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4.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5.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6.xml" ContentType="application/vnd.openxmlformats-officedocument.theme+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7.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theme/theme8.xml" ContentType="application/vnd.openxmlformats-officedocument.theme+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93455" r:id="rId4"/>
    <p:sldMasterId id="2147493833" r:id="rId5"/>
    <p:sldMasterId id="2147493846" r:id="rId6"/>
    <p:sldMasterId id="2147493872" r:id="rId7"/>
    <p:sldMasterId id="2147493886" r:id="rId8"/>
    <p:sldMasterId id="2147493897" r:id="rId9"/>
    <p:sldMasterId id="2147493912" r:id="rId10"/>
    <p:sldMasterId id="2147493920" r:id="rId11"/>
    <p:sldMasterId id="2147493933" r:id="rId12"/>
  </p:sldMasterIdLst>
  <p:notesMasterIdLst>
    <p:notesMasterId r:id="rId100"/>
  </p:notesMasterIdLst>
  <p:handoutMasterIdLst>
    <p:handoutMasterId r:id="rId101"/>
  </p:handoutMasterIdLst>
  <p:sldIdLst>
    <p:sldId id="959" r:id="rId13"/>
    <p:sldId id="824" r:id="rId14"/>
    <p:sldId id="826" r:id="rId15"/>
    <p:sldId id="827" r:id="rId16"/>
    <p:sldId id="994" r:id="rId17"/>
    <p:sldId id="2142532431" r:id="rId18"/>
    <p:sldId id="917" r:id="rId19"/>
    <p:sldId id="1209" r:id="rId20"/>
    <p:sldId id="2142532432" r:id="rId21"/>
    <p:sldId id="2142532433" r:id="rId22"/>
    <p:sldId id="1210" r:id="rId23"/>
    <p:sldId id="1211" r:id="rId24"/>
    <p:sldId id="1144" r:id="rId25"/>
    <p:sldId id="1143" r:id="rId26"/>
    <p:sldId id="1146" r:id="rId27"/>
    <p:sldId id="2142532434" r:id="rId28"/>
    <p:sldId id="2142532414" r:id="rId29"/>
    <p:sldId id="2142532435" r:id="rId30"/>
    <p:sldId id="338" r:id="rId31"/>
    <p:sldId id="2142532453" r:id="rId32"/>
    <p:sldId id="2142532456" r:id="rId33"/>
    <p:sldId id="2142532455" r:id="rId34"/>
    <p:sldId id="461" r:id="rId35"/>
    <p:sldId id="2142532454" r:id="rId36"/>
    <p:sldId id="2142532437" r:id="rId37"/>
    <p:sldId id="2142532441" r:id="rId38"/>
    <p:sldId id="441" r:id="rId39"/>
    <p:sldId id="2142532442" r:id="rId40"/>
    <p:sldId id="2142532443" r:id="rId41"/>
    <p:sldId id="2142532343" r:id="rId42"/>
    <p:sldId id="2142532344" r:id="rId43"/>
    <p:sldId id="2142532382" r:id="rId44"/>
    <p:sldId id="2142532346" r:id="rId45"/>
    <p:sldId id="2142532347" r:id="rId46"/>
    <p:sldId id="467" r:id="rId47"/>
    <p:sldId id="468" r:id="rId48"/>
    <p:sldId id="469" r:id="rId49"/>
    <p:sldId id="470" r:id="rId50"/>
    <p:sldId id="471" r:id="rId51"/>
    <p:sldId id="2142532444" r:id="rId52"/>
    <p:sldId id="478" r:id="rId53"/>
    <p:sldId id="480" r:id="rId54"/>
    <p:sldId id="2142532440" r:id="rId55"/>
    <p:sldId id="483" r:id="rId56"/>
    <p:sldId id="484" r:id="rId57"/>
    <p:sldId id="486" r:id="rId58"/>
    <p:sldId id="2142532445" r:id="rId59"/>
    <p:sldId id="2142532446" r:id="rId60"/>
    <p:sldId id="2142532447" r:id="rId61"/>
    <p:sldId id="2142532448" r:id="rId62"/>
    <p:sldId id="2142532449" r:id="rId63"/>
    <p:sldId id="2142532450" r:id="rId64"/>
    <p:sldId id="2142532451" r:id="rId65"/>
    <p:sldId id="2142532452" r:id="rId66"/>
    <p:sldId id="2142532462" r:id="rId67"/>
    <p:sldId id="657" r:id="rId68"/>
    <p:sldId id="658" r:id="rId69"/>
    <p:sldId id="1169" r:id="rId70"/>
    <p:sldId id="659" r:id="rId71"/>
    <p:sldId id="660" r:id="rId72"/>
    <p:sldId id="258" r:id="rId73"/>
    <p:sldId id="2142532439" r:id="rId74"/>
    <p:sldId id="2142532459" r:id="rId75"/>
    <p:sldId id="969" r:id="rId76"/>
    <p:sldId id="2142532463" r:id="rId77"/>
    <p:sldId id="2142532460" r:id="rId78"/>
    <p:sldId id="1033" r:id="rId79"/>
    <p:sldId id="1034" r:id="rId80"/>
    <p:sldId id="1062" r:id="rId81"/>
    <p:sldId id="1063" r:id="rId82"/>
    <p:sldId id="867" r:id="rId83"/>
    <p:sldId id="869" r:id="rId84"/>
    <p:sldId id="868" r:id="rId85"/>
    <p:sldId id="476" r:id="rId86"/>
    <p:sldId id="1094" r:id="rId87"/>
    <p:sldId id="1198" r:id="rId88"/>
    <p:sldId id="1203" r:id="rId89"/>
    <p:sldId id="1204" r:id="rId90"/>
    <p:sldId id="2142532407" r:id="rId91"/>
    <p:sldId id="2142532428" r:id="rId92"/>
    <p:sldId id="2142532429" r:id="rId93"/>
    <p:sldId id="2142532457" r:id="rId94"/>
    <p:sldId id="2142532461" r:id="rId95"/>
    <p:sldId id="839" r:id="rId96"/>
    <p:sldId id="1331" r:id="rId97"/>
    <p:sldId id="2142532464" r:id="rId98"/>
    <p:sldId id="2142532465" r:id="rId99"/>
  </p:sldIdLst>
  <p:sldSz cx="9144000" cy="5143500" type="screen16x9"/>
  <p:notesSz cx="6858000" cy="9144000"/>
  <p:defaultTextStyle>
    <a:defPPr>
      <a:defRPr lang="en-US"/>
    </a:defPPr>
    <a:lvl1pPr algn="l" defTabSz="457200" rtl="0" fontAlgn="base">
      <a:spcBef>
        <a:spcPct val="0"/>
      </a:spcBef>
      <a:spcAft>
        <a:spcPct val="0"/>
      </a:spcAft>
      <a:defRPr kern="1200">
        <a:solidFill>
          <a:schemeClr val="tx1"/>
        </a:solidFill>
        <a:latin typeface="Calibri" charset="0"/>
        <a:ea typeface="ＭＳ Ｐゴシック" charset="-128"/>
        <a:cs typeface="+mn-cs"/>
      </a:defRPr>
    </a:lvl1pPr>
    <a:lvl2pPr marL="457200" algn="l" defTabSz="457200" rtl="0" fontAlgn="base">
      <a:spcBef>
        <a:spcPct val="0"/>
      </a:spcBef>
      <a:spcAft>
        <a:spcPct val="0"/>
      </a:spcAft>
      <a:defRPr kern="1200">
        <a:solidFill>
          <a:schemeClr val="tx1"/>
        </a:solidFill>
        <a:latin typeface="Calibri" charset="0"/>
        <a:ea typeface="ＭＳ Ｐゴシック" charset="-128"/>
        <a:cs typeface="+mn-cs"/>
      </a:defRPr>
    </a:lvl2pPr>
    <a:lvl3pPr marL="914400" algn="l" defTabSz="457200" rtl="0" fontAlgn="base">
      <a:spcBef>
        <a:spcPct val="0"/>
      </a:spcBef>
      <a:spcAft>
        <a:spcPct val="0"/>
      </a:spcAft>
      <a:defRPr kern="1200">
        <a:solidFill>
          <a:schemeClr val="tx1"/>
        </a:solidFill>
        <a:latin typeface="Calibri" charset="0"/>
        <a:ea typeface="ＭＳ Ｐゴシック" charset="-128"/>
        <a:cs typeface="+mn-cs"/>
      </a:defRPr>
    </a:lvl3pPr>
    <a:lvl4pPr marL="1371600" algn="l" defTabSz="457200" rtl="0" fontAlgn="base">
      <a:spcBef>
        <a:spcPct val="0"/>
      </a:spcBef>
      <a:spcAft>
        <a:spcPct val="0"/>
      </a:spcAft>
      <a:defRPr kern="1200">
        <a:solidFill>
          <a:schemeClr val="tx1"/>
        </a:solidFill>
        <a:latin typeface="Calibri" charset="0"/>
        <a:ea typeface="ＭＳ Ｐゴシック" charset="-128"/>
        <a:cs typeface="+mn-cs"/>
      </a:defRPr>
    </a:lvl4pPr>
    <a:lvl5pPr marL="1828800" algn="l" defTabSz="457200" rtl="0" fontAlgn="base">
      <a:spcBef>
        <a:spcPct val="0"/>
      </a:spcBef>
      <a:spcAft>
        <a:spcPct val="0"/>
      </a:spcAft>
      <a:defRPr kern="1200">
        <a:solidFill>
          <a:schemeClr val="tx1"/>
        </a:solidFill>
        <a:latin typeface="Calibri" charset="0"/>
        <a:ea typeface="ＭＳ Ｐゴシック" charset="-128"/>
        <a:cs typeface="+mn-cs"/>
      </a:defRPr>
    </a:lvl5pPr>
    <a:lvl6pPr marL="2286000" algn="l" defTabSz="914400" rtl="0" eaLnBrk="1" latinLnBrk="0" hangingPunct="1">
      <a:defRPr kern="1200">
        <a:solidFill>
          <a:schemeClr val="tx1"/>
        </a:solidFill>
        <a:latin typeface="Calibri" charset="0"/>
        <a:ea typeface="ＭＳ Ｐゴシック" charset="-128"/>
        <a:cs typeface="+mn-cs"/>
      </a:defRPr>
    </a:lvl6pPr>
    <a:lvl7pPr marL="2743200" algn="l" defTabSz="914400" rtl="0" eaLnBrk="1" latinLnBrk="0" hangingPunct="1">
      <a:defRPr kern="1200">
        <a:solidFill>
          <a:schemeClr val="tx1"/>
        </a:solidFill>
        <a:latin typeface="Calibri" charset="0"/>
        <a:ea typeface="ＭＳ Ｐゴシック" charset="-128"/>
        <a:cs typeface="+mn-cs"/>
      </a:defRPr>
    </a:lvl7pPr>
    <a:lvl8pPr marL="3200400" algn="l" defTabSz="914400" rtl="0" eaLnBrk="1" latinLnBrk="0" hangingPunct="1">
      <a:defRPr kern="1200">
        <a:solidFill>
          <a:schemeClr val="tx1"/>
        </a:solidFill>
        <a:latin typeface="Calibri" charset="0"/>
        <a:ea typeface="ＭＳ Ｐゴシック" charset="-128"/>
        <a:cs typeface="+mn-cs"/>
      </a:defRPr>
    </a:lvl8pPr>
    <a:lvl9pPr marL="3657600" algn="l" defTabSz="914400" rtl="0" eaLnBrk="1" latinLnBrk="0" hangingPunct="1">
      <a:defRPr kern="1200">
        <a:solidFill>
          <a:schemeClr val="tx1"/>
        </a:solidFill>
        <a:latin typeface="Calibri" charset="0"/>
        <a:ea typeface="ＭＳ Ｐゴシック" charset="-128"/>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A2C64"/>
    <a:srgbClr val="32AA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4275"/>
    <p:restoredTop sz="96552"/>
  </p:normalViewPr>
  <p:slideViewPr>
    <p:cSldViewPr snapToObjects="1">
      <p:cViewPr varScale="1">
        <p:scale>
          <a:sx n="252" d="100"/>
          <a:sy n="252" d="100"/>
        </p:scale>
        <p:origin x="856" y="480"/>
      </p:cViewPr>
      <p:guideLst>
        <p:guide orient="horz" pos="1620"/>
        <p:guide pos="2880"/>
      </p:guideLst>
    </p:cSldViewPr>
  </p:slideViewPr>
  <p:outlineViewPr>
    <p:cViewPr>
      <p:scale>
        <a:sx n="33" d="100"/>
        <a:sy n="33" d="100"/>
      </p:scale>
      <p:origin x="0" y="-101960"/>
    </p:cViewPr>
  </p:outlineViewPr>
  <p:notesTextViewPr>
    <p:cViewPr>
      <p:scale>
        <a:sx n="100" d="100"/>
        <a:sy n="100" d="100"/>
      </p:scale>
      <p:origin x="0" y="0"/>
    </p:cViewPr>
  </p:notesTextViewPr>
  <p:sorterViewPr>
    <p:cViewPr varScale="1">
      <p:scale>
        <a:sx n="1" d="1"/>
        <a:sy n="1" d="1"/>
      </p:scale>
      <p:origin x="0" y="-6060"/>
    </p:cViewPr>
  </p:sorterViewPr>
  <p:notesViewPr>
    <p:cSldViewPr snapToObjects="1">
      <p:cViewPr varScale="1">
        <p:scale>
          <a:sx n="107" d="100"/>
          <a:sy n="107" d="100"/>
        </p:scale>
        <p:origin x="3648" y="184"/>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4.xml"/><Relationship Id="rId21" Type="http://schemas.openxmlformats.org/officeDocument/2006/relationships/slide" Target="slides/slide9.xml"/><Relationship Id="rId42" Type="http://schemas.openxmlformats.org/officeDocument/2006/relationships/slide" Target="slides/slide30.xml"/><Relationship Id="rId47" Type="http://schemas.openxmlformats.org/officeDocument/2006/relationships/slide" Target="slides/slide35.xml"/><Relationship Id="rId63" Type="http://schemas.openxmlformats.org/officeDocument/2006/relationships/slide" Target="slides/slide51.xml"/><Relationship Id="rId68" Type="http://schemas.openxmlformats.org/officeDocument/2006/relationships/slide" Target="slides/slide56.xml"/><Relationship Id="rId84" Type="http://schemas.openxmlformats.org/officeDocument/2006/relationships/slide" Target="slides/slide72.xml"/><Relationship Id="rId89" Type="http://schemas.openxmlformats.org/officeDocument/2006/relationships/slide" Target="slides/slide77.xml"/><Relationship Id="rId16" Type="http://schemas.openxmlformats.org/officeDocument/2006/relationships/slide" Target="slides/slide4.xml"/><Relationship Id="rId11" Type="http://schemas.openxmlformats.org/officeDocument/2006/relationships/slideMaster" Target="slideMasters/slideMaster8.xml"/><Relationship Id="rId32" Type="http://schemas.openxmlformats.org/officeDocument/2006/relationships/slide" Target="slides/slide20.xml"/><Relationship Id="rId37" Type="http://schemas.openxmlformats.org/officeDocument/2006/relationships/slide" Target="slides/slide25.xml"/><Relationship Id="rId53" Type="http://schemas.openxmlformats.org/officeDocument/2006/relationships/slide" Target="slides/slide41.xml"/><Relationship Id="rId58" Type="http://schemas.openxmlformats.org/officeDocument/2006/relationships/slide" Target="slides/slide46.xml"/><Relationship Id="rId74" Type="http://schemas.openxmlformats.org/officeDocument/2006/relationships/slide" Target="slides/slide62.xml"/><Relationship Id="rId79" Type="http://schemas.openxmlformats.org/officeDocument/2006/relationships/slide" Target="slides/slide67.xml"/><Relationship Id="rId102" Type="http://schemas.openxmlformats.org/officeDocument/2006/relationships/presProps" Target="presProps.xml"/><Relationship Id="rId5" Type="http://schemas.openxmlformats.org/officeDocument/2006/relationships/slideMaster" Target="slideMasters/slideMaster2.xml"/><Relationship Id="rId90" Type="http://schemas.openxmlformats.org/officeDocument/2006/relationships/slide" Target="slides/slide78.xml"/><Relationship Id="rId95" Type="http://schemas.openxmlformats.org/officeDocument/2006/relationships/slide" Target="slides/slide83.xml"/><Relationship Id="rId22" Type="http://schemas.openxmlformats.org/officeDocument/2006/relationships/slide" Target="slides/slide10.xml"/><Relationship Id="rId27" Type="http://schemas.openxmlformats.org/officeDocument/2006/relationships/slide" Target="slides/slide15.xml"/><Relationship Id="rId43" Type="http://schemas.openxmlformats.org/officeDocument/2006/relationships/slide" Target="slides/slide31.xml"/><Relationship Id="rId48" Type="http://schemas.openxmlformats.org/officeDocument/2006/relationships/slide" Target="slides/slide36.xml"/><Relationship Id="rId64" Type="http://schemas.openxmlformats.org/officeDocument/2006/relationships/slide" Target="slides/slide52.xml"/><Relationship Id="rId69" Type="http://schemas.openxmlformats.org/officeDocument/2006/relationships/slide" Target="slides/slide57.xml"/><Relationship Id="rId80" Type="http://schemas.openxmlformats.org/officeDocument/2006/relationships/slide" Target="slides/slide68.xml"/><Relationship Id="rId85" Type="http://schemas.openxmlformats.org/officeDocument/2006/relationships/slide" Target="slides/slide73.xml"/><Relationship Id="rId12" Type="http://schemas.openxmlformats.org/officeDocument/2006/relationships/slideMaster" Target="slideMasters/slideMaster9.xml"/><Relationship Id="rId17" Type="http://schemas.openxmlformats.org/officeDocument/2006/relationships/slide" Target="slides/slide5.xml"/><Relationship Id="rId33" Type="http://schemas.openxmlformats.org/officeDocument/2006/relationships/slide" Target="slides/slide21.xml"/><Relationship Id="rId38" Type="http://schemas.openxmlformats.org/officeDocument/2006/relationships/slide" Target="slides/slide26.xml"/><Relationship Id="rId59" Type="http://schemas.openxmlformats.org/officeDocument/2006/relationships/slide" Target="slides/slide47.xml"/><Relationship Id="rId103" Type="http://schemas.openxmlformats.org/officeDocument/2006/relationships/viewProps" Target="viewProps.xml"/><Relationship Id="rId20" Type="http://schemas.openxmlformats.org/officeDocument/2006/relationships/slide" Target="slides/slide8.xml"/><Relationship Id="rId41" Type="http://schemas.openxmlformats.org/officeDocument/2006/relationships/slide" Target="slides/slide29.xml"/><Relationship Id="rId54" Type="http://schemas.openxmlformats.org/officeDocument/2006/relationships/slide" Target="slides/slide42.xml"/><Relationship Id="rId62" Type="http://schemas.openxmlformats.org/officeDocument/2006/relationships/slide" Target="slides/slide50.xml"/><Relationship Id="rId70" Type="http://schemas.openxmlformats.org/officeDocument/2006/relationships/slide" Target="slides/slide58.xml"/><Relationship Id="rId75" Type="http://schemas.openxmlformats.org/officeDocument/2006/relationships/slide" Target="slides/slide63.xml"/><Relationship Id="rId83" Type="http://schemas.openxmlformats.org/officeDocument/2006/relationships/slide" Target="slides/slide71.xml"/><Relationship Id="rId88" Type="http://schemas.openxmlformats.org/officeDocument/2006/relationships/slide" Target="slides/slide76.xml"/><Relationship Id="rId91" Type="http://schemas.openxmlformats.org/officeDocument/2006/relationships/slide" Target="slides/slide79.xml"/><Relationship Id="rId96" Type="http://schemas.openxmlformats.org/officeDocument/2006/relationships/slide" Target="slides/slide84.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3.xml"/><Relationship Id="rId23" Type="http://schemas.openxmlformats.org/officeDocument/2006/relationships/slide" Target="slides/slide11.xml"/><Relationship Id="rId28" Type="http://schemas.openxmlformats.org/officeDocument/2006/relationships/slide" Target="slides/slide16.xml"/><Relationship Id="rId36" Type="http://schemas.openxmlformats.org/officeDocument/2006/relationships/slide" Target="slides/slide24.xml"/><Relationship Id="rId49" Type="http://schemas.openxmlformats.org/officeDocument/2006/relationships/slide" Target="slides/slide37.xml"/><Relationship Id="rId57" Type="http://schemas.openxmlformats.org/officeDocument/2006/relationships/slide" Target="slides/slide45.xml"/><Relationship Id="rId10" Type="http://schemas.openxmlformats.org/officeDocument/2006/relationships/slideMaster" Target="slideMasters/slideMaster7.xml"/><Relationship Id="rId31" Type="http://schemas.openxmlformats.org/officeDocument/2006/relationships/slide" Target="slides/slide19.xml"/><Relationship Id="rId44" Type="http://schemas.openxmlformats.org/officeDocument/2006/relationships/slide" Target="slides/slide32.xml"/><Relationship Id="rId52" Type="http://schemas.openxmlformats.org/officeDocument/2006/relationships/slide" Target="slides/slide40.xml"/><Relationship Id="rId60" Type="http://schemas.openxmlformats.org/officeDocument/2006/relationships/slide" Target="slides/slide48.xml"/><Relationship Id="rId65" Type="http://schemas.openxmlformats.org/officeDocument/2006/relationships/slide" Target="slides/slide53.xml"/><Relationship Id="rId73" Type="http://schemas.openxmlformats.org/officeDocument/2006/relationships/slide" Target="slides/slide61.xml"/><Relationship Id="rId78" Type="http://schemas.openxmlformats.org/officeDocument/2006/relationships/slide" Target="slides/slide66.xml"/><Relationship Id="rId81" Type="http://schemas.openxmlformats.org/officeDocument/2006/relationships/slide" Target="slides/slide69.xml"/><Relationship Id="rId86" Type="http://schemas.openxmlformats.org/officeDocument/2006/relationships/slide" Target="slides/slide74.xml"/><Relationship Id="rId94" Type="http://schemas.openxmlformats.org/officeDocument/2006/relationships/slide" Target="slides/slide82.xml"/><Relationship Id="rId99" Type="http://schemas.openxmlformats.org/officeDocument/2006/relationships/slide" Target="slides/slide87.xml"/><Relationship Id="rId101"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 Target="slides/slide1.xml"/><Relationship Id="rId18" Type="http://schemas.openxmlformats.org/officeDocument/2006/relationships/slide" Target="slides/slide6.xml"/><Relationship Id="rId39" Type="http://schemas.openxmlformats.org/officeDocument/2006/relationships/slide" Target="slides/slide27.xml"/><Relationship Id="rId34" Type="http://schemas.openxmlformats.org/officeDocument/2006/relationships/slide" Target="slides/slide22.xml"/><Relationship Id="rId50" Type="http://schemas.openxmlformats.org/officeDocument/2006/relationships/slide" Target="slides/slide38.xml"/><Relationship Id="rId55" Type="http://schemas.openxmlformats.org/officeDocument/2006/relationships/slide" Target="slides/slide43.xml"/><Relationship Id="rId76" Type="http://schemas.openxmlformats.org/officeDocument/2006/relationships/slide" Target="slides/slide64.xml"/><Relationship Id="rId97" Type="http://schemas.openxmlformats.org/officeDocument/2006/relationships/slide" Target="slides/slide85.xml"/><Relationship Id="rId104" Type="http://schemas.openxmlformats.org/officeDocument/2006/relationships/theme" Target="theme/theme1.xml"/><Relationship Id="rId7" Type="http://schemas.openxmlformats.org/officeDocument/2006/relationships/slideMaster" Target="slideMasters/slideMaster4.xml"/><Relationship Id="rId71" Type="http://schemas.openxmlformats.org/officeDocument/2006/relationships/slide" Target="slides/slide59.xml"/><Relationship Id="rId92" Type="http://schemas.openxmlformats.org/officeDocument/2006/relationships/slide" Target="slides/slide80.xml"/><Relationship Id="rId2" Type="http://schemas.openxmlformats.org/officeDocument/2006/relationships/customXml" Target="../customXml/item2.xml"/><Relationship Id="rId29" Type="http://schemas.openxmlformats.org/officeDocument/2006/relationships/slide" Target="slides/slide17.xml"/><Relationship Id="rId24" Type="http://schemas.openxmlformats.org/officeDocument/2006/relationships/slide" Target="slides/slide12.xml"/><Relationship Id="rId40" Type="http://schemas.openxmlformats.org/officeDocument/2006/relationships/slide" Target="slides/slide28.xml"/><Relationship Id="rId45" Type="http://schemas.openxmlformats.org/officeDocument/2006/relationships/slide" Target="slides/slide33.xml"/><Relationship Id="rId66" Type="http://schemas.openxmlformats.org/officeDocument/2006/relationships/slide" Target="slides/slide54.xml"/><Relationship Id="rId87" Type="http://schemas.openxmlformats.org/officeDocument/2006/relationships/slide" Target="slides/slide75.xml"/><Relationship Id="rId61" Type="http://schemas.openxmlformats.org/officeDocument/2006/relationships/slide" Target="slides/slide49.xml"/><Relationship Id="rId82" Type="http://schemas.openxmlformats.org/officeDocument/2006/relationships/slide" Target="slides/slide70.xml"/><Relationship Id="rId19" Type="http://schemas.openxmlformats.org/officeDocument/2006/relationships/slide" Target="slides/slide7.xml"/><Relationship Id="rId14" Type="http://schemas.openxmlformats.org/officeDocument/2006/relationships/slide" Target="slides/slide2.xml"/><Relationship Id="rId30" Type="http://schemas.openxmlformats.org/officeDocument/2006/relationships/slide" Target="slides/slide18.xml"/><Relationship Id="rId35" Type="http://schemas.openxmlformats.org/officeDocument/2006/relationships/slide" Target="slides/slide23.xml"/><Relationship Id="rId56" Type="http://schemas.openxmlformats.org/officeDocument/2006/relationships/slide" Target="slides/slide44.xml"/><Relationship Id="rId77" Type="http://schemas.openxmlformats.org/officeDocument/2006/relationships/slide" Target="slides/slide65.xml"/><Relationship Id="rId100" Type="http://schemas.openxmlformats.org/officeDocument/2006/relationships/notesMaster" Target="notesMasters/notesMaster1.xml"/><Relationship Id="rId105" Type="http://schemas.openxmlformats.org/officeDocument/2006/relationships/tableStyles" Target="tableStyles.xml"/><Relationship Id="rId8" Type="http://schemas.openxmlformats.org/officeDocument/2006/relationships/slideMaster" Target="slideMasters/slideMaster5.xml"/><Relationship Id="rId51" Type="http://schemas.openxmlformats.org/officeDocument/2006/relationships/slide" Target="slides/slide39.xml"/><Relationship Id="rId72" Type="http://schemas.openxmlformats.org/officeDocument/2006/relationships/slide" Target="slides/slide60.xml"/><Relationship Id="rId93" Type="http://schemas.openxmlformats.org/officeDocument/2006/relationships/slide" Target="slides/slide81.xml"/><Relationship Id="rId98" Type="http://schemas.openxmlformats.org/officeDocument/2006/relationships/slide" Target="slides/slide86.xml"/><Relationship Id="rId3" Type="http://schemas.openxmlformats.org/officeDocument/2006/relationships/customXml" Target="../customXml/item3.xml"/><Relationship Id="rId25" Type="http://schemas.openxmlformats.org/officeDocument/2006/relationships/slide" Target="slides/slide13.xml"/><Relationship Id="rId46" Type="http://schemas.openxmlformats.org/officeDocument/2006/relationships/slide" Target="slides/slide34.xml"/><Relationship Id="rId67" Type="http://schemas.openxmlformats.org/officeDocument/2006/relationships/slide" Target="slides/slide5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FAFB2AC-7E4F-8047-9193-854483C1A223}" type="datetimeFigureOut">
              <a:rPr lang="en-US" smtClean="0"/>
              <a:t>3/6/25</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F1CE209-2B77-6A4B-8F32-9DF4E1CE944B}" type="slidenum">
              <a:rPr lang="en-US" smtClean="0"/>
              <a:t>‹#›</a:t>
            </a:fld>
            <a:endParaRPr lang="en-US"/>
          </a:p>
        </p:txBody>
      </p:sp>
    </p:spTree>
    <p:extLst>
      <p:ext uri="{BB962C8B-B14F-4D97-AF65-F5344CB8AC3E}">
        <p14:creationId xmlns:p14="http://schemas.microsoft.com/office/powerpoint/2010/main" val="8162578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fld id="{A9567C9F-4D7F-5847-BD8F-556675060DA1}" type="datetimeFigureOut">
              <a:rPr lang="en-US" altLang="en-US"/>
              <a:pPr/>
              <a:t>3/6/25</a:t>
            </a:fld>
            <a:endParaRPr lang="en-US" alt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25D6415B-586E-2B45-B637-70E4CB56C153}"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defTabSz="457200" rtl="0" fontAlgn="base">
      <a:spcBef>
        <a:spcPct val="30000"/>
      </a:spcBef>
      <a:spcAft>
        <a:spcPct val="0"/>
      </a:spcAft>
      <a:defRPr sz="1200" kern="1200">
        <a:solidFill>
          <a:schemeClr val="tx1"/>
        </a:solidFill>
        <a:latin typeface="+mn-lt"/>
        <a:ea typeface="ＭＳ Ｐゴシック" charset="-128"/>
        <a:cs typeface="+mn-cs"/>
      </a:defRPr>
    </a:lvl1pPr>
    <a:lvl2pPr marL="457200" algn="l" defTabSz="457200" rtl="0" fontAlgn="base">
      <a:spcBef>
        <a:spcPct val="30000"/>
      </a:spcBef>
      <a:spcAft>
        <a:spcPct val="0"/>
      </a:spcAft>
      <a:defRPr sz="1200" kern="1200">
        <a:solidFill>
          <a:schemeClr val="tx1"/>
        </a:solidFill>
        <a:latin typeface="+mn-lt"/>
        <a:ea typeface="ＭＳ Ｐゴシック" charset="-128"/>
        <a:cs typeface="+mn-cs"/>
      </a:defRPr>
    </a:lvl2pPr>
    <a:lvl3pPr marL="914400" algn="l" defTabSz="457200" rtl="0" fontAlgn="base">
      <a:spcBef>
        <a:spcPct val="30000"/>
      </a:spcBef>
      <a:spcAft>
        <a:spcPct val="0"/>
      </a:spcAft>
      <a:defRPr sz="1200" kern="1200">
        <a:solidFill>
          <a:schemeClr val="tx1"/>
        </a:solidFill>
        <a:latin typeface="+mn-lt"/>
        <a:ea typeface="ＭＳ Ｐゴシック" charset="-128"/>
        <a:cs typeface="+mn-cs"/>
      </a:defRPr>
    </a:lvl3pPr>
    <a:lvl4pPr marL="1371600" algn="l" defTabSz="457200" rtl="0" fontAlgn="base">
      <a:spcBef>
        <a:spcPct val="30000"/>
      </a:spcBef>
      <a:spcAft>
        <a:spcPct val="0"/>
      </a:spcAft>
      <a:defRPr sz="1200" kern="1200">
        <a:solidFill>
          <a:schemeClr val="tx1"/>
        </a:solidFill>
        <a:latin typeface="+mn-lt"/>
        <a:ea typeface="ＭＳ Ｐゴシック" charset="-128"/>
        <a:cs typeface="+mn-cs"/>
      </a:defRPr>
    </a:lvl4pPr>
    <a:lvl5pPr marL="1828800" algn="l" defTabSz="457200" rtl="0" fontAlgn="base">
      <a:spcBef>
        <a:spcPct val="30000"/>
      </a:spcBef>
      <a:spcAft>
        <a:spcPct val="0"/>
      </a:spcAft>
      <a:defRPr sz="1200" kern="1200">
        <a:solidFill>
          <a:schemeClr val="tx1"/>
        </a:solidFill>
        <a:latin typeface="+mn-lt"/>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504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504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CFD365BF-ADBE-9B41-ABF1-832DDE2B814C}" type="slidenum">
              <a:rPr lang="en-US" altLang="en-US"/>
              <a:pPr/>
              <a:t>1</a:t>
            </a:fld>
            <a:endParaRPr lang="en-US" altLang="en-US"/>
          </a:p>
        </p:txBody>
      </p:sp>
    </p:spTree>
    <p:extLst>
      <p:ext uri="{BB962C8B-B14F-4D97-AF65-F5344CB8AC3E}">
        <p14:creationId xmlns:p14="http://schemas.microsoft.com/office/powerpoint/2010/main" val="7867148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37931725" indent="-37474525" defTabSz="93027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701FBBFF-88DD-4104-93D5-9ABA9DECF1D5}" type="slidenum">
              <a:rPr lang="en-US" altLang="en-US" sz="1200"/>
              <a:pPr/>
              <a:t>23</a:t>
            </a:fld>
            <a:endParaRPr lang="en-US" altLang="en-US" sz="1200"/>
          </a:p>
        </p:txBody>
      </p:sp>
      <p:sp>
        <p:nvSpPr>
          <p:cNvPr id="53251" name="Rectangle 2"/>
          <p:cNvSpPr>
            <a:spLocks noGrp="1" noRot="1" noChangeAspect="1" noChangeArrowheads="1" noTextEdit="1"/>
          </p:cNvSpPr>
          <p:nvPr>
            <p:ph type="sldImg"/>
          </p:nvPr>
        </p:nvSpPr>
        <p:spPr>
          <a:xfrm>
            <a:off x="1177925" y="695325"/>
            <a:ext cx="4641850" cy="3481388"/>
          </a:xfrm>
          <a:ln/>
        </p:spPr>
      </p:sp>
      <p:sp>
        <p:nvSpPr>
          <p:cNvPr id="53252" name="Rectangle 3"/>
          <p:cNvSpPr>
            <a:spLocks noGrp="1" noChangeArrowheads="1"/>
          </p:cNvSpPr>
          <p:nvPr>
            <p:ph type="body" idx="1"/>
          </p:nvPr>
        </p:nvSpPr>
        <p:spPr>
          <a:xfrm>
            <a:off x="931864"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DC2984-4023-16BF-EB4B-16F7C36F181F}"/>
            </a:ext>
          </a:extLst>
        </p:cNvPr>
        <p:cNvGrpSpPr/>
        <p:nvPr/>
      </p:nvGrpSpPr>
      <p:grpSpPr>
        <a:xfrm>
          <a:off x="0" y="0"/>
          <a:ext cx="0" cy="0"/>
          <a:chOff x="0" y="0"/>
          <a:chExt cx="0" cy="0"/>
        </a:xfrm>
      </p:grpSpPr>
      <p:sp>
        <p:nvSpPr>
          <p:cNvPr id="219137" name="Slide Image Placeholder 1">
            <a:extLst>
              <a:ext uri="{FF2B5EF4-FFF2-40B4-BE49-F238E27FC236}">
                <a16:creationId xmlns:a16="http://schemas.microsoft.com/office/drawing/2014/main" id="{1E13FDB1-EB6B-B337-92FC-63A876484259}"/>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a:extLst>
              <a:ext uri="{FF2B5EF4-FFF2-40B4-BE49-F238E27FC236}">
                <a16:creationId xmlns:a16="http://schemas.microsoft.com/office/drawing/2014/main" id="{C175E050-C3DE-95AD-72D2-D3AC0F734BCD}"/>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a:extLst>
              <a:ext uri="{FF2B5EF4-FFF2-40B4-BE49-F238E27FC236}">
                <a16:creationId xmlns:a16="http://schemas.microsoft.com/office/drawing/2014/main" id="{485C2EDA-0311-4F53-BA6D-FF2D29CD3816}"/>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25</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7782432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B5518E-0395-7FF9-BE3E-35EC08B8CB4E}"/>
            </a:ext>
          </a:extLst>
        </p:cNvPr>
        <p:cNvGrpSpPr/>
        <p:nvPr/>
      </p:nvGrpSpPr>
      <p:grpSpPr>
        <a:xfrm>
          <a:off x="0" y="0"/>
          <a:ext cx="0" cy="0"/>
          <a:chOff x="0" y="0"/>
          <a:chExt cx="0" cy="0"/>
        </a:xfrm>
      </p:grpSpPr>
      <p:sp>
        <p:nvSpPr>
          <p:cNvPr id="219137" name="Slide Image Placeholder 1">
            <a:extLst>
              <a:ext uri="{FF2B5EF4-FFF2-40B4-BE49-F238E27FC236}">
                <a16:creationId xmlns:a16="http://schemas.microsoft.com/office/drawing/2014/main" id="{5DCBBA86-3D5D-83F2-58B1-41CC0B50F22C}"/>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a:extLst>
              <a:ext uri="{FF2B5EF4-FFF2-40B4-BE49-F238E27FC236}">
                <a16:creationId xmlns:a16="http://schemas.microsoft.com/office/drawing/2014/main" id="{34EFAFE9-0E0F-A01F-570C-E623CE45B18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a:extLst>
              <a:ext uri="{FF2B5EF4-FFF2-40B4-BE49-F238E27FC236}">
                <a16:creationId xmlns:a16="http://schemas.microsoft.com/office/drawing/2014/main" id="{A9DE4CAE-8B8D-0220-DFA1-DAFF6C92ED56}"/>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26</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2147647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defRPr sz="1600">
                <a:solidFill>
                  <a:schemeClr val="tx1"/>
                </a:solidFill>
                <a:latin typeface="Helvetica" panose="020B0604020202020204" pitchFamily="34" charset="0"/>
                <a:ea typeface="MS PGothic" panose="020B0600070205080204" pitchFamily="34" charset="-128"/>
              </a:defRPr>
            </a:lvl1pPr>
            <a:lvl2pPr marL="742950" indent="-285750" defTabSz="928688">
              <a:defRPr sz="1600">
                <a:solidFill>
                  <a:schemeClr val="tx1"/>
                </a:solidFill>
                <a:latin typeface="Helvetica" panose="020B0604020202020204" pitchFamily="34" charset="0"/>
                <a:ea typeface="MS PGothic" panose="020B0600070205080204" pitchFamily="34" charset="-128"/>
              </a:defRPr>
            </a:lvl2pPr>
            <a:lvl3pPr marL="1143000" indent="-228600" defTabSz="928688">
              <a:defRPr sz="1600">
                <a:solidFill>
                  <a:schemeClr val="tx1"/>
                </a:solidFill>
                <a:latin typeface="Helvetica" panose="020B0604020202020204" pitchFamily="34" charset="0"/>
                <a:ea typeface="MS PGothic" panose="020B0600070205080204" pitchFamily="34" charset="-128"/>
              </a:defRPr>
            </a:lvl3pPr>
            <a:lvl4pPr marL="1600200" indent="-228600" defTabSz="928688">
              <a:defRPr sz="1600">
                <a:solidFill>
                  <a:schemeClr val="tx1"/>
                </a:solidFill>
                <a:latin typeface="Helvetica" panose="020B0604020202020204" pitchFamily="34" charset="0"/>
                <a:ea typeface="MS PGothic" panose="020B0600070205080204" pitchFamily="34" charset="-128"/>
              </a:defRPr>
            </a:lvl4pPr>
            <a:lvl5pPr marL="2057400" indent="-228600" defTabSz="928688">
              <a:defRPr sz="1600">
                <a:solidFill>
                  <a:schemeClr val="tx1"/>
                </a:solidFill>
                <a:latin typeface="Helvetica" panose="020B0604020202020204" pitchFamily="34" charset="0"/>
                <a:ea typeface="MS PGothic" panose="020B0600070205080204" pitchFamily="34" charset="-128"/>
              </a:defRPr>
            </a:lvl5pPr>
            <a:lvl6pPr marL="2514600" indent="-228600" defTabSz="928688"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28688"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28688"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28688"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28688" rtl="0" eaLnBrk="0" fontAlgn="base" latinLnBrk="0" hangingPunct="0">
              <a:lnSpc>
                <a:spcPct val="100000"/>
              </a:lnSpc>
              <a:spcBef>
                <a:spcPct val="0"/>
              </a:spcBef>
              <a:spcAft>
                <a:spcPct val="0"/>
              </a:spcAft>
              <a:buClrTx/>
              <a:buSzTx/>
              <a:buFontTx/>
              <a:buNone/>
              <a:tabLst/>
              <a:defRPr/>
            </a:pPr>
            <a:fld id="{A844FD9B-FA56-471A-AC29-AFD38B132615}"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688" rtl="0" eaLnBrk="0" fontAlgn="base" latinLnBrk="0" hangingPunct="0">
                <a:lnSpc>
                  <a:spcPct val="100000"/>
                </a:lnSpc>
                <a:spcBef>
                  <a:spcPct val="0"/>
                </a:spcBef>
                <a:spcAft>
                  <a:spcPct val="0"/>
                </a:spcAft>
                <a:buClrTx/>
                <a:buSzTx/>
                <a:buFontTx/>
                <a:buNone/>
                <a:tabLst/>
                <a:defRPr/>
              </a:pPr>
              <a:t>27</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12643" name="Rectangle 2"/>
          <p:cNvSpPr>
            <a:spLocks noGrp="1" noRot="1" noChangeAspect="1" noChangeArrowheads="1" noTextEdit="1"/>
          </p:cNvSpPr>
          <p:nvPr>
            <p:ph type="sldImg"/>
          </p:nvPr>
        </p:nvSpPr>
        <p:spPr>
          <a:xfrm>
            <a:off x="404813" y="695325"/>
            <a:ext cx="6188075" cy="3481388"/>
          </a:xfrm>
          <a:ln/>
        </p:spPr>
      </p:sp>
      <p:sp>
        <p:nvSpPr>
          <p:cNvPr id="112644" name="Rectangle 3"/>
          <p:cNvSpPr>
            <a:spLocks noGrp="1" noChangeArrowheads="1"/>
          </p:cNvSpPr>
          <p:nvPr>
            <p:ph type="body" idx="1"/>
          </p:nvPr>
        </p:nvSpPr>
        <p:spPr>
          <a:xfrm>
            <a:off x="931414" y="4410392"/>
            <a:ext cx="5134874" cy="417734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1465890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94236E-2CE3-F7C9-9494-7627E9CF4018}"/>
            </a:ext>
          </a:extLst>
        </p:cNvPr>
        <p:cNvGrpSpPr/>
        <p:nvPr/>
      </p:nvGrpSpPr>
      <p:grpSpPr>
        <a:xfrm>
          <a:off x="0" y="0"/>
          <a:ext cx="0" cy="0"/>
          <a:chOff x="0" y="0"/>
          <a:chExt cx="0" cy="0"/>
        </a:xfrm>
      </p:grpSpPr>
      <p:sp>
        <p:nvSpPr>
          <p:cNvPr id="219137" name="Slide Image Placeholder 1">
            <a:extLst>
              <a:ext uri="{FF2B5EF4-FFF2-40B4-BE49-F238E27FC236}">
                <a16:creationId xmlns:a16="http://schemas.microsoft.com/office/drawing/2014/main" id="{A74D82A6-D215-031A-169A-2A25D27C3A38}"/>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a:extLst>
              <a:ext uri="{FF2B5EF4-FFF2-40B4-BE49-F238E27FC236}">
                <a16:creationId xmlns:a16="http://schemas.microsoft.com/office/drawing/2014/main" id="{14C66E75-93F7-E103-BB53-82C9E7E6A22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a:extLst>
              <a:ext uri="{FF2B5EF4-FFF2-40B4-BE49-F238E27FC236}">
                <a16:creationId xmlns:a16="http://schemas.microsoft.com/office/drawing/2014/main" id="{9CBC2F8F-62CC-7E11-FDA5-AAB41B5997E4}"/>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29</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1323590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7">
            <a:extLst>
              <a:ext uri="{FF2B5EF4-FFF2-40B4-BE49-F238E27FC236}">
                <a16:creationId xmlns:a16="http://schemas.microsoft.com/office/drawing/2014/main" id="{48002DC8-83EA-154A-8486-4DAFD0E847B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928688" rtl="0" eaLnBrk="0" fontAlgn="base" latinLnBrk="0" hangingPunct="0">
              <a:lnSpc>
                <a:spcPct val="100000"/>
              </a:lnSpc>
              <a:spcBef>
                <a:spcPct val="0"/>
              </a:spcBef>
              <a:spcAft>
                <a:spcPct val="0"/>
              </a:spcAft>
              <a:buClrTx/>
              <a:buSzTx/>
              <a:buFontTx/>
              <a:buNone/>
              <a:tabLst/>
              <a:defRPr/>
            </a:pPr>
            <a:fld id="{80C309FA-D9C4-5147-AB26-60C607584BB0}" type="slidenum">
              <a:rPr kumimoji="0" lang="en-US" altLang="en-US" sz="1200" b="0" i="0" u="none" strike="noStrike" kern="1200" cap="none" spc="0" normalizeH="0" baseline="0" noProof="0" smtClean="0">
                <a:ln>
                  <a:noFill/>
                </a:ln>
                <a:solidFill>
                  <a:srgbClr val="000000"/>
                </a:solidFill>
                <a:effectLst/>
                <a:uLnTx/>
                <a:uFillTx/>
                <a:latin typeface="Helvetica" pitchFamily="2" charset="0"/>
                <a:ea typeface="ＭＳ Ｐゴシック" panose="020B0600070205080204" pitchFamily="34" charset="-128"/>
                <a:cs typeface="+mn-cs"/>
              </a:rPr>
              <a:pPr marL="0" marR="0" lvl="0" indent="0" algn="r" defTabSz="928688" rtl="0" eaLnBrk="0" fontAlgn="base" latinLnBrk="0" hangingPunct="0">
                <a:lnSpc>
                  <a:spcPct val="100000"/>
                </a:lnSpc>
                <a:spcBef>
                  <a:spcPct val="0"/>
                </a:spcBef>
                <a:spcAft>
                  <a:spcPct val="0"/>
                </a:spcAft>
                <a:buClrTx/>
                <a:buSzTx/>
                <a:buFontTx/>
                <a:buNone/>
                <a:tabLst/>
                <a:defRPr/>
              </a:pPr>
              <a:t>30</a:t>
            </a:fld>
            <a:endParaRPr kumimoji="0" lang="en-US" altLang="en-US" sz="1200" b="0" i="0" u="none" strike="noStrike" kern="1200" cap="none" spc="0" normalizeH="0" baseline="0" noProof="0">
              <a:ln>
                <a:noFill/>
              </a:ln>
              <a:solidFill>
                <a:srgbClr val="000000"/>
              </a:solidFill>
              <a:effectLst/>
              <a:uLnTx/>
              <a:uFillTx/>
              <a:latin typeface="Helvetica" pitchFamily="2" charset="0"/>
              <a:ea typeface="ＭＳ Ｐゴシック" panose="020B0600070205080204" pitchFamily="34" charset="-128"/>
              <a:cs typeface="+mn-cs"/>
            </a:endParaRPr>
          </a:p>
        </p:txBody>
      </p:sp>
      <p:sp>
        <p:nvSpPr>
          <p:cNvPr id="16386" name="Rectangle 2">
            <a:extLst>
              <a:ext uri="{FF2B5EF4-FFF2-40B4-BE49-F238E27FC236}">
                <a16:creationId xmlns:a16="http://schemas.microsoft.com/office/drawing/2014/main" id="{F09D24F4-D76B-8840-8352-452D6AF44179}"/>
              </a:ext>
            </a:extLst>
          </p:cNvPr>
          <p:cNvSpPr>
            <a:spLocks noGrp="1" noRot="1" noChangeAspect="1" noChangeArrowheads="1" noTextEdit="1"/>
          </p:cNvSpPr>
          <p:nvPr>
            <p:ph type="sldImg"/>
          </p:nvPr>
        </p:nvSpPr>
        <p:spPr>
          <a:xfrm>
            <a:off x="404813" y="695325"/>
            <a:ext cx="6188075" cy="3481388"/>
          </a:xfrm>
          <a:ln/>
        </p:spPr>
      </p:sp>
      <p:sp>
        <p:nvSpPr>
          <p:cNvPr id="16387" name="Rectangle 3">
            <a:extLst>
              <a:ext uri="{FF2B5EF4-FFF2-40B4-BE49-F238E27FC236}">
                <a16:creationId xmlns:a16="http://schemas.microsoft.com/office/drawing/2014/main" id="{C2870967-F433-054D-AA47-5DE8BCED3FD4}"/>
              </a:ext>
            </a:extLst>
          </p:cNvPr>
          <p:cNvSpPr>
            <a:spLocks noGrp="1" noChangeArrowheads="1"/>
          </p:cNvSpPr>
          <p:nvPr>
            <p:ph type="body" idx="1"/>
          </p:nvPr>
        </p:nvSpPr>
        <p:spPr>
          <a:xfrm>
            <a:off x="931863"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2876349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a:extLst>
              <a:ext uri="{FF2B5EF4-FFF2-40B4-BE49-F238E27FC236}">
                <a16:creationId xmlns:a16="http://schemas.microsoft.com/office/drawing/2014/main" id="{AED23D01-FDF4-4748-9415-03D43459F2A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928688" rtl="0" eaLnBrk="0" fontAlgn="base" latinLnBrk="0" hangingPunct="0">
              <a:lnSpc>
                <a:spcPct val="100000"/>
              </a:lnSpc>
              <a:spcBef>
                <a:spcPct val="0"/>
              </a:spcBef>
              <a:spcAft>
                <a:spcPct val="0"/>
              </a:spcAft>
              <a:buClrTx/>
              <a:buSzTx/>
              <a:buFontTx/>
              <a:buNone/>
              <a:tabLst/>
              <a:defRPr/>
            </a:pPr>
            <a:fld id="{44D62E82-FC3A-5647-A3FA-21BAF33500D5}" type="slidenum">
              <a:rPr kumimoji="0" lang="en-US" altLang="en-US" sz="1200" b="0" i="0" u="none" strike="noStrike" kern="1200" cap="none" spc="0" normalizeH="0" baseline="0" noProof="0" smtClean="0">
                <a:ln>
                  <a:noFill/>
                </a:ln>
                <a:solidFill>
                  <a:srgbClr val="000000"/>
                </a:solidFill>
                <a:effectLst/>
                <a:uLnTx/>
                <a:uFillTx/>
                <a:latin typeface="Helvetica" pitchFamily="2" charset="0"/>
                <a:ea typeface="ＭＳ Ｐゴシック" panose="020B0600070205080204" pitchFamily="34" charset="-128"/>
                <a:cs typeface="+mn-cs"/>
              </a:rPr>
              <a:pPr marL="0" marR="0" lvl="0" indent="0" algn="r" defTabSz="928688" rtl="0" eaLnBrk="0" fontAlgn="base" latinLnBrk="0" hangingPunct="0">
                <a:lnSpc>
                  <a:spcPct val="100000"/>
                </a:lnSpc>
                <a:spcBef>
                  <a:spcPct val="0"/>
                </a:spcBef>
                <a:spcAft>
                  <a:spcPct val="0"/>
                </a:spcAft>
                <a:buClrTx/>
                <a:buSzTx/>
                <a:buFontTx/>
                <a:buNone/>
                <a:tabLst/>
                <a:defRPr/>
              </a:pPr>
              <a:t>31</a:t>
            </a:fld>
            <a:endParaRPr kumimoji="0" lang="en-US" altLang="en-US" sz="1200" b="0" i="0" u="none" strike="noStrike" kern="1200" cap="none" spc="0" normalizeH="0" baseline="0" noProof="0">
              <a:ln>
                <a:noFill/>
              </a:ln>
              <a:solidFill>
                <a:srgbClr val="000000"/>
              </a:solidFill>
              <a:effectLst/>
              <a:uLnTx/>
              <a:uFillTx/>
              <a:latin typeface="Helvetica" pitchFamily="2" charset="0"/>
              <a:ea typeface="ＭＳ Ｐゴシック" panose="020B0600070205080204" pitchFamily="34" charset="-128"/>
              <a:cs typeface="+mn-cs"/>
            </a:endParaRPr>
          </a:p>
        </p:txBody>
      </p:sp>
      <p:sp>
        <p:nvSpPr>
          <p:cNvPr id="18434" name="Rectangle 2">
            <a:extLst>
              <a:ext uri="{FF2B5EF4-FFF2-40B4-BE49-F238E27FC236}">
                <a16:creationId xmlns:a16="http://schemas.microsoft.com/office/drawing/2014/main" id="{30ED014B-E1D0-2F4B-A7E0-20769108A809}"/>
              </a:ext>
            </a:extLst>
          </p:cNvPr>
          <p:cNvSpPr>
            <a:spLocks noGrp="1" noRot="1" noChangeAspect="1" noChangeArrowheads="1" noTextEdit="1"/>
          </p:cNvSpPr>
          <p:nvPr>
            <p:ph type="sldImg"/>
          </p:nvPr>
        </p:nvSpPr>
        <p:spPr>
          <a:xfrm>
            <a:off x="1177925" y="695325"/>
            <a:ext cx="4641850" cy="3481388"/>
          </a:xfrm>
          <a:ln/>
        </p:spPr>
      </p:sp>
      <p:sp>
        <p:nvSpPr>
          <p:cNvPr id="18435" name="Rectangle 3">
            <a:extLst>
              <a:ext uri="{FF2B5EF4-FFF2-40B4-BE49-F238E27FC236}">
                <a16:creationId xmlns:a16="http://schemas.microsoft.com/office/drawing/2014/main" id="{CB9CD031-330B-D148-90AE-02B462B29075}"/>
              </a:ext>
            </a:extLst>
          </p:cNvPr>
          <p:cNvSpPr>
            <a:spLocks noGrp="1" noChangeArrowheads="1"/>
          </p:cNvSpPr>
          <p:nvPr>
            <p:ph type="body" idx="1"/>
          </p:nvPr>
        </p:nvSpPr>
        <p:spPr>
          <a:xfrm>
            <a:off x="931863"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9205974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7">
            <a:extLst>
              <a:ext uri="{FF2B5EF4-FFF2-40B4-BE49-F238E27FC236}">
                <a16:creationId xmlns:a16="http://schemas.microsoft.com/office/drawing/2014/main" id="{3E12AB6D-E17C-D942-A7D1-5FCE4AF071B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928688" rtl="0" eaLnBrk="0" fontAlgn="base" latinLnBrk="0" hangingPunct="0">
              <a:lnSpc>
                <a:spcPct val="100000"/>
              </a:lnSpc>
              <a:spcBef>
                <a:spcPct val="0"/>
              </a:spcBef>
              <a:spcAft>
                <a:spcPct val="0"/>
              </a:spcAft>
              <a:buClrTx/>
              <a:buSzTx/>
              <a:buFontTx/>
              <a:buNone/>
              <a:tabLst/>
              <a:defRPr/>
            </a:pPr>
            <a:fld id="{3BF3666E-41D0-E14E-89CC-A8AC651D7078}" type="slidenum">
              <a:rPr kumimoji="0" lang="en-US" altLang="en-US" sz="1200" b="0" i="0" u="none" strike="noStrike" kern="1200" cap="none" spc="0" normalizeH="0" baseline="0" noProof="0" smtClean="0">
                <a:ln>
                  <a:noFill/>
                </a:ln>
                <a:solidFill>
                  <a:srgbClr val="000000"/>
                </a:solidFill>
                <a:effectLst/>
                <a:uLnTx/>
                <a:uFillTx/>
                <a:latin typeface="Helvetica" pitchFamily="2" charset="0"/>
                <a:ea typeface="ＭＳ Ｐゴシック" panose="020B0600070205080204" pitchFamily="34" charset="-128"/>
                <a:cs typeface="+mn-cs"/>
              </a:rPr>
              <a:pPr marL="0" marR="0" lvl="0" indent="0" algn="r" defTabSz="928688" rtl="0" eaLnBrk="0" fontAlgn="base" latinLnBrk="0" hangingPunct="0">
                <a:lnSpc>
                  <a:spcPct val="100000"/>
                </a:lnSpc>
                <a:spcBef>
                  <a:spcPct val="0"/>
                </a:spcBef>
                <a:spcAft>
                  <a:spcPct val="0"/>
                </a:spcAft>
                <a:buClrTx/>
                <a:buSzTx/>
                <a:buFontTx/>
                <a:buNone/>
                <a:tabLst/>
                <a:defRPr/>
              </a:pPr>
              <a:t>33</a:t>
            </a:fld>
            <a:endParaRPr kumimoji="0" lang="en-US" altLang="en-US" sz="1200" b="0" i="0" u="none" strike="noStrike" kern="1200" cap="none" spc="0" normalizeH="0" baseline="0" noProof="0">
              <a:ln>
                <a:noFill/>
              </a:ln>
              <a:solidFill>
                <a:srgbClr val="000000"/>
              </a:solidFill>
              <a:effectLst/>
              <a:uLnTx/>
              <a:uFillTx/>
              <a:latin typeface="Helvetica" pitchFamily="2" charset="0"/>
              <a:ea typeface="ＭＳ Ｐゴシック" panose="020B0600070205080204" pitchFamily="34" charset="-128"/>
              <a:cs typeface="+mn-cs"/>
            </a:endParaRPr>
          </a:p>
        </p:txBody>
      </p:sp>
      <p:sp>
        <p:nvSpPr>
          <p:cNvPr id="37890" name="Rectangle 2">
            <a:extLst>
              <a:ext uri="{FF2B5EF4-FFF2-40B4-BE49-F238E27FC236}">
                <a16:creationId xmlns:a16="http://schemas.microsoft.com/office/drawing/2014/main" id="{06A5E050-0896-714D-976C-04FC2D5B2178}"/>
              </a:ext>
            </a:extLst>
          </p:cNvPr>
          <p:cNvSpPr>
            <a:spLocks noGrp="1" noRot="1" noChangeAspect="1" noChangeArrowheads="1" noTextEdit="1"/>
          </p:cNvSpPr>
          <p:nvPr>
            <p:ph type="sldImg"/>
          </p:nvPr>
        </p:nvSpPr>
        <p:spPr>
          <a:xfrm>
            <a:off x="1177925" y="695325"/>
            <a:ext cx="4641850" cy="3481388"/>
          </a:xfrm>
          <a:ln/>
        </p:spPr>
      </p:sp>
      <p:sp>
        <p:nvSpPr>
          <p:cNvPr id="37891" name="Rectangle 3">
            <a:extLst>
              <a:ext uri="{FF2B5EF4-FFF2-40B4-BE49-F238E27FC236}">
                <a16:creationId xmlns:a16="http://schemas.microsoft.com/office/drawing/2014/main" id="{92556E0C-BE07-3846-8661-6346171FF767}"/>
              </a:ext>
            </a:extLst>
          </p:cNvPr>
          <p:cNvSpPr>
            <a:spLocks noGrp="1" noChangeArrowheads="1"/>
          </p:cNvSpPr>
          <p:nvPr>
            <p:ph type="body" idx="1"/>
          </p:nvPr>
        </p:nvSpPr>
        <p:spPr>
          <a:xfrm>
            <a:off x="931863"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4823043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7">
            <a:extLst>
              <a:ext uri="{FF2B5EF4-FFF2-40B4-BE49-F238E27FC236}">
                <a16:creationId xmlns:a16="http://schemas.microsoft.com/office/drawing/2014/main" id="{98694BEF-5952-7B4C-AADA-BC7C861EBCA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928688" rtl="0" eaLnBrk="0" fontAlgn="base" latinLnBrk="0" hangingPunct="0">
              <a:lnSpc>
                <a:spcPct val="100000"/>
              </a:lnSpc>
              <a:spcBef>
                <a:spcPct val="0"/>
              </a:spcBef>
              <a:spcAft>
                <a:spcPct val="0"/>
              </a:spcAft>
              <a:buClrTx/>
              <a:buSzTx/>
              <a:buFontTx/>
              <a:buNone/>
              <a:tabLst/>
              <a:defRPr/>
            </a:pPr>
            <a:fld id="{164CBFAC-96EE-7444-856D-92E10DA4372A}" type="slidenum">
              <a:rPr kumimoji="0" lang="en-US" altLang="en-US" sz="1200" b="0" i="0" u="none" strike="noStrike" kern="1200" cap="none" spc="0" normalizeH="0" baseline="0" noProof="0" smtClean="0">
                <a:ln>
                  <a:noFill/>
                </a:ln>
                <a:solidFill>
                  <a:srgbClr val="000000"/>
                </a:solidFill>
                <a:effectLst/>
                <a:uLnTx/>
                <a:uFillTx/>
                <a:latin typeface="Helvetica" pitchFamily="2" charset="0"/>
                <a:ea typeface="ＭＳ Ｐゴシック" panose="020B0600070205080204" pitchFamily="34" charset="-128"/>
                <a:cs typeface="+mn-cs"/>
              </a:rPr>
              <a:pPr marL="0" marR="0" lvl="0" indent="0" algn="r" defTabSz="928688" rtl="0" eaLnBrk="0" fontAlgn="base" latinLnBrk="0" hangingPunct="0">
                <a:lnSpc>
                  <a:spcPct val="100000"/>
                </a:lnSpc>
                <a:spcBef>
                  <a:spcPct val="0"/>
                </a:spcBef>
                <a:spcAft>
                  <a:spcPct val="0"/>
                </a:spcAft>
                <a:buClrTx/>
                <a:buSzTx/>
                <a:buFontTx/>
                <a:buNone/>
                <a:tabLst/>
                <a:defRPr/>
              </a:pPr>
              <a:t>34</a:t>
            </a:fld>
            <a:endParaRPr kumimoji="0" lang="en-US" altLang="en-US" sz="1200" b="0" i="0" u="none" strike="noStrike" kern="1200" cap="none" spc="0" normalizeH="0" baseline="0" noProof="0">
              <a:ln>
                <a:noFill/>
              </a:ln>
              <a:solidFill>
                <a:srgbClr val="000000"/>
              </a:solidFill>
              <a:effectLst/>
              <a:uLnTx/>
              <a:uFillTx/>
              <a:latin typeface="Helvetica" pitchFamily="2" charset="0"/>
              <a:ea typeface="ＭＳ Ｐゴシック" panose="020B0600070205080204" pitchFamily="34" charset="-128"/>
              <a:cs typeface="+mn-cs"/>
            </a:endParaRPr>
          </a:p>
        </p:txBody>
      </p:sp>
      <p:sp>
        <p:nvSpPr>
          <p:cNvPr id="39938" name="Rectangle 2">
            <a:extLst>
              <a:ext uri="{FF2B5EF4-FFF2-40B4-BE49-F238E27FC236}">
                <a16:creationId xmlns:a16="http://schemas.microsoft.com/office/drawing/2014/main" id="{F94A154C-CCA1-BB4F-832C-F4A0E2203B10}"/>
              </a:ext>
            </a:extLst>
          </p:cNvPr>
          <p:cNvSpPr>
            <a:spLocks noGrp="1" noRot="1" noChangeAspect="1" noChangeArrowheads="1" noTextEdit="1"/>
          </p:cNvSpPr>
          <p:nvPr>
            <p:ph type="sldImg"/>
          </p:nvPr>
        </p:nvSpPr>
        <p:spPr>
          <a:xfrm>
            <a:off x="1177925" y="695325"/>
            <a:ext cx="4641850" cy="3481388"/>
          </a:xfrm>
          <a:ln/>
        </p:spPr>
      </p:sp>
      <p:sp>
        <p:nvSpPr>
          <p:cNvPr id="39939" name="Rectangle 3">
            <a:extLst>
              <a:ext uri="{FF2B5EF4-FFF2-40B4-BE49-F238E27FC236}">
                <a16:creationId xmlns:a16="http://schemas.microsoft.com/office/drawing/2014/main" id="{27C21830-5B0C-0349-993E-EDD522A34EFC}"/>
              </a:ext>
            </a:extLst>
          </p:cNvPr>
          <p:cNvSpPr>
            <a:spLocks noGrp="1" noChangeArrowheads="1"/>
          </p:cNvSpPr>
          <p:nvPr>
            <p:ph type="body" idx="1"/>
          </p:nvPr>
        </p:nvSpPr>
        <p:spPr>
          <a:xfrm>
            <a:off x="931863"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7159472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7">
            <a:extLst>
              <a:ext uri="{FF2B5EF4-FFF2-40B4-BE49-F238E27FC236}">
                <a16:creationId xmlns:a16="http://schemas.microsoft.com/office/drawing/2014/main" id="{51863664-3B77-604E-93FF-D0F872FCAEF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928688" rtl="0" eaLnBrk="0" fontAlgn="base" latinLnBrk="0" hangingPunct="0">
              <a:lnSpc>
                <a:spcPct val="100000"/>
              </a:lnSpc>
              <a:spcBef>
                <a:spcPct val="0"/>
              </a:spcBef>
              <a:spcAft>
                <a:spcPct val="0"/>
              </a:spcAft>
              <a:buClrTx/>
              <a:buSzTx/>
              <a:buFontTx/>
              <a:buNone/>
              <a:tabLst/>
              <a:defRPr/>
            </a:pPr>
            <a:fld id="{24F09FEF-2422-584E-A12B-7B1208C8E8EE}" type="slidenum">
              <a:rPr kumimoji="0" lang="en-US" altLang="en-US" sz="1200" b="0" i="0" u="none" strike="noStrike" kern="1200" cap="none" spc="0" normalizeH="0" baseline="0" noProof="0" smtClean="0">
                <a:ln>
                  <a:noFill/>
                </a:ln>
                <a:solidFill>
                  <a:srgbClr val="000000"/>
                </a:solidFill>
                <a:effectLst/>
                <a:uLnTx/>
                <a:uFillTx/>
                <a:latin typeface="Helvetica" pitchFamily="2" charset="0"/>
                <a:ea typeface="ＭＳ Ｐゴシック" panose="020B0600070205080204" pitchFamily="34" charset="-128"/>
                <a:cs typeface="+mn-cs"/>
              </a:rPr>
              <a:pPr marL="0" marR="0" lvl="0" indent="0" algn="r" defTabSz="928688" rtl="0" eaLnBrk="0" fontAlgn="base" latinLnBrk="0" hangingPunct="0">
                <a:lnSpc>
                  <a:spcPct val="100000"/>
                </a:lnSpc>
                <a:spcBef>
                  <a:spcPct val="0"/>
                </a:spcBef>
                <a:spcAft>
                  <a:spcPct val="0"/>
                </a:spcAft>
                <a:buClrTx/>
                <a:buSzTx/>
                <a:buFontTx/>
                <a:buNone/>
                <a:tabLst/>
                <a:defRPr/>
              </a:pPr>
              <a:t>35</a:t>
            </a:fld>
            <a:endParaRPr kumimoji="0" lang="en-US" altLang="en-US" sz="1200" b="0" i="0" u="none" strike="noStrike" kern="1200" cap="none" spc="0" normalizeH="0" baseline="0" noProof="0">
              <a:ln>
                <a:noFill/>
              </a:ln>
              <a:solidFill>
                <a:srgbClr val="000000"/>
              </a:solidFill>
              <a:effectLst/>
              <a:uLnTx/>
              <a:uFillTx/>
              <a:latin typeface="Helvetica" pitchFamily="2" charset="0"/>
              <a:ea typeface="ＭＳ Ｐゴシック" panose="020B0600070205080204" pitchFamily="34" charset="-128"/>
              <a:cs typeface="+mn-cs"/>
            </a:endParaRPr>
          </a:p>
        </p:txBody>
      </p:sp>
      <p:sp>
        <p:nvSpPr>
          <p:cNvPr id="41986" name="Rectangle 2">
            <a:extLst>
              <a:ext uri="{FF2B5EF4-FFF2-40B4-BE49-F238E27FC236}">
                <a16:creationId xmlns:a16="http://schemas.microsoft.com/office/drawing/2014/main" id="{95DB27B9-1AF8-634B-945E-7E1F45B859E3}"/>
              </a:ext>
            </a:extLst>
          </p:cNvPr>
          <p:cNvSpPr>
            <a:spLocks noGrp="1" noRot="1" noChangeAspect="1" noChangeArrowheads="1" noTextEdit="1"/>
          </p:cNvSpPr>
          <p:nvPr>
            <p:ph type="sldImg"/>
          </p:nvPr>
        </p:nvSpPr>
        <p:spPr>
          <a:xfrm>
            <a:off x="1177925" y="695325"/>
            <a:ext cx="4641850" cy="3481388"/>
          </a:xfrm>
          <a:ln/>
        </p:spPr>
      </p:sp>
      <p:sp>
        <p:nvSpPr>
          <p:cNvPr id="41987" name="Rectangle 3">
            <a:extLst>
              <a:ext uri="{FF2B5EF4-FFF2-40B4-BE49-F238E27FC236}">
                <a16:creationId xmlns:a16="http://schemas.microsoft.com/office/drawing/2014/main" id="{400D6D67-EF5D-BE4F-ABA6-7C8BE2FBFBA5}"/>
              </a:ext>
            </a:extLst>
          </p:cNvPr>
          <p:cNvSpPr>
            <a:spLocks noGrp="1" noChangeArrowheads="1"/>
          </p:cNvSpPr>
          <p:nvPr>
            <p:ph type="body" idx="1"/>
          </p:nvPr>
        </p:nvSpPr>
        <p:spPr>
          <a:xfrm>
            <a:off x="931863"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8447971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2</a:t>
            </a:fld>
            <a:endParaRPr lang="en-US" altLang="en-US"/>
          </a:p>
        </p:txBody>
      </p:sp>
    </p:spTree>
    <p:extLst>
      <p:ext uri="{BB962C8B-B14F-4D97-AF65-F5344CB8AC3E}">
        <p14:creationId xmlns:p14="http://schemas.microsoft.com/office/powerpoint/2010/main" val="365869005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7">
            <a:extLst>
              <a:ext uri="{FF2B5EF4-FFF2-40B4-BE49-F238E27FC236}">
                <a16:creationId xmlns:a16="http://schemas.microsoft.com/office/drawing/2014/main" id="{35AFE683-5BB4-1F4C-B457-7F6E320C90D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928688" rtl="0" eaLnBrk="0" fontAlgn="base" latinLnBrk="0" hangingPunct="0">
              <a:lnSpc>
                <a:spcPct val="100000"/>
              </a:lnSpc>
              <a:spcBef>
                <a:spcPct val="0"/>
              </a:spcBef>
              <a:spcAft>
                <a:spcPct val="0"/>
              </a:spcAft>
              <a:buClrTx/>
              <a:buSzTx/>
              <a:buFontTx/>
              <a:buNone/>
              <a:tabLst/>
              <a:defRPr/>
            </a:pPr>
            <a:fld id="{8482D786-7573-6B43-868E-3760608662C4}" type="slidenum">
              <a:rPr kumimoji="0" lang="en-US" altLang="en-US" sz="1200" b="0" i="0" u="none" strike="noStrike" kern="1200" cap="none" spc="0" normalizeH="0" baseline="0" noProof="0" smtClean="0">
                <a:ln>
                  <a:noFill/>
                </a:ln>
                <a:solidFill>
                  <a:srgbClr val="000000"/>
                </a:solidFill>
                <a:effectLst/>
                <a:uLnTx/>
                <a:uFillTx/>
                <a:latin typeface="Helvetica" pitchFamily="2" charset="0"/>
                <a:ea typeface="ＭＳ Ｐゴシック" panose="020B0600070205080204" pitchFamily="34" charset="-128"/>
                <a:cs typeface="+mn-cs"/>
              </a:rPr>
              <a:pPr marL="0" marR="0" lvl="0" indent="0" algn="r" defTabSz="928688" rtl="0" eaLnBrk="0" fontAlgn="base" latinLnBrk="0" hangingPunct="0">
                <a:lnSpc>
                  <a:spcPct val="100000"/>
                </a:lnSpc>
                <a:spcBef>
                  <a:spcPct val="0"/>
                </a:spcBef>
                <a:spcAft>
                  <a:spcPct val="0"/>
                </a:spcAft>
                <a:buClrTx/>
                <a:buSzTx/>
                <a:buFontTx/>
                <a:buNone/>
                <a:tabLst/>
                <a:defRPr/>
              </a:pPr>
              <a:t>36</a:t>
            </a:fld>
            <a:endParaRPr kumimoji="0" lang="en-US" altLang="en-US" sz="1200" b="0" i="0" u="none" strike="noStrike" kern="1200" cap="none" spc="0" normalizeH="0" baseline="0" noProof="0">
              <a:ln>
                <a:noFill/>
              </a:ln>
              <a:solidFill>
                <a:srgbClr val="000000"/>
              </a:solidFill>
              <a:effectLst/>
              <a:uLnTx/>
              <a:uFillTx/>
              <a:latin typeface="Helvetica" pitchFamily="2" charset="0"/>
              <a:ea typeface="ＭＳ Ｐゴシック" panose="020B0600070205080204" pitchFamily="34" charset="-128"/>
              <a:cs typeface="+mn-cs"/>
            </a:endParaRPr>
          </a:p>
        </p:txBody>
      </p:sp>
      <p:sp>
        <p:nvSpPr>
          <p:cNvPr id="44034" name="Rectangle 2">
            <a:extLst>
              <a:ext uri="{FF2B5EF4-FFF2-40B4-BE49-F238E27FC236}">
                <a16:creationId xmlns:a16="http://schemas.microsoft.com/office/drawing/2014/main" id="{ED63B5F5-4B19-4041-AD96-B6A789F80B6D}"/>
              </a:ext>
            </a:extLst>
          </p:cNvPr>
          <p:cNvSpPr>
            <a:spLocks noGrp="1" noRot="1" noChangeAspect="1" noChangeArrowheads="1" noTextEdit="1"/>
          </p:cNvSpPr>
          <p:nvPr>
            <p:ph type="sldImg"/>
          </p:nvPr>
        </p:nvSpPr>
        <p:spPr>
          <a:xfrm>
            <a:off x="1177925" y="695325"/>
            <a:ext cx="4641850" cy="3481388"/>
          </a:xfrm>
          <a:ln/>
        </p:spPr>
      </p:sp>
      <p:sp>
        <p:nvSpPr>
          <p:cNvPr id="44035" name="Rectangle 3">
            <a:extLst>
              <a:ext uri="{FF2B5EF4-FFF2-40B4-BE49-F238E27FC236}">
                <a16:creationId xmlns:a16="http://schemas.microsoft.com/office/drawing/2014/main" id="{27D6735B-D19D-2E45-BEB0-CF0C745E2EB1}"/>
              </a:ext>
            </a:extLst>
          </p:cNvPr>
          <p:cNvSpPr>
            <a:spLocks noGrp="1" noChangeArrowheads="1"/>
          </p:cNvSpPr>
          <p:nvPr>
            <p:ph type="body" idx="1"/>
          </p:nvPr>
        </p:nvSpPr>
        <p:spPr>
          <a:xfrm>
            <a:off x="931863"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82291114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Rectangle 7">
            <a:extLst>
              <a:ext uri="{FF2B5EF4-FFF2-40B4-BE49-F238E27FC236}">
                <a16:creationId xmlns:a16="http://schemas.microsoft.com/office/drawing/2014/main" id="{3C604385-77B1-7746-A4FC-1ED37F80E0D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928688" rtl="0" eaLnBrk="0" fontAlgn="base" latinLnBrk="0" hangingPunct="0">
              <a:lnSpc>
                <a:spcPct val="100000"/>
              </a:lnSpc>
              <a:spcBef>
                <a:spcPct val="0"/>
              </a:spcBef>
              <a:spcAft>
                <a:spcPct val="0"/>
              </a:spcAft>
              <a:buClrTx/>
              <a:buSzTx/>
              <a:buFontTx/>
              <a:buNone/>
              <a:tabLst/>
              <a:defRPr/>
            </a:pPr>
            <a:fld id="{1BDA9CC5-ECC4-4842-A12C-2DC7946BD0EE}" type="slidenum">
              <a:rPr kumimoji="0" lang="en-US" altLang="en-US" sz="1200" b="0" i="0" u="none" strike="noStrike" kern="1200" cap="none" spc="0" normalizeH="0" baseline="0" noProof="0" smtClean="0">
                <a:ln>
                  <a:noFill/>
                </a:ln>
                <a:solidFill>
                  <a:srgbClr val="000000"/>
                </a:solidFill>
                <a:effectLst/>
                <a:uLnTx/>
                <a:uFillTx/>
                <a:latin typeface="Helvetica" pitchFamily="2" charset="0"/>
                <a:ea typeface="ＭＳ Ｐゴシック" panose="020B0600070205080204" pitchFamily="34" charset="-128"/>
                <a:cs typeface="+mn-cs"/>
              </a:rPr>
              <a:pPr marL="0" marR="0" lvl="0" indent="0" algn="r" defTabSz="928688" rtl="0" eaLnBrk="0" fontAlgn="base" latinLnBrk="0" hangingPunct="0">
                <a:lnSpc>
                  <a:spcPct val="100000"/>
                </a:lnSpc>
                <a:spcBef>
                  <a:spcPct val="0"/>
                </a:spcBef>
                <a:spcAft>
                  <a:spcPct val="0"/>
                </a:spcAft>
                <a:buClrTx/>
                <a:buSzTx/>
                <a:buFontTx/>
                <a:buNone/>
                <a:tabLst/>
                <a:defRPr/>
              </a:pPr>
              <a:t>37</a:t>
            </a:fld>
            <a:endParaRPr kumimoji="0" lang="en-US" altLang="en-US" sz="1200" b="0" i="0" u="none" strike="noStrike" kern="1200" cap="none" spc="0" normalizeH="0" baseline="0" noProof="0">
              <a:ln>
                <a:noFill/>
              </a:ln>
              <a:solidFill>
                <a:srgbClr val="000000"/>
              </a:solidFill>
              <a:effectLst/>
              <a:uLnTx/>
              <a:uFillTx/>
              <a:latin typeface="Helvetica" pitchFamily="2" charset="0"/>
              <a:ea typeface="ＭＳ Ｐゴシック" panose="020B0600070205080204" pitchFamily="34" charset="-128"/>
              <a:cs typeface="+mn-cs"/>
            </a:endParaRPr>
          </a:p>
        </p:txBody>
      </p:sp>
      <p:sp>
        <p:nvSpPr>
          <p:cNvPr id="46082" name="Rectangle 2">
            <a:extLst>
              <a:ext uri="{FF2B5EF4-FFF2-40B4-BE49-F238E27FC236}">
                <a16:creationId xmlns:a16="http://schemas.microsoft.com/office/drawing/2014/main" id="{85350976-CAD4-C24B-ABFA-8E2C3B185D02}"/>
              </a:ext>
            </a:extLst>
          </p:cNvPr>
          <p:cNvSpPr>
            <a:spLocks noGrp="1" noRot="1" noChangeAspect="1" noChangeArrowheads="1" noTextEdit="1"/>
          </p:cNvSpPr>
          <p:nvPr>
            <p:ph type="sldImg"/>
          </p:nvPr>
        </p:nvSpPr>
        <p:spPr>
          <a:xfrm>
            <a:off x="1177925" y="695325"/>
            <a:ext cx="4641850" cy="3481388"/>
          </a:xfrm>
          <a:ln/>
        </p:spPr>
      </p:sp>
      <p:sp>
        <p:nvSpPr>
          <p:cNvPr id="46083" name="Rectangle 3">
            <a:extLst>
              <a:ext uri="{FF2B5EF4-FFF2-40B4-BE49-F238E27FC236}">
                <a16:creationId xmlns:a16="http://schemas.microsoft.com/office/drawing/2014/main" id="{C48D5A4B-9478-7A4B-A3FC-FB5D5383D7DC}"/>
              </a:ext>
            </a:extLst>
          </p:cNvPr>
          <p:cNvSpPr>
            <a:spLocks noGrp="1" noChangeArrowheads="1"/>
          </p:cNvSpPr>
          <p:nvPr>
            <p:ph type="body" idx="1"/>
          </p:nvPr>
        </p:nvSpPr>
        <p:spPr>
          <a:xfrm>
            <a:off x="931863"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46038803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7">
            <a:extLst>
              <a:ext uri="{FF2B5EF4-FFF2-40B4-BE49-F238E27FC236}">
                <a16:creationId xmlns:a16="http://schemas.microsoft.com/office/drawing/2014/main" id="{68ED05FD-4B48-CD43-A2C4-2B836623CBB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928688" rtl="0" eaLnBrk="0" fontAlgn="base" latinLnBrk="0" hangingPunct="0">
              <a:lnSpc>
                <a:spcPct val="100000"/>
              </a:lnSpc>
              <a:spcBef>
                <a:spcPct val="0"/>
              </a:spcBef>
              <a:spcAft>
                <a:spcPct val="0"/>
              </a:spcAft>
              <a:buClrTx/>
              <a:buSzTx/>
              <a:buFontTx/>
              <a:buNone/>
              <a:tabLst/>
              <a:defRPr/>
            </a:pPr>
            <a:fld id="{AD350820-0649-5645-8668-FE25B0D8BF63}" type="slidenum">
              <a:rPr kumimoji="0" lang="en-US" altLang="en-US" sz="1200" b="0" i="0" u="none" strike="noStrike" kern="1200" cap="none" spc="0" normalizeH="0" baseline="0" noProof="0" smtClean="0">
                <a:ln>
                  <a:noFill/>
                </a:ln>
                <a:solidFill>
                  <a:srgbClr val="000000"/>
                </a:solidFill>
                <a:effectLst/>
                <a:uLnTx/>
                <a:uFillTx/>
                <a:latin typeface="Helvetica" pitchFamily="2" charset="0"/>
                <a:ea typeface="ＭＳ Ｐゴシック" panose="020B0600070205080204" pitchFamily="34" charset="-128"/>
                <a:cs typeface="+mn-cs"/>
              </a:rPr>
              <a:pPr marL="0" marR="0" lvl="0" indent="0" algn="r" defTabSz="928688" rtl="0" eaLnBrk="0" fontAlgn="base" latinLnBrk="0" hangingPunct="0">
                <a:lnSpc>
                  <a:spcPct val="100000"/>
                </a:lnSpc>
                <a:spcBef>
                  <a:spcPct val="0"/>
                </a:spcBef>
                <a:spcAft>
                  <a:spcPct val="0"/>
                </a:spcAft>
                <a:buClrTx/>
                <a:buSzTx/>
                <a:buFontTx/>
                <a:buNone/>
                <a:tabLst/>
                <a:defRPr/>
              </a:pPr>
              <a:t>38</a:t>
            </a:fld>
            <a:endParaRPr kumimoji="0" lang="en-US" altLang="en-US" sz="1200" b="0" i="0" u="none" strike="noStrike" kern="1200" cap="none" spc="0" normalizeH="0" baseline="0" noProof="0">
              <a:ln>
                <a:noFill/>
              </a:ln>
              <a:solidFill>
                <a:srgbClr val="000000"/>
              </a:solidFill>
              <a:effectLst/>
              <a:uLnTx/>
              <a:uFillTx/>
              <a:latin typeface="Helvetica" pitchFamily="2" charset="0"/>
              <a:ea typeface="ＭＳ Ｐゴシック" panose="020B0600070205080204" pitchFamily="34" charset="-128"/>
              <a:cs typeface="+mn-cs"/>
            </a:endParaRPr>
          </a:p>
        </p:txBody>
      </p:sp>
      <p:sp>
        <p:nvSpPr>
          <p:cNvPr id="48130" name="Rectangle 2">
            <a:extLst>
              <a:ext uri="{FF2B5EF4-FFF2-40B4-BE49-F238E27FC236}">
                <a16:creationId xmlns:a16="http://schemas.microsoft.com/office/drawing/2014/main" id="{ABBF0336-0F46-764D-95C7-CC0B57080918}"/>
              </a:ext>
            </a:extLst>
          </p:cNvPr>
          <p:cNvSpPr>
            <a:spLocks noGrp="1" noRot="1" noChangeAspect="1" noChangeArrowheads="1" noTextEdit="1"/>
          </p:cNvSpPr>
          <p:nvPr>
            <p:ph type="sldImg"/>
          </p:nvPr>
        </p:nvSpPr>
        <p:spPr>
          <a:xfrm>
            <a:off x="404813" y="695325"/>
            <a:ext cx="6188075" cy="3481388"/>
          </a:xfrm>
          <a:ln/>
        </p:spPr>
      </p:sp>
      <p:sp>
        <p:nvSpPr>
          <p:cNvPr id="48131" name="Rectangle 3">
            <a:extLst>
              <a:ext uri="{FF2B5EF4-FFF2-40B4-BE49-F238E27FC236}">
                <a16:creationId xmlns:a16="http://schemas.microsoft.com/office/drawing/2014/main" id="{B5C95718-85E3-7246-864B-9B1E8868471C}"/>
              </a:ext>
            </a:extLst>
          </p:cNvPr>
          <p:cNvSpPr>
            <a:spLocks noGrp="1" noChangeArrowheads="1"/>
          </p:cNvSpPr>
          <p:nvPr>
            <p:ph type="body" idx="1"/>
          </p:nvPr>
        </p:nvSpPr>
        <p:spPr>
          <a:xfrm>
            <a:off x="931863"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24898065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Rectangle 7">
            <a:extLst>
              <a:ext uri="{FF2B5EF4-FFF2-40B4-BE49-F238E27FC236}">
                <a16:creationId xmlns:a16="http://schemas.microsoft.com/office/drawing/2014/main" id="{D9AF0ADB-97DE-2A47-AF84-01D4A233838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928688" rtl="0" eaLnBrk="0" fontAlgn="base" latinLnBrk="0" hangingPunct="0">
              <a:lnSpc>
                <a:spcPct val="100000"/>
              </a:lnSpc>
              <a:spcBef>
                <a:spcPct val="0"/>
              </a:spcBef>
              <a:spcAft>
                <a:spcPct val="0"/>
              </a:spcAft>
              <a:buClrTx/>
              <a:buSzTx/>
              <a:buFontTx/>
              <a:buNone/>
              <a:tabLst/>
              <a:defRPr/>
            </a:pPr>
            <a:fld id="{F14E2E55-C279-0549-A599-33DEBCC09155}" type="slidenum">
              <a:rPr kumimoji="0" lang="en-US" altLang="en-US" sz="1200" b="0" i="0" u="none" strike="noStrike" kern="1200" cap="none" spc="0" normalizeH="0" baseline="0" noProof="0" smtClean="0">
                <a:ln>
                  <a:noFill/>
                </a:ln>
                <a:solidFill>
                  <a:srgbClr val="000000"/>
                </a:solidFill>
                <a:effectLst/>
                <a:uLnTx/>
                <a:uFillTx/>
                <a:latin typeface="Helvetica" pitchFamily="2" charset="0"/>
                <a:ea typeface="ＭＳ Ｐゴシック" panose="020B0600070205080204" pitchFamily="34" charset="-128"/>
                <a:cs typeface="+mn-cs"/>
              </a:rPr>
              <a:pPr marL="0" marR="0" lvl="0" indent="0" algn="r" defTabSz="928688" rtl="0" eaLnBrk="0" fontAlgn="base" latinLnBrk="0" hangingPunct="0">
                <a:lnSpc>
                  <a:spcPct val="100000"/>
                </a:lnSpc>
                <a:spcBef>
                  <a:spcPct val="0"/>
                </a:spcBef>
                <a:spcAft>
                  <a:spcPct val="0"/>
                </a:spcAft>
                <a:buClrTx/>
                <a:buSzTx/>
                <a:buFontTx/>
                <a:buNone/>
                <a:tabLst/>
                <a:defRPr/>
              </a:pPr>
              <a:t>39</a:t>
            </a:fld>
            <a:endParaRPr kumimoji="0" lang="en-US" altLang="en-US" sz="1200" b="0" i="0" u="none" strike="noStrike" kern="1200" cap="none" spc="0" normalizeH="0" baseline="0" noProof="0">
              <a:ln>
                <a:noFill/>
              </a:ln>
              <a:solidFill>
                <a:srgbClr val="000000"/>
              </a:solidFill>
              <a:effectLst/>
              <a:uLnTx/>
              <a:uFillTx/>
              <a:latin typeface="Helvetica" pitchFamily="2" charset="0"/>
              <a:ea typeface="ＭＳ Ｐゴシック" panose="020B0600070205080204" pitchFamily="34" charset="-128"/>
              <a:cs typeface="+mn-cs"/>
            </a:endParaRPr>
          </a:p>
        </p:txBody>
      </p:sp>
      <p:sp>
        <p:nvSpPr>
          <p:cNvPr id="50178" name="Rectangle 2">
            <a:extLst>
              <a:ext uri="{FF2B5EF4-FFF2-40B4-BE49-F238E27FC236}">
                <a16:creationId xmlns:a16="http://schemas.microsoft.com/office/drawing/2014/main" id="{E610EEFF-B64A-314F-BB7D-5C7BD8A35E8F}"/>
              </a:ext>
            </a:extLst>
          </p:cNvPr>
          <p:cNvSpPr>
            <a:spLocks noGrp="1" noRot="1" noChangeAspect="1" noChangeArrowheads="1" noTextEdit="1"/>
          </p:cNvSpPr>
          <p:nvPr>
            <p:ph type="sldImg"/>
          </p:nvPr>
        </p:nvSpPr>
        <p:spPr>
          <a:xfrm>
            <a:off x="1177925" y="695325"/>
            <a:ext cx="4641850" cy="3481388"/>
          </a:xfrm>
          <a:ln/>
        </p:spPr>
      </p:sp>
      <p:sp>
        <p:nvSpPr>
          <p:cNvPr id="50179" name="Rectangle 3">
            <a:extLst>
              <a:ext uri="{FF2B5EF4-FFF2-40B4-BE49-F238E27FC236}">
                <a16:creationId xmlns:a16="http://schemas.microsoft.com/office/drawing/2014/main" id="{58859268-6E18-AE43-A4CA-DD66A3EC7556}"/>
              </a:ext>
            </a:extLst>
          </p:cNvPr>
          <p:cNvSpPr>
            <a:spLocks noGrp="1" noChangeArrowheads="1"/>
          </p:cNvSpPr>
          <p:nvPr>
            <p:ph type="body" idx="1"/>
          </p:nvPr>
        </p:nvSpPr>
        <p:spPr>
          <a:xfrm>
            <a:off x="931863"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38288103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E631C1-12FC-DE27-99A6-908F4FC34C3C}"/>
            </a:ext>
          </a:extLst>
        </p:cNvPr>
        <p:cNvGrpSpPr/>
        <p:nvPr/>
      </p:nvGrpSpPr>
      <p:grpSpPr>
        <a:xfrm>
          <a:off x="0" y="0"/>
          <a:ext cx="0" cy="0"/>
          <a:chOff x="0" y="0"/>
          <a:chExt cx="0" cy="0"/>
        </a:xfrm>
      </p:grpSpPr>
      <p:sp>
        <p:nvSpPr>
          <p:cNvPr id="219137" name="Slide Image Placeholder 1">
            <a:extLst>
              <a:ext uri="{FF2B5EF4-FFF2-40B4-BE49-F238E27FC236}">
                <a16:creationId xmlns:a16="http://schemas.microsoft.com/office/drawing/2014/main" id="{4316C06C-8C8E-EE83-48F6-4A572B87EBFF}"/>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a:extLst>
              <a:ext uri="{FF2B5EF4-FFF2-40B4-BE49-F238E27FC236}">
                <a16:creationId xmlns:a16="http://schemas.microsoft.com/office/drawing/2014/main" id="{D6A20F98-663F-4CB2-135C-5DA8BBA26F9D}"/>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a:extLst>
              <a:ext uri="{FF2B5EF4-FFF2-40B4-BE49-F238E27FC236}">
                <a16:creationId xmlns:a16="http://schemas.microsoft.com/office/drawing/2014/main" id="{4F189E26-6A18-B2A6-94EA-81E66430E736}"/>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40</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66936327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7">
            <a:extLst>
              <a:ext uri="{FF2B5EF4-FFF2-40B4-BE49-F238E27FC236}">
                <a16:creationId xmlns:a16="http://schemas.microsoft.com/office/drawing/2014/main" id="{04880218-1C08-174B-AEBE-5BCCC517581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928688" rtl="0" eaLnBrk="0" fontAlgn="base" latinLnBrk="0" hangingPunct="0">
              <a:lnSpc>
                <a:spcPct val="100000"/>
              </a:lnSpc>
              <a:spcBef>
                <a:spcPct val="0"/>
              </a:spcBef>
              <a:spcAft>
                <a:spcPct val="0"/>
              </a:spcAft>
              <a:buClrTx/>
              <a:buSzTx/>
              <a:buFontTx/>
              <a:buNone/>
              <a:tabLst/>
              <a:defRPr/>
            </a:pPr>
            <a:fld id="{555F9518-3D4B-4947-A6FF-56151A256D05}" type="slidenum">
              <a:rPr kumimoji="0" lang="en-US" altLang="en-US" sz="1200" b="0" i="0" u="none" strike="noStrike" kern="1200" cap="none" spc="0" normalizeH="0" baseline="0" noProof="0" smtClean="0">
                <a:ln>
                  <a:noFill/>
                </a:ln>
                <a:solidFill>
                  <a:srgbClr val="000000"/>
                </a:solidFill>
                <a:effectLst/>
                <a:uLnTx/>
                <a:uFillTx/>
                <a:latin typeface="Helvetica" pitchFamily="2" charset="0"/>
                <a:ea typeface="ＭＳ Ｐゴシック" panose="020B0600070205080204" pitchFamily="34" charset="-128"/>
                <a:cs typeface="+mn-cs"/>
              </a:rPr>
              <a:pPr marL="0" marR="0" lvl="0" indent="0" algn="r" defTabSz="928688" rtl="0" eaLnBrk="0" fontAlgn="base" latinLnBrk="0" hangingPunct="0">
                <a:lnSpc>
                  <a:spcPct val="100000"/>
                </a:lnSpc>
                <a:spcBef>
                  <a:spcPct val="0"/>
                </a:spcBef>
                <a:spcAft>
                  <a:spcPct val="0"/>
                </a:spcAft>
                <a:buClrTx/>
                <a:buSzTx/>
                <a:buFontTx/>
                <a:buNone/>
                <a:tabLst/>
                <a:defRPr/>
              </a:pPr>
              <a:t>41</a:t>
            </a:fld>
            <a:endParaRPr kumimoji="0" lang="en-US" altLang="en-US" sz="1200" b="0" i="0" u="none" strike="noStrike" kern="1200" cap="none" spc="0" normalizeH="0" baseline="0" noProof="0">
              <a:ln>
                <a:noFill/>
              </a:ln>
              <a:solidFill>
                <a:srgbClr val="000000"/>
              </a:solidFill>
              <a:effectLst/>
              <a:uLnTx/>
              <a:uFillTx/>
              <a:latin typeface="Helvetica" pitchFamily="2" charset="0"/>
              <a:ea typeface="ＭＳ Ｐゴシック" panose="020B0600070205080204" pitchFamily="34" charset="-128"/>
              <a:cs typeface="+mn-cs"/>
            </a:endParaRPr>
          </a:p>
        </p:txBody>
      </p:sp>
      <p:sp>
        <p:nvSpPr>
          <p:cNvPr id="64514" name="Rectangle 2">
            <a:extLst>
              <a:ext uri="{FF2B5EF4-FFF2-40B4-BE49-F238E27FC236}">
                <a16:creationId xmlns:a16="http://schemas.microsoft.com/office/drawing/2014/main" id="{AB94CDB4-3114-9646-BEE3-A84CF9445F1A}"/>
              </a:ext>
            </a:extLst>
          </p:cNvPr>
          <p:cNvSpPr>
            <a:spLocks noGrp="1" noRot="1" noChangeAspect="1" noChangeArrowheads="1" noTextEdit="1"/>
          </p:cNvSpPr>
          <p:nvPr>
            <p:ph type="sldImg"/>
          </p:nvPr>
        </p:nvSpPr>
        <p:spPr>
          <a:xfrm>
            <a:off x="404813" y="695325"/>
            <a:ext cx="6188075" cy="3481388"/>
          </a:xfrm>
          <a:ln/>
        </p:spPr>
      </p:sp>
      <p:sp>
        <p:nvSpPr>
          <p:cNvPr id="64515" name="Rectangle 3">
            <a:extLst>
              <a:ext uri="{FF2B5EF4-FFF2-40B4-BE49-F238E27FC236}">
                <a16:creationId xmlns:a16="http://schemas.microsoft.com/office/drawing/2014/main" id="{49F31EA7-5F8F-1241-98DC-B5BAF082AEEA}"/>
              </a:ext>
            </a:extLst>
          </p:cNvPr>
          <p:cNvSpPr>
            <a:spLocks noGrp="1" noChangeArrowheads="1"/>
          </p:cNvSpPr>
          <p:nvPr>
            <p:ph type="body" idx="1"/>
          </p:nvPr>
        </p:nvSpPr>
        <p:spPr>
          <a:xfrm>
            <a:off x="931863"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420988000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7">
            <a:extLst>
              <a:ext uri="{FF2B5EF4-FFF2-40B4-BE49-F238E27FC236}">
                <a16:creationId xmlns:a16="http://schemas.microsoft.com/office/drawing/2014/main" id="{6461DFC9-0647-C542-A81A-7EDB57D171A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928688" rtl="0" eaLnBrk="0" fontAlgn="base" latinLnBrk="0" hangingPunct="0">
              <a:lnSpc>
                <a:spcPct val="100000"/>
              </a:lnSpc>
              <a:spcBef>
                <a:spcPct val="0"/>
              </a:spcBef>
              <a:spcAft>
                <a:spcPct val="0"/>
              </a:spcAft>
              <a:buClrTx/>
              <a:buSzTx/>
              <a:buFontTx/>
              <a:buNone/>
              <a:tabLst/>
              <a:defRPr/>
            </a:pPr>
            <a:fld id="{77B9230A-E6A8-6D4B-8543-DA902937060A}" type="slidenum">
              <a:rPr kumimoji="0" lang="en-US" altLang="en-US" sz="1200" b="0" i="0" u="none" strike="noStrike" kern="1200" cap="none" spc="0" normalizeH="0" baseline="0" noProof="0" smtClean="0">
                <a:ln>
                  <a:noFill/>
                </a:ln>
                <a:solidFill>
                  <a:srgbClr val="000000"/>
                </a:solidFill>
                <a:effectLst/>
                <a:uLnTx/>
                <a:uFillTx/>
                <a:latin typeface="Helvetica" pitchFamily="2" charset="0"/>
                <a:ea typeface="ＭＳ Ｐゴシック" panose="020B0600070205080204" pitchFamily="34" charset="-128"/>
                <a:cs typeface="+mn-cs"/>
              </a:rPr>
              <a:pPr marL="0" marR="0" lvl="0" indent="0" algn="r" defTabSz="928688" rtl="0" eaLnBrk="0" fontAlgn="base" latinLnBrk="0" hangingPunct="0">
                <a:lnSpc>
                  <a:spcPct val="100000"/>
                </a:lnSpc>
                <a:spcBef>
                  <a:spcPct val="0"/>
                </a:spcBef>
                <a:spcAft>
                  <a:spcPct val="0"/>
                </a:spcAft>
                <a:buClrTx/>
                <a:buSzTx/>
                <a:buFontTx/>
                <a:buNone/>
                <a:tabLst/>
                <a:defRPr/>
              </a:pPr>
              <a:t>42</a:t>
            </a:fld>
            <a:endParaRPr kumimoji="0" lang="en-US" altLang="en-US" sz="1200" b="0" i="0" u="none" strike="noStrike" kern="1200" cap="none" spc="0" normalizeH="0" baseline="0" noProof="0">
              <a:ln>
                <a:noFill/>
              </a:ln>
              <a:solidFill>
                <a:srgbClr val="000000"/>
              </a:solidFill>
              <a:effectLst/>
              <a:uLnTx/>
              <a:uFillTx/>
              <a:latin typeface="Helvetica" pitchFamily="2" charset="0"/>
              <a:ea typeface="ＭＳ Ｐゴシック" panose="020B0600070205080204" pitchFamily="34" charset="-128"/>
              <a:cs typeface="+mn-cs"/>
            </a:endParaRPr>
          </a:p>
        </p:txBody>
      </p:sp>
      <p:sp>
        <p:nvSpPr>
          <p:cNvPr id="66562" name="Rectangle 2">
            <a:extLst>
              <a:ext uri="{FF2B5EF4-FFF2-40B4-BE49-F238E27FC236}">
                <a16:creationId xmlns:a16="http://schemas.microsoft.com/office/drawing/2014/main" id="{8020BB0A-FF09-9240-B01C-93DB08A841BC}"/>
              </a:ext>
            </a:extLst>
          </p:cNvPr>
          <p:cNvSpPr>
            <a:spLocks noGrp="1" noRot="1" noChangeAspect="1" noChangeArrowheads="1" noTextEdit="1"/>
          </p:cNvSpPr>
          <p:nvPr>
            <p:ph type="sldImg"/>
          </p:nvPr>
        </p:nvSpPr>
        <p:spPr>
          <a:xfrm>
            <a:off x="404813" y="695325"/>
            <a:ext cx="6188075" cy="3481388"/>
          </a:xfrm>
          <a:ln/>
        </p:spPr>
      </p:sp>
      <p:sp>
        <p:nvSpPr>
          <p:cNvPr id="66563" name="Rectangle 3">
            <a:extLst>
              <a:ext uri="{FF2B5EF4-FFF2-40B4-BE49-F238E27FC236}">
                <a16:creationId xmlns:a16="http://schemas.microsoft.com/office/drawing/2014/main" id="{565941ED-FE45-7248-BA1A-A4F7E18A542F}"/>
              </a:ext>
            </a:extLst>
          </p:cNvPr>
          <p:cNvSpPr>
            <a:spLocks noGrp="1" noChangeArrowheads="1"/>
          </p:cNvSpPr>
          <p:nvPr>
            <p:ph type="body" idx="1"/>
          </p:nvPr>
        </p:nvSpPr>
        <p:spPr>
          <a:xfrm>
            <a:off x="931863"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5766036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Rectangle 7">
            <a:extLst>
              <a:ext uri="{FF2B5EF4-FFF2-40B4-BE49-F238E27FC236}">
                <a16:creationId xmlns:a16="http://schemas.microsoft.com/office/drawing/2014/main" id="{2CA3CD27-131A-4140-A0A9-FB8438C7599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928688" rtl="0" eaLnBrk="0" fontAlgn="base" latinLnBrk="0" hangingPunct="0">
              <a:lnSpc>
                <a:spcPct val="100000"/>
              </a:lnSpc>
              <a:spcBef>
                <a:spcPct val="0"/>
              </a:spcBef>
              <a:spcAft>
                <a:spcPct val="0"/>
              </a:spcAft>
              <a:buClrTx/>
              <a:buSzTx/>
              <a:buFontTx/>
              <a:buNone/>
              <a:tabLst/>
              <a:defRPr/>
            </a:pPr>
            <a:fld id="{3D37EDDE-C7E1-9A40-91DB-ED64662F0DB5}" type="slidenum">
              <a:rPr kumimoji="0" lang="en-US" altLang="en-US" sz="1200" b="0" i="0" u="none" strike="noStrike" kern="1200" cap="none" spc="0" normalizeH="0" baseline="0" noProof="0" smtClean="0">
                <a:ln>
                  <a:noFill/>
                </a:ln>
                <a:solidFill>
                  <a:srgbClr val="000000"/>
                </a:solidFill>
                <a:effectLst/>
                <a:uLnTx/>
                <a:uFillTx/>
                <a:latin typeface="Helvetica" pitchFamily="2" charset="0"/>
                <a:ea typeface="ＭＳ Ｐゴシック" panose="020B0600070205080204" pitchFamily="34" charset="-128"/>
                <a:cs typeface="+mn-cs"/>
              </a:rPr>
              <a:pPr marL="0" marR="0" lvl="0" indent="0" algn="r" defTabSz="928688" rtl="0" eaLnBrk="0" fontAlgn="base" latinLnBrk="0" hangingPunct="0">
                <a:lnSpc>
                  <a:spcPct val="100000"/>
                </a:lnSpc>
                <a:spcBef>
                  <a:spcPct val="0"/>
                </a:spcBef>
                <a:spcAft>
                  <a:spcPct val="0"/>
                </a:spcAft>
                <a:buClrTx/>
                <a:buSzTx/>
                <a:buFontTx/>
                <a:buNone/>
                <a:tabLst/>
                <a:defRPr/>
              </a:pPr>
              <a:t>43</a:t>
            </a:fld>
            <a:endParaRPr kumimoji="0" lang="en-US" altLang="en-US" sz="1200" b="0" i="0" u="none" strike="noStrike" kern="1200" cap="none" spc="0" normalizeH="0" baseline="0" noProof="0">
              <a:ln>
                <a:noFill/>
              </a:ln>
              <a:solidFill>
                <a:srgbClr val="000000"/>
              </a:solidFill>
              <a:effectLst/>
              <a:uLnTx/>
              <a:uFillTx/>
              <a:latin typeface="Helvetica" pitchFamily="2" charset="0"/>
              <a:ea typeface="ＭＳ Ｐゴシック" panose="020B0600070205080204" pitchFamily="34" charset="-128"/>
              <a:cs typeface="+mn-cs"/>
            </a:endParaRPr>
          </a:p>
        </p:txBody>
      </p:sp>
      <p:sp>
        <p:nvSpPr>
          <p:cNvPr id="68610" name="Rectangle 2">
            <a:extLst>
              <a:ext uri="{FF2B5EF4-FFF2-40B4-BE49-F238E27FC236}">
                <a16:creationId xmlns:a16="http://schemas.microsoft.com/office/drawing/2014/main" id="{5171A062-0E64-C34A-8FD8-D9B7596551A7}"/>
              </a:ext>
            </a:extLst>
          </p:cNvPr>
          <p:cNvSpPr>
            <a:spLocks noGrp="1" noRot="1" noChangeAspect="1" noChangeArrowheads="1" noTextEdit="1"/>
          </p:cNvSpPr>
          <p:nvPr>
            <p:ph type="sldImg"/>
          </p:nvPr>
        </p:nvSpPr>
        <p:spPr>
          <a:xfrm>
            <a:off x="1177925" y="695325"/>
            <a:ext cx="4641850" cy="3481388"/>
          </a:xfrm>
          <a:ln/>
        </p:spPr>
      </p:sp>
      <p:sp>
        <p:nvSpPr>
          <p:cNvPr id="68611" name="Rectangle 3">
            <a:extLst>
              <a:ext uri="{FF2B5EF4-FFF2-40B4-BE49-F238E27FC236}">
                <a16:creationId xmlns:a16="http://schemas.microsoft.com/office/drawing/2014/main" id="{0FC4EEAE-5E7A-EA46-8F7D-4A74A6E3833A}"/>
              </a:ext>
            </a:extLst>
          </p:cNvPr>
          <p:cNvSpPr>
            <a:spLocks noGrp="1" noChangeArrowheads="1"/>
          </p:cNvSpPr>
          <p:nvPr>
            <p:ph type="body" idx="1"/>
          </p:nvPr>
        </p:nvSpPr>
        <p:spPr>
          <a:xfrm>
            <a:off x="931863"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75557999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Rectangle 7">
            <a:extLst>
              <a:ext uri="{FF2B5EF4-FFF2-40B4-BE49-F238E27FC236}">
                <a16:creationId xmlns:a16="http://schemas.microsoft.com/office/drawing/2014/main" id="{84D9ED13-EF64-1245-98C5-53A2734B25C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928688" rtl="0" eaLnBrk="0" fontAlgn="base" latinLnBrk="0" hangingPunct="0">
              <a:lnSpc>
                <a:spcPct val="100000"/>
              </a:lnSpc>
              <a:spcBef>
                <a:spcPct val="0"/>
              </a:spcBef>
              <a:spcAft>
                <a:spcPct val="0"/>
              </a:spcAft>
              <a:buClrTx/>
              <a:buSzTx/>
              <a:buFontTx/>
              <a:buNone/>
              <a:tabLst/>
              <a:defRPr/>
            </a:pPr>
            <a:fld id="{70153649-880C-CB40-99BD-60E294CAA559}" type="slidenum">
              <a:rPr kumimoji="0" lang="en-US" altLang="en-US" sz="1200" b="0" i="0" u="none" strike="noStrike" kern="1200" cap="none" spc="0" normalizeH="0" baseline="0" noProof="0" smtClean="0">
                <a:ln>
                  <a:noFill/>
                </a:ln>
                <a:solidFill>
                  <a:srgbClr val="000000"/>
                </a:solidFill>
                <a:effectLst/>
                <a:uLnTx/>
                <a:uFillTx/>
                <a:latin typeface="Helvetica" pitchFamily="2" charset="0"/>
                <a:ea typeface="ＭＳ Ｐゴシック" panose="020B0600070205080204" pitchFamily="34" charset="-128"/>
                <a:cs typeface="+mn-cs"/>
              </a:rPr>
              <a:pPr marL="0" marR="0" lvl="0" indent="0" algn="r" defTabSz="928688" rtl="0" eaLnBrk="0" fontAlgn="base" latinLnBrk="0" hangingPunct="0">
                <a:lnSpc>
                  <a:spcPct val="100000"/>
                </a:lnSpc>
                <a:spcBef>
                  <a:spcPct val="0"/>
                </a:spcBef>
                <a:spcAft>
                  <a:spcPct val="0"/>
                </a:spcAft>
                <a:buClrTx/>
                <a:buSzTx/>
                <a:buFontTx/>
                <a:buNone/>
                <a:tabLst/>
                <a:defRPr/>
              </a:pPr>
              <a:t>44</a:t>
            </a:fld>
            <a:endParaRPr kumimoji="0" lang="en-US" altLang="en-US" sz="1200" b="0" i="0" u="none" strike="noStrike" kern="1200" cap="none" spc="0" normalizeH="0" baseline="0" noProof="0">
              <a:ln>
                <a:noFill/>
              </a:ln>
              <a:solidFill>
                <a:srgbClr val="000000"/>
              </a:solidFill>
              <a:effectLst/>
              <a:uLnTx/>
              <a:uFillTx/>
              <a:latin typeface="Helvetica" pitchFamily="2" charset="0"/>
              <a:ea typeface="ＭＳ Ｐゴシック" panose="020B0600070205080204" pitchFamily="34" charset="-128"/>
              <a:cs typeface="+mn-cs"/>
            </a:endParaRPr>
          </a:p>
        </p:txBody>
      </p:sp>
      <p:sp>
        <p:nvSpPr>
          <p:cNvPr id="70658" name="Rectangle 2">
            <a:extLst>
              <a:ext uri="{FF2B5EF4-FFF2-40B4-BE49-F238E27FC236}">
                <a16:creationId xmlns:a16="http://schemas.microsoft.com/office/drawing/2014/main" id="{76989A5F-7EBC-AF46-BF8E-5A7715BA9233}"/>
              </a:ext>
            </a:extLst>
          </p:cNvPr>
          <p:cNvSpPr>
            <a:spLocks noGrp="1" noRot="1" noChangeAspect="1" noChangeArrowheads="1" noTextEdit="1"/>
          </p:cNvSpPr>
          <p:nvPr>
            <p:ph type="sldImg"/>
          </p:nvPr>
        </p:nvSpPr>
        <p:spPr>
          <a:xfrm>
            <a:off x="1177925" y="695325"/>
            <a:ext cx="4641850" cy="3481388"/>
          </a:xfrm>
          <a:ln/>
        </p:spPr>
      </p:sp>
      <p:sp>
        <p:nvSpPr>
          <p:cNvPr id="70659" name="Rectangle 3">
            <a:extLst>
              <a:ext uri="{FF2B5EF4-FFF2-40B4-BE49-F238E27FC236}">
                <a16:creationId xmlns:a16="http://schemas.microsoft.com/office/drawing/2014/main" id="{23A02A42-B6F2-7D4C-A8DB-18DED5377D2C}"/>
              </a:ext>
            </a:extLst>
          </p:cNvPr>
          <p:cNvSpPr>
            <a:spLocks noGrp="1" noChangeArrowheads="1"/>
          </p:cNvSpPr>
          <p:nvPr>
            <p:ph type="body" idx="1"/>
          </p:nvPr>
        </p:nvSpPr>
        <p:spPr>
          <a:xfrm>
            <a:off x="931863"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26336752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7">
            <a:extLst>
              <a:ext uri="{FF2B5EF4-FFF2-40B4-BE49-F238E27FC236}">
                <a16:creationId xmlns:a16="http://schemas.microsoft.com/office/drawing/2014/main" id="{0F4A0B8A-AF64-8A48-B6C1-C1E77023300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928688" rtl="0" eaLnBrk="0" fontAlgn="base" latinLnBrk="0" hangingPunct="0">
              <a:lnSpc>
                <a:spcPct val="100000"/>
              </a:lnSpc>
              <a:spcBef>
                <a:spcPct val="0"/>
              </a:spcBef>
              <a:spcAft>
                <a:spcPct val="0"/>
              </a:spcAft>
              <a:buClrTx/>
              <a:buSzTx/>
              <a:buFontTx/>
              <a:buNone/>
              <a:tabLst/>
              <a:defRPr/>
            </a:pPr>
            <a:fld id="{C6FC3E26-CDB4-B049-9064-A4AE2D144F6E}" type="slidenum">
              <a:rPr kumimoji="0" lang="en-US" altLang="en-US" sz="1200" b="0" i="0" u="none" strike="noStrike" kern="1200" cap="none" spc="0" normalizeH="0" baseline="0" noProof="0" smtClean="0">
                <a:ln>
                  <a:noFill/>
                </a:ln>
                <a:solidFill>
                  <a:srgbClr val="000000"/>
                </a:solidFill>
                <a:effectLst/>
                <a:uLnTx/>
                <a:uFillTx/>
                <a:latin typeface="Helvetica" pitchFamily="2" charset="0"/>
                <a:ea typeface="ＭＳ Ｐゴシック" panose="020B0600070205080204" pitchFamily="34" charset="-128"/>
                <a:cs typeface="+mn-cs"/>
              </a:rPr>
              <a:pPr marL="0" marR="0" lvl="0" indent="0" algn="r" defTabSz="928688" rtl="0" eaLnBrk="0" fontAlgn="base" latinLnBrk="0" hangingPunct="0">
                <a:lnSpc>
                  <a:spcPct val="100000"/>
                </a:lnSpc>
                <a:spcBef>
                  <a:spcPct val="0"/>
                </a:spcBef>
                <a:spcAft>
                  <a:spcPct val="0"/>
                </a:spcAft>
                <a:buClrTx/>
                <a:buSzTx/>
                <a:buFontTx/>
                <a:buNone/>
                <a:tabLst/>
                <a:defRPr/>
              </a:pPr>
              <a:t>45</a:t>
            </a:fld>
            <a:endParaRPr kumimoji="0" lang="en-US" altLang="en-US" sz="1200" b="0" i="0" u="none" strike="noStrike" kern="1200" cap="none" spc="0" normalizeH="0" baseline="0" noProof="0">
              <a:ln>
                <a:noFill/>
              </a:ln>
              <a:solidFill>
                <a:srgbClr val="000000"/>
              </a:solidFill>
              <a:effectLst/>
              <a:uLnTx/>
              <a:uFillTx/>
              <a:latin typeface="Helvetica" pitchFamily="2" charset="0"/>
              <a:ea typeface="ＭＳ Ｐゴシック" panose="020B0600070205080204" pitchFamily="34" charset="-128"/>
              <a:cs typeface="+mn-cs"/>
            </a:endParaRPr>
          </a:p>
        </p:txBody>
      </p:sp>
      <p:sp>
        <p:nvSpPr>
          <p:cNvPr id="72706" name="Rectangle 2">
            <a:extLst>
              <a:ext uri="{FF2B5EF4-FFF2-40B4-BE49-F238E27FC236}">
                <a16:creationId xmlns:a16="http://schemas.microsoft.com/office/drawing/2014/main" id="{AA96EDDB-9537-0643-80F4-B166E260632B}"/>
              </a:ext>
            </a:extLst>
          </p:cNvPr>
          <p:cNvSpPr>
            <a:spLocks noGrp="1" noRot="1" noChangeAspect="1" noChangeArrowheads="1" noTextEdit="1"/>
          </p:cNvSpPr>
          <p:nvPr>
            <p:ph type="sldImg"/>
          </p:nvPr>
        </p:nvSpPr>
        <p:spPr>
          <a:xfrm>
            <a:off x="1177925" y="695325"/>
            <a:ext cx="4641850" cy="3481388"/>
          </a:xfrm>
          <a:ln/>
        </p:spPr>
      </p:sp>
      <p:sp>
        <p:nvSpPr>
          <p:cNvPr id="72707" name="Rectangle 3">
            <a:extLst>
              <a:ext uri="{FF2B5EF4-FFF2-40B4-BE49-F238E27FC236}">
                <a16:creationId xmlns:a16="http://schemas.microsoft.com/office/drawing/2014/main" id="{68915438-1874-3546-8252-DEEF7687DA12}"/>
              </a:ext>
            </a:extLst>
          </p:cNvPr>
          <p:cNvSpPr>
            <a:spLocks noGrp="1" noChangeArrowheads="1"/>
          </p:cNvSpPr>
          <p:nvPr>
            <p:ph type="body" idx="1"/>
          </p:nvPr>
        </p:nvSpPr>
        <p:spPr>
          <a:xfrm>
            <a:off x="931863"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4021936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4</a:t>
            </a:fld>
            <a:endParaRPr lang="en-US" altLang="en-US"/>
          </a:p>
        </p:txBody>
      </p:sp>
    </p:spTree>
    <p:extLst>
      <p:ext uri="{BB962C8B-B14F-4D97-AF65-F5344CB8AC3E}">
        <p14:creationId xmlns:p14="http://schemas.microsoft.com/office/powerpoint/2010/main" val="41215708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Rectangle 7">
            <a:extLst>
              <a:ext uri="{FF2B5EF4-FFF2-40B4-BE49-F238E27FC236}">
                <a16:creationId xmlns:a16="http://schemas.microsoft.com/office/drawing/2014/main" id="{F2752F1D-3088-E147-89E1-BDEA1498B1C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928688" rtl="0" eaLnBrk="0" fontAlgn="base" latinLnBrk="0" hangingPunct="0">
              <a:lnSpc>
                <a:spcPct val="100000"/>
              </a:lnSpc>
              <a:spcBef>
                <a:spcPct val="0"/>
              </a:spcBef>
              <a:spcAft>
                <a:spcPct val="0"/>
              </a:spcAft>
              <a:buClrTx/>
              <a:buSzTx/>
              <a:buFontTx/>
              <a:buNone/>
              <a:tabLst/>
              <a:defRPr/>
            </a:pPr>
            <a:fld id="{C15FC861-AC7A-A74A-809F-7E2F3A76A8C4}" type="slidenum">
              <a:rPr kumimoji="0" lang="en-US" altLang="en-US" sz="1200" b="0" i="0" u="none" strike="noStrike" kern="1200" cap="none" spc="0" normalizeH="0" baseline="0" noProof="0" smtClean="0">
                <a:ln>
                  <a:noFill/>
                </a:ln>
                <a:solidFill>
                  <a:srgbClr val="000000"/>
                </a:solidFill>
                <a:effectLst/>
                <a:uLnTx/>
                <a:uFillTx/>
                <a:latin typeface="Helvetica" pitchFamily="2" charset="0"/>
                <a:ea typeface="ＭＳ Ｐゴシック" panose="020B0600070205080204" pitchFamily="34" charset="-128"/>
                <a:cs typeface="+mn-cs"/>
              </a:rPr>
              <a:pPr marL="0" marR="0" lvl="0" indent="0" algn="r" defTabSz="928688" rtl="0" eaLnBrk="0" fontAlgn="base" latinLnBrk="0" hangingPunct="0">
                <a:lnSpc>
                  <a:spcPct val="100000"/>
                </a:lnSpc>
                <a:spcBef>
                  <a:spcPct val="0"/>
                </a:spcBef>
                <a:spcAft>
                  <a:spcPct val="0"/>
                </a:spcAft>
                <a:buClrTx/>
                <a:buSzTx/>
                <a:buFontTx/>
                <a:buNone/>
                <a:tabLst/>
                <a:defRPr/>
              </a:pPr>
              <a:t>46</a:t>
            </a:fld>
            <a:endParaRPr kumimoji="0" lang="en-US" altLang="en-US" sz="1200" b="0" i="0" u="none" strike="noStrike" kern="1200" cap="none" spc="0" normalizeH="0" baseline="0" noProof="0">
              <a:ln>
                <a:noFill/>
              </a:ln>
              <a:solidFill>
                <a:srgbClr val="000000"/>
              </a:solidFill>
              <a:effectLst/>
              <a:uLnTx/>
              <a:uFillTx/>
              <a:latin typeface="Helvetica" pitchFamily="2" charset="0"/>
              <a:ea typeface="ＭＳ Ｐゴシック" panose="020B0600070205080204" pitchFamily="34" charset="-128"/>
              <a:cs typeface="+mn-cs"/>
            </a:endParaRPr>
          </a:p>
        </p:txBody>
      </p:sp>
      <p:sp>
        <p:nvSpPr>
          <p:cNvPr id="76802" name="Rectangle 2">
            <a:extLst>
              <a:ext uri="{FF2B5EF4-FFF2-40B4-BE49-F238E27FC236}">
                <a16:creationId xmlns:a16="http://schemas.microsoft.com/office/drawing/2014/main" id="{F30F1967-0B0E-154B-8A31-B42D55A11F58}"/>
              </a:ext>
            </a:extLst>
          </p:cNvPr>
          <p:cNvSpPr>
            <a:spLocks noGrp="1" noRot="1" noChangeAspect="1" noChangeArrowheads="1" noTextEdit="1"/>
          </p:cNvSpPr>
          <p:nvPr>
            <p:ph type="sldImg"/>
          </p:nvPr>
        </p:nvSpPr>
        <p:spPr>
          <a:xfrm>
            <a:off x="1177925" y="695325"/>
            <a:ext cx="4641850" cy="3481388"/>
          </a:xfrm>
          <a:ln/>
        </p:spPr>
      </p:sp>
      <p:sp>
        <p:nvSpPr>
          <p:cNvPr id="76803" name="Rectangle 3">
            <a:extLst>
              <a:ext uri="{FF2B5EF4-FFF2-40B4-BE49-F238E27FC236}">
                <a16:creationId xmlns:a16="http://schemas.microsoft.com/office/drawing/2014/main" id="{C964756C-A40A-DD4A-AFC8-F9DA22F9DE7B}"/>
              </a:ext>
            </a:extLst>
          </p:cNvPr>
          <p:cNvSpPr>
            <a:spLocks noGrp="1" noChangeArrowheads="1"/>
          </p:cNvSpPr>
          <p:nvPr>
            <p:ph type="body" idx="1"/>
          </p:nvPr>
        </p:nvSpPr>
        <p:spPr>
          <a:xfrm>
            <a:off x="931863"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25293112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524F24-FFF6-0A3C-64BF-4809ACCFBDC4}"/>
            </a:ext>
          </a:extLst>
        </p:cNvPr>
        <p:cNvGrpSpPr/>
        <p:nvPr/>
      </p:nvGrpSpPr>
      <p:grpSpPr>
        <a:xfrm>
          <a:off x="0" y="0"/>
          <a:ext cx="0" cy="0"/>
          <a:chOff x="0" y="0"/>
          <a:chExt cx="0" cy="0"/>
        </a:xfrm>
      </p:grpSpPr>
      <p:sp>
        <p:nvSpPr>
          <p:cNvPr id="218113" name="Slide Image Placeholder 1">
            <a:extLst>
              <a:ext uri="{FF2B5EF4-FFF2-40B4-BE49-F238E27FC236}">
                <a16:creationId xmlns:a16="http://schemas.microsoft.com/office/drawing/2014/main" id="{6254A773-24B1-D6A7-10E3-3AAD448D4F30}"/>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8114" name="Notes Placeholder 2">
            <a:extLst>
              <a:ext uri="{FF2B5EF4-FFF2-40B4-BE49-F238E27FC236}">
                <a16:creationId xmlns:a16="http://schemas.microsoft.com/office/drawing/2014/main" id="{AE82BEF9-8271-AE64-0B53-9BF9AB7B287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a:extLst>
              <a:ext uri="{FF2B5EF4-FFF2-40B4-BE49-F238E27FC236}">
                <a16:creationId xmlns:a16="http://schemas.microsoft.com/office/drawing/2014/main" id="{7B1C9DD3-CE0E-F56E-0CC9-1D26E9EF5D81}"/>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47</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91528883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B9167F-7673-8413-9496-7A16C050292B}"/>
            </a:ext>
          </a:extLst>
        </p:cNvPr>
        <p:cNvGrpSpPr/>
        <p:nvPr/>
      </p:nvGrpSpPr>
      <p:grpSpPr>
        <a:xfrm>
          <a:off x="0" y="0"/>
          <a:ext cx="0" cy="0"/>
          <a:chOff x="0" y="0"/>
          <a:chExt cx="0" cy="0"/>
        </a:xfrm>
      </p:grpSpPr>
      <p:sp>
        <p:nvSpPr>
          <p:cNvPr id="78849" name="Rectangle 7">
            <a:extLst>
              <a:ext uri="{FF2B5EF4-FFF2-40B4-BE49-F238E27FC236}">
                <a16:creationId xmlns:a16="http://schemas.microsoft.com/office/drawing/2014/main" id="{6401E4E2-91BA-85EE-8512-F2FAEC1B71B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928688" rtl="0" eaLnBrk="0" fontAlgn="base" latinLnBrk="0" hangingPunct="0">
              <a:lnSpc>
                <a:spcPct val="100000"/>
              </a:lnSpc>
              <a:spcBef>
                <a:spcPct val="0"/>
              </a:spcBef>
              <a:spcAft>
                <a:spcPct val="0"/>
              </a:spcAft>
              <a:buClrTx/>
              <a:buSzTx/>
              <a:buFontTx/>
              <a:buNone/>
              <a:tabLst/>
              <a:defRPr/>
            </a:pPr>
            <a:fld id="{5E4C8FA9-9CA6-A749-9F79-240BA77165DF}" type="slidenum">
              <a:rPr kumimoji="0" lang="en-US" altLang="en-US" sz="1200" b="0" i="0" u="none" strike="noStrike" kern="1200" cap="none" spc="0" normalizeH="0" baseline="0" noProof="0" smtClean="0">
                <a:ln>
                  <a:noFill/>
                </a:ln>
                <a:solidFill>
                  <a:srgbClr val="000000"/>
                </a:solidFill>
                <a:effectLst/>
                <a:uLnTx/>
                <a:uFillTx/>
                <a:latin typeface="Helvetica" pitchFamily="2" charset="0"/>
                <a:ea typeface="ＭＳ Ｐゴシック" panose="020B0600070205080204" pitchFamily="34" charset="-128"/>
                <a:cs typeface="+mn-cs"/>
              </a:rPr>
              <a:pPr marL="0" marR="0" lvl="0" indent="0" algn="r" defTabSz="928688" rtl="0" eaLnBrk="0" fontAlgn="base" latinLnBrk="0" hangingPunct="0">
                <a:lnSpc>
                  <a:spcPct val="100000"/>
                </a:lnSpc>
                <a:spcBef>
                  <a:spcPct val="0"/>
                </a:spcBef>
                <a:spcAft>
                  <a:spcPct val="0"/>
                </a:spcAft>
                <a:buClrTx/>
                <a:buSzTx/>
                <a:buFontTx/>
                <a:buNone/>
                <a:tabLst/>
                <a:defRPr/>
              </a:pPr>
              <a:t>49</a:t>
            </a:fld>
            <a:endParaRPr kumimoji="0" lang="en-US" altLang="en-US" sz="1200" b="0" i="0" u="none" strike="noStrike" kern="1200" cap="none" spc="0" normalizeH="0" baseline="0" noProof="0">
              <a:ln>
                <a:noFill/>
              </a:ln>
              <a:solidFill>
                <a:srgbClr val="000000"/>
              </a:solidFill>
              <a:effectLst/>
              <a:uLnTx/>
              <a:uFillTx/>
              <a:latin typeface="Helvetica" pitchFamily="2" charset="0"/>
              <a:ea typeface="ＭＳ Ｐゴシック" panose="020B0600070205080204" pitchFamily="34" charset="-128"/>
              <a:cs typeface="+mn-cs"/>
            </a:endParaRPr>
          </a:p>
        </p:txBody>
      </p:sp>
      <p:sp>
        <p:nvSpPr>
          <p:cNvPr id="78850" name="Rectangle 2">
            <a:extLst>
              <a:ext uri="{FF2B5EF4-FFF2-40B4-BE49-F238E27FC236}">
                <a16:creationId xmlns:a16="http://schemas.microsoft.com/office/drawing/2014/main" id="{013238A8-5D41-DB6C-AFF6-BEA1CD930220}"/>
              </a:ext>
            </a:extLst>
          </p:cNvPr>
          <p:cNvSpPr>
            <a:spLocks noGrp="1" noRot="1" noChangeAspect="1" noChangeArrowheads="1" noTextEdit="1"/>
          </p:cNvSpPr>
          <p:nvPr>
            <p:ph type="sldImg"/>
          </p:nvPr>
        </p:nvSpPr>
        <p:spPr>
          <a:xfrm>
            <a:off x="404813" y="695325"/>
            <a:ext cx="6188075" cy="3481388"/>
          </a:xfrm>
          <a:ln/>
        </p:spPr>
      </p:sp>
      <p:sp>
        <p:nvSpPr>
          <p:cNvPr id="78851" name="Rectangle 3">
            <a:extLst>
              <a:ext uri="{FF2B5EF4-FFF2-40B4-BE49-F238E27FC236}">
                <a16:creationId xmlns:a16="http://schemas.microsoft.com/office/drawing/2014/main" id="{16CEE5CA-2C2C-D0C5-AC07-372FC2F2D4AC}"/>
              </a:ext>
            </a:extLst>
          </p:cNvPr>
          <p:cNvSpPr>
            <a:spLocks noGrp="1" noChangeArrowheads="1"/>
          </p:cNvSpPr>
          <p:nvPr>
            <p:ph type="body" idx="1"/>
          </p:nvPr>
        </p:nvSpPr>
        <p:spPr>
          <a:xfrm>
            <a:off x="931863"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61224235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14AD09-C870-6B6A-499F-8AB04059AF89}"/>
            </a:ext>
          </a:extLst>
        </p:cNvPr>
        <p:cNvGrpSpPr/>
        <p:nvPr/>
      </p:nvGrpSpPr>
      <p:grpSpPr>
        <a:xfrm>
          <a:off x="0" y="0"/>
          <a:ext cx="0" cy="0"/>
          <a:chOff x="0" y="0"/>
          <a:chExt cx="0" cy="0"/>
        </a:xfrm>
      </p:grpSpPr>
      <p:sp>
        <p:nvSpPr>
          <p:cNvPr id="103425" name="Rectangle 7">
            <a:extLst>
              <a:ext uri="{FF2B5EF4-FFF2-40B4-BE49-F238E27FC236}">
                <a16:creationId xmlns:a16="http://schemas.microsoft.com/office/drawing/2014/main" id="{14A76C87-215F-41F5-F161-D9610638DD7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928688" rtl="0" eaLnBrk="0" fontAlgn="base" latinLnBrk="0" hangingPunct="0">
              <a:lnSpc>
                <a:spcPct val="100000"/>
              </a:lnSpc>
              <a:spcBef>
                <a:spcPct val="0"/>
              </a:spcBef>
              <a:spcAft>
                <a:spcPct val="0"/>
              </a:spcAft>
              <a:buClrTx/>
              <a:buSzTx/>
              <a:buFontTx/>
              <a:buNone/>
              <a:tabLst/>
              <a:defRPr/>
            </a:pPr>
            <a:fld id="{4949354B-7731-1142-B113-7883E95FC4E5}" type="slidenum">
              <a:rPr kumimoji="0" lang="en-US" altLang="en-US" sz="1200" b="0" i="0" u="none" strike="noStrike" kern="1200" cap="none" spc="0" normalizeH="0" baseline="0" noProof="0" smtClean="0">
                <a:ln>
                  <a:noFill/>
                </a:ln>
                <a:solidFill>
                  <a:srgbClr val="000000"/>
                </a:solidFill>
                <a:effectLst/>
                <a:uLnTx/>
                <a:uFillTx/>
                <a:latin typeface="Helvetica" pitchFamily="2" charset="0"/>
                <a:ea typeface="ＭＳ Ｐゴシック" panose="020B0600070205080204" pitchFamily="34" charset="-128"/>
                <a:cs typeface="+mn-cs"/>
              </a:rPr>
              <a:pPr marL="0" marR="0" lvl="0" indent="0" algn="r" defTabSz="928688" rtl="0" eaLnBrk="0" fontAlgn="base" latinLnBrk="0" hangingPunct="0">
                <a:lnSpc>
                  <a:spcPct val="100000"/>
                </a:lnSpc>
                <a:spcBef>
                  <a:spcPct val="0"/>
                </a:spcBef>
                <a:spcAft>
                  <a:spcPct val="0"/>
                </a:spcAft>
                <a:buClrTx/>
                <a:buSzTx/>
                <a:buFontTx/>
                <a:buNone/>
                <a:tabLst/>
                <a:defRPr/>
              </a:pPr>
              <a:t>50</a:t>
            </a:fld>
            <a:endParaRPr kumimoji="0" lang="en-US" altLang="en-US" sz="1200" b="0" i="0" u="none" strike="noStrike" kern="1200" cap="none" spc="0" normalizeH="0" baseline="0" noProof="0">
              <a:ln>
                <a:noFill/>
              </a:ln>
              <a:solidFill>
                <a:srgbClr val="000000"/>
              </a:solidFill>
              <a:effectLst/>
              <a:uLnTx/>
              <a:uFillTx/>
              <a:latin typeface="Helvetica" pitchFamily="2" charset="0"/>
              <a:ea typeface="ＭＳ Ｐゴシック" panose="020B0600070205080204" pitchFamily="34" charset="-128"/>
              <a:cs typeface="+mn-cs"/>
            </a:endParaRPr>
          </a:p>
        </p:txBody>
      </p:sp>
      <p:sp>
        <p:nvSpPr>
          <p:cNvPr id="103426" name="Rectangle 2">
            <a:extLst>
              <a:ext uri="{FF2B5EF4-FFF2-40B4-BE49-F238E27FC236}">
                <a16:creationId xmlns:a16="http://schemas.microsoft.com/office/drawing/2014/main" id="{13EAFD57-CC5B-1A9E-5FDE-48048A9A73D4}"/>
              </a:ext>
            </a:extLst>
          </p:cNvPr>
          <p:cNvSpPr>
            <a:spLocks noGrp="1" noRot="1" noChangeAspect="1" noChangeArrowheads="1" noTextEdit="1"/>
          </p:cNvSpPr>
          <p:nvPr>
            <p:ph type="sldImg"/>
          </p:nvPr>
        </p:nvSpPr>
        <p:spPr>
          <a:xfrm>
            <a:off x="404813" y="695325"/>
            <a:ext cx="6188075" cy="3481388"/>
          </a:xfrm>
          <a:ln/>
        </p:spPr>
      </p:sp>
      <p:sp>
        <p:nvSpPr>
          <p:cNvPr id="103427" name="Rectangle 3">
            <a:extLst>
              <a:ext uri="{FF2B5EF4-FFF2-40B4-BE49-F238E27FC236}">
                <a16:creationId xmlns:a16="http://schemas.microsoft.com/office/drawing/2014/main" id="{BE576E02-9A07-0EA0-85EB-6AA41F2AF001}"/>
              </a:ext>
            </a:extLst>
          </p:cNvPr>
          <p:cNvSpPr>
            <a:spLocks noGrp="1" noChangeArrowheads="1"/>
          </p:cNvSpPr>
          <p:nvPr>
            <p:ph type="body" idx="1"/>
          </p:nvPr>
        </p:nvSpPr>
        <p:spPr>
          <a:xfrm>
            <a:off x="931863"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51596292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A74586-7081-BD86-72B7-A89DFE4B5337}"/>
            </a:ext>
          </a:extLst>
        </p:cNvPr>
        <p:cNvGrpSpPr/>
        <p:nvPr/>
      </p:nvGrpSpPr>
      <p:grpSpPr>
        <a:xfrm>
          <a:off x="0" y="0"/>
          <a:ext cx="0" cy="0"/>
          <a:chOff x="0" y="0"/>
          <a:chExt cx="0" cy="0"/>
        </a:xfrm>
      </p:grpSpPr>
      <p:sp>
        <p:nvSpPr>
          <p:cNvPr id="218113" name="Slide Image Placeholder 1">
            <a:extLst>
              <a:ext uri="{FF2B5EF4-FFF2-40B4-BE49-F238E27FC236}">
                <a16:creationId xmlns:a16="http://schemas.microsoft.com/office/drawing/2014/main" id="{51B412CE-E064-9611-4FFC-AF9AD1E3D3F9}"/>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8114" name="Notes Placeholder 2">
            <a:extLst>
              <a:ext uri="{FF2B5EF4-FFF2-40B4-BE49-F238E27FC236}">
                <a16:creationId xmlns:a16="http://schemas.microsoft.com/office/drawing/2014/main" id="{ECA2C81B-91D1-2F6C-4C3A-C15FB4C500D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a:extLst>
              <a:ext uri="{FF2B5EF4-FFF2-40B4-BE49-F238E27FC236}">
                <a16:creationId xmlns:a16="http://schemas.microsoft.com/office/drawing/2014/main" id="{56DD601C-EB00-F0C9-837B-A19935E9CD61}"/>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53</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43160515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E0D39E-B097-3729-3E43-91BA1B74586F}"/>
            </a:ext>
          </a:extLst>
        </p:cNvPr>
        <p:cNvGrpSpPr/>
        <p:nvPr/>
      </p:nvGrpSpPr>
      <p:grpSpPr>
        <a:xfrm>
          <a:off x="0" y="0"/>
          <a:ext cx="0" cy="0"/>
          <a:chOff x="0" y="0"/>
          <a:chExt cx="0" cy="0"/>
        </a:xfrm>
      </p:grpSpPr>
      <p:sp>
        <p:nvSpPr>
          <p:cNvPr id="219137" name="Slide Image Placeholder 1">
            <a:extLst>
              <a:ext uri="{FF2B5EF4-FFF2-40B4-BE49-F238E27FC236}">
                <a16:creationId xmlns:a16="http://schemas.microsoft.com/office/drawing/2014/main" id="{9D279CA9-AA9C-64D4-026C-22579B2B2575}"/>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a:extLst>
              <a:ext uri="{FF2B5EF4-FFF2-40B4-BE49-F238E27FC236}">
                <a16:creationId xmlns:a16="http://schemas.microsoft.com/office/drawing/2014/main" id="{E8F12A2C-E6DA-0AF0-9842-BB09E9031D98}"/>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a:extLst>
              <a:ext uri="{FF2B5EF4-FFF2-40B4-BE49-F238E27FC236}">
                <a16:creationId xmlns:a16="http://schemas.microsoft.com/office/drawing/2014/main" id="{107DBBF2-154B-8AFD-3D82-4885C3C4E200}"/>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55</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68025506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2BB48F-43B3-4524-4CD8-BB91EA653A1F}"/>
            </a:ext>
          </a:extLst>
        </p:cNvPr>
        <p:cNvGrpSpPr/>
        <p:nvPr/>
      </p:nvGrpSpPr>
      <p:grpSpPr>
        <a:xfrm>
          <a:off x="0" y="0"/>
          <a:ext cx="0" cy="0"/>
          <a:chOff x="0" y="0"/>
          <a:chExt cx="0" cy="0"/>
        </a:xfrm>
      </p:grpSpPr>
      <p:sp>
        <p:nvSpPr>
          <p:cNvPr id="219137" name="Slide Image Placeholder 1">
            <a:extLst>
              <a:ext uri="{FF2B5EF4-FFF2-40B4-BE49-F238E27FC236}">
                <a16:creationId xmlns:a16="http://schemas.microsoft.com/office/drawing/2014/main" id="{33447B88-872A-40B0-217C-62795BA4F759}"/>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a:extLst>
              <a:ext uri="{FF2B5EF4-FFF2-40B4-BE49-F238E27FC236}">
                <a16:creationId xmlns:a16="http://schemas.microsoft.com/office/drawing/2014/main" id="{4015307B-7FBE-A4FE-9566-E63436EB77F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a:extLst>
              <a:ext uri="{FF2B5EF4-FFF2-40B4-BE49-F238E27FC236}">
                <a16:creationId xmlns:a16="http://schemas.microsoft.com/office/drawing/2014/main" id="{7E6AFBE5-75E4-EFC5-DD62-EF11E63033F0}"/>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62</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86257731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4E1E65-CCCC-3A51-1B59-B0C9C880445B}"/>
            </a:ext>
          </a:extLst>
        </p:cNvPr>
        <p:cNvGrpSpPr/>
        <p:nvPr/>
      </p:nvGrpSpPr>
      <p:grpSpPr>
        <a:xfrm>
          <a:off x="0" y="0"/>
          <a:ext cx="0" cy="0"/>
          <a:chOff x="0" y="0"/>
          <a:chExt cx="0" cy="0"/>
        </a:xfrm>
      </p:grpSpPr>
      <p:sp>
        <p:nvSpPr>
          <p:cNvPr id="218113" name="Slide Image Placeholder 1">
            <a:extLst>
              <a:ext uri="{FF2B5EF4-FFF2-40B4-BE49-F238E27FC236}">
                <a16:creationId xmlns:a16="http://schemas.microsoft.com/office/drawing/2014/main" id="{9A10C07B-18E5-E21E-5681-CA77D3021737}"/>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8114" name="Notes Placeholder 2">
            <a:extLst>
              <a:ext uri="{FF2B5EF4-FFF2-40B4-BE49-F238E27FC236}">
                <a16:creationId xmlns:a16="http://schemas.microsoft.com/office/drawing/2014/main" id="{FD13CB38-314B-65AE-D6E7-D990E6C6737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a:extLst>
              <a:ext uri="{FF2B5EF4-FFF2-40B4-BE49-F238E27FC236}">
                <a16:creationId xmlns:a16="http://schemas.microsoft.com/office/drawing/2014/main" id="{E4CF45CA-4E34-3E61-C2EE-011698D28735}"/>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63</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14005651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D6DA43-1D6B-CDB9-CCC5-3DAC9EB4BCE9}"/>
            </a:ext>
          </a:extLst>
        </p:cNvPr>
        <p:cNvGrpSpPr/>
        <p:nvPr/>
      </p:nvGrpSpPr>
      <p:grpSpPr>
        <a:xfrm>
          <a:off x="0" y="0"/>
          <a:ext cx="0" cy="0"/>
          <a:chOff x="0" y="0"/>
          <a:chExt cx="0" cy="0"/>
        </a:xfrm>
      </p:grpSpPr>
      <p:sp>
        <p:nvSpPr>
          <p:cNvPr id="218113" name="Slide Image Placeholder 1">
            <a:extLst>
              <a:ext uri="{FF2B5EF4-FFF2-40B4-BE49-F238E27FC236}">
                <a16:creationId xmlns:a16="http://schemas.microsoft.com/office/drawing/2014/main" id="{FACF75F5-8F06-AB92-ED03-6B598C147E70}"/>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8114" name="Notes Placeholder 2">
            <a:extLst>
              <a:ext uri="{FF2B5EF4-FFF2-40B4-BE49-F238E27FC236}">
                <a16:creationId xmlns:a16="http://schemas.microsoft.com/office/drawing/2014/main" id="{A026BC3F-0CAE-DE26-47DE-133823394EF0}"/>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a:extLst>
              <a:ext uri="{FF2B5EF4-FFF2-40B4-BE49-F238E27FC236}">
                <a16:creationId xmlns:a16="http://schemas.microsoft.com/office/drawing/2014/main" id="{89C6B6AB-CB6A-57AA-827A-90B98702C605}"/>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66</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93965293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CAEBA6-4818-46AF-52AA-E85F67D12128}"/>
            </a:ext>
          </a:extLst>
        </p:cNvPr>
        <p:cNvGrpSpPr/>
        <p:nvPr/>
      </p:nvGrpSpPr>
      <p:grpSpPr>
        <a:xfrm>
          <a:off x="0" y="0"/>
          <a:ext cx="0" cy="0"/>
          <a:chOff x="0" y="0"/>
          <a:chExt cx="0" cy="0"/>
        </a:xfrm>
      </p:grpSpPr>
      <p:sp>
        <p:nvSpPr>
          <p:cNvPr id="218113" name="Slide Image Placeholder 1">
            <a:extLst>
              <a:ext uri="{FF2B5EF4-FFF2-40B4-BE49-F238E27FC236}">
                <a16:creationId xmlns:a16="http://schemas.microsoft.com/office/drawing/2014/main" id="{B81E6716-F111-BC2D-EB7B-95176FCA3AE2}"/>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8114" name="Notes Placeholder 2">
            <a:extLst>
              <a:ext uri="{FF2B5EF4-FFF2-40B4-BE49-F238E27FC236}">
                <a16:creationId xmlns:a16="http://schemas.microsoft.com/office/drawing/2014/main" id="{368AE7A5-8529-509E-CE08-3E02918ECE51}"/>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a:extLst>
              <a:ext uri="{FF2B5EF4-FFF2-40B4-BE49-F238E27FC236}">
                <a16:creationId xmlns:a16="http://schemas.microsoft.com/office/drawing/2014/main" id="{DFF9CAA9-0708-0F90-CC4F-8642EA1E696D}"/>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83</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5244151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38C1A7-994C-2615-8033-941112DD3B80}"/>
            </a:ext>
          </a:extLst>
        </p:cNvPr>
        <p:cNvGrpSpPr/>
        <p:nvPr/>
      </p:nvGrpSpPr>
      <p:grpSpPr>
        <a:xfrm>
          <a:off x="0" y="0"/>
          <a:ext cx="0" cy="0"/>
          <a:chOff x="0" y="0"/>
          <a:chExt cx="0" cy="0"/>
        </a:xfrm>
      </p:grpSpPr>
      <p:sp>
        <p:nvSpPr>
          <p:cNvPr id="219137" name="Slide Image Placeholder 1">
            <a:extLst>
              <a:ext uri="{FF2B5EF4-FFF2-40B4-BE49-F238E27FC236}">
                <a16:creationId xmlns:a16="http://schemas.microsoft.com/office/drawing/2014/main" id="{1E3100F2-7A89-ACEC-E507-2828F051CB29}"/>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a:extLst>
              <a:ext uri="{FF2B5EF4-FFF2-40B4-BE49-F238E27FC236}">
                <a16:creationId xmlns:a16="http://schemas.microsoft.com/office/drawing/2014/main" id="{A0A8D949-E069-1302-AED4-C2799E9EAE4A}"/>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a:extLst>
              <a:ext uri="{FF2B5EF4-FFF2-40B4-BE49-F238E27FC236}">
                <a16:creationId xmlns:a16="http://schemas.microsoft.com/office/drawing/2014/main" id="{98178255-6C2D-EE35-F735-4294FDD638E0}"/>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6</a:t>
            </a:fld>
            <a:endParaRPr lang="en-US" altLang="en-US"/>
          </a:p>
        </p:txBody>
      </p:sp>
    </p:spTree>
    <p:extLst>
      <p:ext uri="{BB962C8B-B14F-4D97-AF65-F5344CB8AC3E}">
        <p14:creationId xmlns:p14="http://schemas.microsoft.com/office/powerpoint/2010/main" val="17265031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179" eaLnBrk="0" hangingPunct="0">
              <a:defRPr sz="2400">
                <a:solidFill>
                  <a:schemeClr val="tx1"/>
                </a:solidFill>
                <a:latin typeface="Helvetica" panose="020B0604020202020204" pitchFamily="34" charset="0"/>
                <a:ea typeface="MS PGothic" panose="020B0600070205080204" pitchFamily="34" charset="-128"/>
              </a:defRPr>
            </a:lvl1pPr>
            <a:lvl2pPr marL="742873" indent="-285721" defTabSz="930179" eaLnBrk="0" hangingPunct="0">
              <a:defRPr sz="2400">
                <a:solidFill>
                  <a:schemeClr val="tx1"/>
                </a:solidFill>
                <a:latin typeface="Helvetica" panose="020B0604020202020204" pitchFamily="34" charset="0"/>
                <a:ea typeface="MS PGothic" panose="020B0600070205080204" pitchFamily="34" charset="-128"/>
              </a:defRPr>
            </a:lvl2pPr>
            <a:lvl3pPr marL="1142883" indent="-228577" defTabSz="930179" eaLnBrk="0" hangingPunct="0">
              <a:defRPr sz="2400">
                <a:solidFill>
                  <a:schemeClr val="tx1"/>
                </a:solidFill>
                <a:latin typeface="Helvetica" panose="020B0604020202020204" pitchFamily="34" charset="0"/>
                <a:ea typeface="MS PGothic" panose="020B0600070205080204" pitchFamily="34" charset="-128"/>
              </a:defRPr>
            </a:lvl3pPr>
            <a:lvl4pPr marL="1600036" indent="-228577" defTabSz="930179" eaLnBrk="0" hangingPunct="0">
              <a:defRPr sz="2400">
                <a:solidFill>
                  <a:schemeClr val="tx1"/>
                </a:solidFill>
                <a:latin typeface="Helvetica" panose="020B0604020202020204" pitchFamily="34" charset="0"/>
                <a:ea typeface="MS PGothic" panose="020B0600070205080204" pitchFamily="34" charset="-128"/>
              </a:defRPr>
            </a:lvl4pPr>
            <a:lvl5pPr marL="2057189" indent="-228577" defTabSz="930179" eaLnBrk="0" hangingPunct="0">
              <a:defRPr sz="2400">
                <a:solidFill>
                  <a:schemeClr val="tx1"/>
                </a:solidFill>
                <a:latin typeface="Helvetica" panose="020B0604020202020204" pitchFamily="34" charset="0"/>
                <a:ea typeface="MS PGothic" panose="020B0600070205080204" pitchFamily="34" charset="-128"/>
              </a:defRPr>
            </a:lvl5pPr>
            <a:lvl6pPr marL="2514343"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496"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8649"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5802"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179" rtl="0" eaLnBrk="0" fontAlgn="base" latinLnBrk="0" hangingPunct="0">
              <a:lnSpc>
                <a:spcPct val="100000"/>
              </a:lnSpc>
              <a:spcBef>
                <a:spcPct val="0"/>
              </a:spcBef>
              <a:spcAft>
                <a:spcPct val="0"/>
              </a:spcAft>
              <a:buClrTx/>
              <a:buSzTx/>
              <a:buFontTx/>
              <a:buNone/>
              <a:tabLst/>
              <a:defRPr/>
            </a:pPr>
            <a:fld id="{6CB64798-7BD6-4B88-81ED-0C1AFAB11F92}"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179" rtl="0" eaLnBrk="0" fontAlgn="base" latinLnBrk="0" hangingPunct="0">
                <a:lnSpc>
                  <a:spcPct val="100000"/>
                </a:lnSpc>
                <a:spcBef>
                  <a:spcPct val="0"/>
                </a:spcBef>
                <a:spcAft>
                  <a:spcPct val="0"/>
                </a:spcAft>
                <a:buClrTx/>
                <a:buSzTx/>
                <a:buFontTx/>
                <a:buNone/>
                <a:tabLst/>
                <a:defRPr/>
              </a:pPr>
              <a:t>7</a:t>
            </a:fld>
            <a:endParaRPr kumimoji="0" lang="en-US" altLang="en-US" sz="13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33794" name="Rectangle 2"/>
          <p:cNvSpPr>
            <a:spLocks noGrp="1" noRot="1" noChangeAspect="1" noChangeArrowheads="1" noTextEdit="1"/>
          </p:cNvSpPr>
          <p:nvPr>
            <p:ph type="sldImg"/>
          </p:nvPr>
        </p:nvSpPr>
        <p:spPr>
          <a:ln/>
        </p:spPr>
      </p:sp>
      <p:sp>
        <p:nvSpPr>
          <p:cNvPr id="337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3003887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4F259E-0A79-9004-D1C3-6831872F1FC7}"/>
            </a:ext>
          </a:extLst>
        </p:cNvPr>
        <p:cNvGrpSpPr/>
        <p:nvPr/>
      </p:nvGrpSpPr>
      <p:grpSpPr>
        <a:xfrm>
          <a:off x="0" y="0"/>
          <a:ext cx="0" cy="0"/>
          <a:chOff x="0" y="0"/>
          <a:chExt cx="0" cy="0"/>
        </a:xfrm>
      </p:grpSpPr>
      <p:sp>
        <p:nvSpPr>
          <p:cNvPr id="219137" name="Slide Image Placeholder 1">
            <a:extLst>
              <a:ext uri="{FF2B5EF4-FFF2-40B4-BE49-F238E27FC236}">
                <a16:creationId xmlns:a16="http://schemas.microsoft.com/office/drawing/2014/main" id="{18BC202C-531B-07ED-DFBF-6D0B6E7E56D9}"/>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a:extLst>
              <a:ext uri="{FF2B5EF4-FFF2-40B4-BE49-F238E27FC236}">
                <a16:creationId xmlns:a16="http://schemas.microsoft.com/office/drawing/2014/main" id="{F2AACCAE-77EF-78AC-BAB6-F699593854BA}"/>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a:extLst>
              <a:ext uri="{FF2B5EF4-FFF2-40B4-BE49-F238E27FC236}">
                <a16:creationId xmlns:a16="http://schemas.microsoft.com/office/drawing/2014/main" id="{5708B238-7C3A-89F6-C803-FC939458C854}"/>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17</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420773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CC688F-F73A-3AFA-53ED-829CDF98B5DB}"/>
            </a:ext>
          </a:extLst>
        </p:cNvPr>
        <p:cNvGrpSpPr/>
        <p:nvPr/>
      </p:nvGrpSpPr>
      <p:grpSpPr>
        <a:xfrm>
          <a:off x="0" y="0"/>
          <a:ext cx="0" cy="0"/>
          <a:chOff x="0" y="0"/>
          <a:chExt cx="0" cy="0"/>
        </a:xfrm>
      </p:grpSpPr>
      <p:sp>
        <p:nvSpPr>
          <p:cNvPr id="219137" name="Slide Image Placeholder 1">
            <a:extLst>
              <a:ext uri="{FF2B5EF4-FFF2-40B4-BE49-F238E27FC236}">
                <a16:creationId xmlns:a16="http://schemas.microsoft.com/office/drawing/2014/main" id="{D88B4345-7D68-46AB-FE52-440678FA1673}"/>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a:extLst>
              <a:ext uri="{FF2B5EF4-FFF2-40B4-BE49-F238E27FC236}">
                <a16:creationId xmlns:a16="http://schemas.microsoft.com/office/drawing/2014/main" id="{CD1D5A5F-990E-717B-3EA8-40C350D11DC1}"/>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a:extLst>
              <a:ext uri="{FF2B5EF4-FFF2-40B4-BE49-F238E27FC236}">
                <a16:creationId xmlns:a16="http://schemas.microsoft.com/office/drawing/2014/main" id="{BD7B259E-CB23-C82E-853D-60188918173C}"/>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18</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0586739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79A28225-7E5D-4105-AF50-B66487E7EB00}"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19</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74754" name="Rectangle 2"/>
          <p:cNvSpPr>
            <a:spLocks noGrp="1" noRot="1" noChangeAspect="1" noChangeArrowheads="1" noTextEdit="1"/>
          </p:cNvSpPr>
          <p:nvPr>
            <p:ph type="sldImg"/>
          </p:nvPr>
        </p:nvSpPr>
        <p:spPr>
          <a:xfrm>
            <a:off x="1187450" y="703263"/>
            <a:ext cx="4622800" cy="3467100"/>
          </a:xfrm>
          <a:ln/>
        </p:spPr>
      </p:sp>
      <p:sp>
        <p:nvSpPr>
          <p:cNvPr id="74755"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5A668E-E40D-252B-598F-C63986906164}"/>
            </a:ext>
          </a:extLst>
        </p:cNvPr>
        <p:cNvGrpSpPr/>
        <p:nvPr/>
      </p:nvGrpSpPr>
      <p:grpSpPr>
        <a:xfrm>
          <a:off x="0" y="0"/>
          <a:ext cx="0" cy="0"/>
          <a:chOff x="0" y="0"/>
          <a:chExt cx="0" cy="0"/>
        </a:xfrm>
      </p:grpSpPr>
      <p:sp>
        <p:nvSpPr>
          <p:cNvPr id="46082" name="Rectangle 7">
            <a:extLst>
              <a:ext uri="{FF2B5EF4-FFF2-40B4-BE49-F238E27FC236}">
                <a16:creationId xmlns:a16="http://schemas.microsoft.com/office/drawing/2014/main" id="{476CE342-32A7-9BC8-F2FF-EB7ED1BBF29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5A90F1DB-8581-4412-BE09-331FFC345D8A}"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22</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46083" name="Rectangle 2">
            <a:extLst>
              <a:ext uri="{FF2B5EF4-FFF2-40B4-BE49-F238E27FC236}">
                <a16:creationId xmlns:a16="http://schemas.microsoft.com/office/drawing/2014/main" id="{2B29B4A0-7D35-BFAB-8BC8-BA68C4E03374}"/>
              </a:ext>
            </a:extLst>
          </p:cNvPr>
          <p:cNvSpPr>
            <a:spLocks noGrp="1" noRot="1" noChangeAspect="1" noChangeArrowheads="1" noTextEdit="1"/>
          </p:cNvSpPr>
          <p:nvPr>
            <p:ph type="sldImg"/>
          </p:nvPr>
        </p:nvSpPr>
        <p:spPr>
          <a:ln/>
        </p:spPr>
      </p:sp>
      <p:sp>
        <p:nvSpPr>
          <p:cNvPr id="46084" name="Rectangle 3">
            <a:extLst>
              <a:ext uri="{FF2B5EF4-FFF2-40B4-BE49-F238E27FC236}">
                <a16:creationId xmlns:a16="http://schemas.microsoft.com/office/drawing/2014/main" id="{A0E225E1-E53D-F1CE-6FAA-E6FFE85A5A9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41362783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9.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hyperlink" Target="http://www.db-book.com/" TargetMode="External"/><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8.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9.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839200" cy="4038600"/>
          </a:xfrm>
          <a:prstGeom prst="rect">
            <a:avLst/>
          </a:prstGeo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a:extLst>
              <a:ext uri="{FF2B5EF4-FFF2-40B4-BE49-F238E27FC236}">
                <a16:creationId xmlns:a16="http://schemas.microsoft.com/office/drawing/2014/main" id="{F05F4A72-606B-984B-907B-5BEA9B53E5C0}"/>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Tree>
    <p:extLst>
      <p:ext uri="{BB962C8B-B14F-4D97-AF65-F5344CB8AC3E}">
        <p14:creationId xmlns:p14="http://schemas.microsoft.com/office/powerpoint/2010/main" val="268763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9" y="0"/>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05870785"/>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66D4BD1A-4145-49C3-8D7D-1F956B760305}"/>
              </a:ext>
            </a:extLst>
          </p:cNvPr>
          <p:cNvSpPr>
            <a:spLocks noGrp="1" noChangeArrowheads="1"/>
          </p:cNvSpPr>
          <p:nvPr>
            <p:ph type="sldNum" sz="quarter" idx="10"/>
          </p:nvPr>
        </p:nvSpPr>
        <p:spPr>
          <a:ln/>
        </p:spPr>
        <p:txBody>
          <a:bodyPr/>
          <a:lstStyle>
            <a:lvl1pPr>
              <a:defRPr/>
            </a:lvl1pPr>
          </a:lstStyle>
          <a:p>
            <a:fld id="{21C98E8D-185A-414A-A518-5C49E7B6295A}" type="slidenum">
              <a:rPr lang="en-US" altLang="en-US" smtClean="0"/>
              <a:pPr/>
              <a:t>‹#›</a:t>
            </a:fld>
            <a:endParaRPr lang="en-US" altLang="en-US"/>
          </a:p>
        </p:txBody>
      </p:sp>
    </p:spTree>
    <p:extLst>
      <p:ext uri="{BB962C8B-B14F-4D97-AF65-F5344CB8AC3E}">
        <p14:creationId xmlns:p14="http://schemas.microsoft.com/office/powerpoint/2010/main" val="1948900842"/>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8350" y="88106"/>
            <a:ext cx="8077200" cy="457200"/>
          </a:xfrm>
        </p:spPr>
        <p:txBody>
          <a:bodyPr/>
          <a:lstStyle/>
          <a:p>
            <a:r>
              <a:rPr lang="en-US"/>
              <a:t>Click to edit Master title style</a:t>
            </a:r>
          </a:p>
        </p:txBody>
      </p:sp>
      <p:sp>
        <p:nvSpPr>
          <p:cNvPr id="3" name="Text Placeholder 2"/>
          <p:cNvSpPr>
            <a:spLocks noGrp="1"/>
          </p:cNvSpPr>
          <p:nvPr>
            <p:ph type="body" sz="half" idx="1"/>
          </p:nvPr>
        </p:nvSpPr>
        <p:spPr>
          <a:xfrm>
            <a:off x="814389" y="820342"/>
            <a:ext cx="3754437" cy="367784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D7C2D5D2-FFA8-4B97-9D6C-DF120847B519}"/>
              </a:ext>
            </a:extLst>
          </p:cNvPr>
          <p:cNvSpPr>
            <a:spLocks noGrp="1" noChangeArrowheads="1"/>
          </p:cNvSpPr>
          <p:nvPr>
            <p:ph type="sldNum" sz="quarter" idx="10"/>
          </p:nvPr>
        </p:nvSpPr>
        <p:spPr>
          <a:ln/>
        </p:spPr>
        <p:txBody>
          <a:bodyPr/>
          <a:lstStyle>
            <a:lvl1pPr>
              <a:defRPr/>
            </a:lvl1pPr>
          </a:lstStyle>
          <a:p>
            <a:fld id="{B11C6810-CB31-4E30-9B86-57880A05BB4E}" type="slidenum">
              <a:rPr lang="en-US" altLang="en-US" smtClean="0"/>
              <a:pPr/>
              <a:t>‹#›</a:t>
            </a:fld>
            <a:endParaRPr lang="en-US" altLang="en-US"/>
          </a:p>
        </p:txBody>
      </p:sp>
    </p:spTree>
    <p:extLst>
      <p:ext uri="{BB962C8B-B14F-4D97-AF65-F5344CB8AC3E}">
        <p14:creationId xmlns:p14="http://schemas.microsoft.com/office/powerpoint/2010/main" val="2216345121"/>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preserve="1">
  <p:cSld name="1_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6E2D77BB-A1E3-4E40-9A08-249BCF8B8523}"/>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613378"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a:t>Click to edit Master title style</a:t>
            </a:r>
            <a:endParaRPr lang="en-US" dirty="0"/>
          </a:p>
        </p:txBody>
      </p:sp>
      <p:sp>
        <p:nvSpPr>
          <p:cNvPr id="8" name="Rectangle 5">
            <a:extLst>
              <a:ext uri="{FF2B5EF4-FFF2-40B4-BE49-F238E27FC236}">
                <a16:creationId xmlns:a16="http://schemas.microsoft.com/office/drawing/2014/main" id="{D2D242F4-2B18-4F93-AF83-C0B3D393143B}"/>
              </a:ext>
            </a:extLst>
          </p:cNvPr>
          <p:cNvSpPr>
            <a:spLocks noGrp="1" noChangeArrowheads="1"/>
          </p:cNvSpPr>
          <p:nvPr>
            <p:ph type="sldNum" sz="quarter" idx="11"/>
          </p:nvPr>
        </p:nvSpPr>
        <p:spPr>
          <a:xfrm>
            <a:off x="6596063" y="4663679"/>
            <a:ext cx="1905000" cy="342900"/>
          </a:xfrm>
        </p:spPr>
        <p:txBody>
          <a:bodyPr/>
          <a:lstStyle>
            <a:lvl1pPr>
              <a:defRPr smtClean="0">
                <a:solidFill>
                  <a:srgbClr val="578963"/>
                </a:solidFill>
              </a:defRPr>
            </a:lvl1pPr>
          </a:lstStyle>
          <a:p>
            <a:fld id="{B11C6810-CB31-4E30-9B86-57880A05BB4E}" type="slidenum">
              <a:rPr lang="en-US" altLang="en-US" smtClean="0"/>
              <a:pPr/>
              <a:t>‹#›</a:t>
            </a:fld>
            <a:endParaRPr lang="en-US" altLang="en-US"/>
          </a:p>
        </p:txBody>
      </p:sp>
      <p:pic>
        <p:nvPicPr>
          <p:cNvPr id="9" name="Picture 8" descr="Cover-6E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4" y="0"/>
            <a:ext cx="1331912"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42019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768351" y="820342"/>
            <a:ext cx="7707313" cy="3677840"/>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678431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336F2EBE-FF5F-4F9D-A3C2-A59A92D7809D}"/>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a:pPr>
                <a:defRPr/>
              </a:pPr>
              <a:t>‹#›</a:t>
            </a:fld>
            <a:endParaRPr lang="en-US" altLang="en-US"/>
          </a:p>
        </p:txBody>
      </p:sp>
    </p:spTree>
    <p:extLst>
      <p:ext uri="{BB962C8B-B14F-4D97-AF65-F5344CB8AC3E}">
        <p14:creationId xmlns:p14="http://schemas.microsoft.com/office/powerpoint/2010/main" val="129830009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4389"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A6D4A7F0-1138-4608-80AA-D0A6F5D41187}"/>
              </a:ext>
            </a:extLst>
          </p:cNvPr>
          <p:cNvSpPr>
            <a:spLocks noGrp="1" noChangeArrowheads="1"/>
          </p:cNvSpPr>
          <p:nvPr>
            <p:ph type="sldNum" sz="quarter" idx="10"/>
          </p:nvPr>
        </p:nvSpPr>
        <p:spPr>
          <a:ln/>
        </p:spPr>
        <p:txBody>
          <a:bodyPr/>
          <a:lstStyle>
            <a:lvl1pPr>
              <a:defRPr/>
            </a:lvl1pPr>
          </a:lstStyle>
          <a:p>
            <a:pPr>
              <a:defRPr/>
            </a:pPr>
            <a:fld id="{00852D5F-D37B-4E9D-98AD-511A1ABBD6A9}" type="slidenum">
              <a:rPr lang="en-US" altLang="en-US"/>
              <a:pPr>
                <a:defRPr/>
              </a:pPr>
              <a:t>‹#›</a:t>
            </a:fld>
            <a:endParaRPr lang="en-US" altLang="en-US"/>
          </a:p>
        </p:txBody>
      </p:sp>
    </p:spTree>
    <p:extLst>
      <p:ext uri="{BB962C8B-B14F-4D97-AF65-F5344CB8AC3E}">
        <p14:creationId xmlns:p14="http://schemas.microsoft.com/office/powerpoint/2010/main" val="126326246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6DFCFB3-6710-4DD2-8404-7E55A930F352}"/>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a:pPr>
                <a:defRPr/>
              </a:pPr>
              <a:t>‹#›</a:t>
            </a:fld>
            <a:endParaRPr lang="en-US" altLang="en-US"/>
          </a:p>
        </p:txBody>
      </p:sp>
    </p:spTree>
    <p:extLst>
      <p:ext uri="{BB962C8B-B14F-4D97-AF65-F5344CB8AC3E}">
        <p14:creationId xmlns:p14="http://schemas.microsoft.com/office/powerpoint/2010/main" val="300211934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22549820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BE8099E-18A5-481A-9697-216087BE0676}"/>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a:pPr>
                <a:defRPr/>
              </a:pPr>
              <a:t>‹#›</a:t>
            </a:fld>
            <a:endParaRPr lang="en-US" altLang="en-US"/>
          </a:p>
        </p:txBody>
      </p:sp>
    </p:spTree>
    <p:extLst>
      <p:ext uri="{BB962C8B-B14F-4D97-AF65-F5344CB8AC3E}">
        <p14:creationId xmlns:p14="http://schemas.microsoft.com/office/powerpoint/2010/main" val="41282104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7E2C57D-1205-411A-BA90-DF60A810F6DB}"/>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a:pPr>
                <a:defRPr/>
              </a:pPr>
              <a:t>‹#›</a:t>
            </a:fld>
            <a:endParaRPr lang="en-US" altLang="en-US"/>
          </a:p>
        </p:txBody>
      </p:sp>
    </p:spTree>
    <p:extLst>
      <p:ext uri="{BB962C8B-B14F-4D97-AF65-F5344CB8AC3E}">
        <p14:creationId xmlns:p14="http://schemas.microsoft.com/office/powerpoint/2010/main" val="79523753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9EB6957-06EE-46F8-A450-3DB417A1F8A6}"/>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a:pPr>
                <a:defRPr/>
              </a:pPr>
              <a:t>‹#›</a:t>
            </a:fld>
            <a:endParaRPr lang="en-US" altLang="en-US"/>
          </a:p>
        </p:txBody>
      </p:sp>
    </p:spTree>
    <p:extLst>
      <p:ext uri="{BB962C8B-B14F-4D97-AF65-F5344CB8AC3E}">
        <p14:creationId xmlns:p14="http://schemas.microsoft.com/office/powerpoint/2010/main" val="196834585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85C950AD-734E-45C7-8042-5795FFAD6750}"/>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a:pPr>
                <a:defRPr/>
              </a:pPr>
              <a:t>‹#›</a:t>
            </a:fld>
            <a:endParaRPr lang="en-US" altLang="en-US"/>
          </a:p>
        </p:txBody>
      </p:sp>
    </p:spTree>
    <p:extLst>
      <p:ext uri="{BB962C8B-B14F-4D97-AF65-F5344CB8AC3E}">
        <p14:creationId xmlns:p14="http://schemas.microsoft.com/office/powerpoint/2010/main" val="6423970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wo Columna">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
        <p:nvSpPr>
          <p:cNvPr id="3" name="Title 1">
            <a:extLst>
              <a:ext uri="{FF2B5EF4-FFF2-40B4-BE49-F238E27FC236}">
                <a16:creationId xmlns:a16="http://schemas.microsoft.com/office/drawing/2014/main" id="{FFB43658-48CD-764C-86BF-302575415EF4}"/>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
        <p:nvSpPr>
          <p:cNvPr id="4" name="Content Placeholder 2">
            <a:extLst>
              <a:ext uri="{FF2B5EF4-FFF2-40B4-BE49-F238E27FC236}">
                <a16:creationId xmlns:a16="http://schemas.microsoft.com/office/drawing/2014/main" id="{FF6F2A81-D24A-A44F-8915-B9DC7FC2AE67}"/>
              </a:ext>
            </a:extLst>
          </p:cNvPr>
          <p:cNvSpPr>
            <a:spLocks noGrp="1"/>
          </p:cNvSpPr>
          <p:nvPr>
            <p:ph idx="1"/>
          </p:nvPr>
        </p:nvSpPr>
        <p:spPr>
          <a:xfrm>
            <a:off x="152400"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0D255CA6-4B6D-7842-85B8-A423C0C60A30}"/>
              </a:ext>
            </a:extLst>
          </p:cNvPr>
          <p:cNvSpPr>
            <a:spLocks noGrp="1"/>
          </p:cNvSpPr>
          <p:nvPr>
            <p:ph idx="10"/>
          </p:nvPr>
        </p:nvSpPr>
        <p:spPr>
          <a:xfrm>
            <a:off x="4606103"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6926432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7A7A2CD-B5B0-4CF6-8038-339B0E99E366}"/>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a:pPr>
                <a:defRPr/>
              </a:pPr>
              <a:t>‹#›</a:t>
            </a:fld>
            <a:endParaRPr lang="en-US" altLang="en-US"/>
          </a:p>
        </p:txBody>
      </p:sp>
    </p:spTree>
    <p:extLst>
      <p:ext uri="{BB962C8B-B14F-4D97-AF65-F5344CB8AC3E}">
        <p14:creationId xmlns:p14="http://schemas.microsoft.com/office/powerpoint/2010/main" val="428278168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28311913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44770" y="4366022"/>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8" y="0"/>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2278391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7511679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336F2EBE-FF5F-4F9D-A3C2-A59A92D7809D}"/>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a:pPr>
                <a:defRPr/>
              </a:pPr>
              <a:t>‹#›</a:t>
            </a:fld>
            <a:endParaRPr lang="en-US" altLang="en-US"/>
          </a:p>
        </p:txBody>
      </p:sp>
    </p:spTree>
    <p:extLst>
      <p:ext uri="{BB962C8B-B14F-4D97-AF65-F5344CB8AC3E}">
        <p14:creationId xmlns:p14="http://schemas.microsoft.com/office/powerpoint/2010/main" val="326927405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814389"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21225"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A6D4A7F0-1138-4608-80AA-D0A6F5D41187}"/>
              </a:ext>
            </a:extLst>
          </p:cNvPr>
          <p:cNvSpPr>
            <a:spLocks noGrp="1" noChangeArrowheads="1"/>
          </p:cNvSpPr>
          <p:nvPr>
            <p:ph type="sldNum" sz="quarter" idx="10"/>
          </p:nvPr>
        </p:nvSpPr>
        <p:spPr>
          <a:ln/>
        </p:spPr>
        <p:txBody>
          <a:bodyPr/>
          <a:lstStyle>
            <a:lvl1pPr>
              <a:defRPr/>
            </a:lvl1pPr>
          </a:lstStyle>
          <a:p>
            <a:pPr>
              <a:defRPr/>
            </a:pPr>
            <a:fld id="{00852D5F-D37B-4E9D-98AD-511A1ABBD6A9}" type="slidenum">
              <a:rPr lang="en-US" altLang="en-US"/>
              <a:pPr>
                <a:defRPr/>
              </a:pPr>
              <a:t>‹#›</a:t>
            </a:fld>
            <a:endParaRPr lang="en-US" altLang="en-US"/>
          </a:p>
        </p:txBody>
      </p:sp>
    </p:spTree>
    <p:extLst>
      <p:ext uri="{BB962C8B-B14F-4D97-AF65-F5344CB8AC3E}">
        <p14:creationId xmlns:p14="http://schemas.microsoft.com/office/powerpoint/2010/main" val="230685747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p:spPr>
        <p:txBody>
          <a:bodyPr/>
          <a:lstStyle>
            <a:lvl1pPr>
              <a:defRPr/>
            </a:lvl1pPr>
          </a:lstStyle>
          <a:p>
            <a:r>
              <a:rPr lang="en-US" dirty="0"/>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6DFCFB3-6710-4DD2-8404-7E55A930F352}"/>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a:pPr>
                <a:defRPr/>
              </a:pPr>
              <a:t>‹#›</a:t>
            </a:fld>
            <a:endParaRPr lang="en-US" altLang="en-US"/>
          </a:p>
        </p:txBody>
      </p:sp>
    </p:spTree>
    <p:extLst>
      <p:ext uri="{BB962C8B-B14F-4D97-AF65-F5344CB8AC3E}">
        <p14:creationId xmlns:p14="http://schemas.microsoft.com/office/powerpoint/2010/main" val="390759794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151256161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BE8099E-18A5-481A-9697-216087BE0676}"/>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a:pPr>
                <a:defRPr/>
              </a:pPr>
              <a:t>‹#›</a:t>
            </a:fld>
            <a:endParaRPr lang="en-US" altLang="en-US"/>
          </a:p>
        </p:txBody>
      </p:sp>
    </p:spTree>
    <p:extLst>
      <p:ext uri="{BB962C8B-B14F-4D97-AF65-F5344CB8AC3E}">
        <p14:creationId xmlns:p14="http://schemas.microsoft.com/office/powerpoint/2010/main" val="374917282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7E2C57D-1205-411A-BA90-DF60A810F6DB}"/>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a:pPr>
                <a:defRPr/>
              </a:pPr>
              <a:t>‹#›</a:t>
            </a:fld>
            <a:endParaRPr lang="en-US" altLang="en-US"/>
          </a:p>
        </p:txBody>
      </p:sp>
    </p:spTree>
    <p:extLst>
      <p:ext uri="{BB962C8B-B14F-4D97-AF65-F5344CB8AC3E}">
        <p14:creationId xmlns:p14="http://schemas.microsoft.com/office/powerpoint/2010/main" val="33454970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63574420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9EB6957-06EE-46F8-A450-3DB417A1F8A6}"/>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a:pPr>
                <a:defRPr/>
              </a:pPr>
              <a:t>‹#›</a:t>
            </a:fld>
            <a:endParaRPr lang="en-US" altLang="en-US"/>
          </a:p>
        </p:txBody>
      </p:sp>
    </p:spTree>
    <p:extLst>
      <p:ext uri="{BB962C8B-B14F-4D97-AF65-F5344CB8AC3E}">
        <p14:creationId xmlns:p14="http://schemas.microsoft.com/office/powerpoint/2010/main" val="371381003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3">
            <a:extLst>
              <a:ext uri="{FF2B5EF4-FFF2-40B4-BE49-F238E27FC236}">
                <a16:creationId xmlns:a16="http://schemas.microsoft.com/office/drawing/2014/main" id="{85C950AD-734E-45C7-8042-5795FFAD6750}"/>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a:pPr>
                <a:defRPr/>
              </a:pPr>
              <a:t>‹#›</a:t>
            </a:fld>
            <a:endParaRPr lang="en-US" altLang="en-US"/>
          </a:p>
        </p:txBody>
      </p:sp>
    </p:spTree>
    <p:extLst>
      <p:ext uri="{BB962C8B-B14F-4D97-AF65-F5344CB8AC3E}">
        <p14:creationId xmlns:p14="http://schemas.microsoft.com/office/powerpoint/2010/main" val="210526676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7A7A2CD-B5B0-4CF6-8038-339B0E99E366}"/>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a:pPr>
                <a:defRPr/>
              </a:pPr>
              <a:t>‹#›</a:t>
            </a:fld>
            <a:endParaRPr lang="en-US" altLang="en-US"/>
          </a:p>
        </p:txBody>
      </p:sp>
    </p:spTree>
    <p:extLst>
      <p:ext uri="{BB962C8B-B14F-4D97-AF65-F5344CB8AC3E}">
        <p14:creationId xmlns:p14="http://schemas.microsoft.com/office/powerpoint/2010/main" val="166873838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183036761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Text Box 7">
            <a:extLst>
              <a:ext uri="{FF2B5EF4-FFF2-40B4-BE49-F238E27FC236}">
                <a16:creationId xmlns:a16="http://schemas.microsoft.com/office/drawing/2014/main" id="{3F7018CA-0109-C441-9B8A-5BFC4AC69D90}"/>
              </a:ext>
            </a:extLst>
          </p:cNvPr>
          <p:cNvSpPr txBox="1">
            <a:spLocks noChangeArrowheads="1"/>
          </p:cNvSpPr>
          <p:nvPr/>
        </p:nvSpPr>
        <p:spPr bwMode="auto">
          <a:xfrm>
            <a:off x="3105581" y="4294585"/>
            <a:ext cx="2832827" cy="623248"/>
          </a:xfrm>
          <a:prstGeom prst="rect">
            <a:avLst/>
          </a:prstGeom>
          <a:noFill/>
          <a:ln w="9525">
            <a:noFill/>
            <a:miter lim="800000"/>
            <a:headEnd/>
            <a:tailEnd/>
          </a:ln>
          <a:effectLst/>
        </p:spPr>
        <p:txBody>
          <a:bodyPr wrap="none">
            <a:spAutoFit/>
          </a:bodyPr>
          <a:lstStyle>
            <a:lvl1pPr>
              <a:defRPr sz="1600">
                <a:solidFill>
                  <a:schemeClr val="tx1"/>
                </a:solidFill>
                <a:latin typeface="Helvetica" pitchFamily="2" charset="0"/>
                <a:ea typeface="ＭＳ Ｐゴシック" panose="020B0600070205080204" pitchFamily="34" charset="-128"/>
              </a:defRPr>
            </a:lvl1pPr>
            <a:lvl2pPr marL="37931725" indent="-37474525">
              <a:defRPr sz="1600">
                <a:solidFill>
                  <a:schemeClr val="tx1"/>
                </a:solidFill>
                <a:latin typeface="Helvetica" pitchFamily="2" charset="0"/>
                <a:ea typeface="ＭＳ Ｐゴシック" panose="020B0600070205080204" pitchFamily="34" charset="-128"/>
              </a:defRPr>
            </a:lvl2pPr>
            <a:lvl3pPr>
              <a:defRPr sz="1600">
                <a:solidFill>
                  <a:schemeClr val="tx1"/>
                </a:solidFill>
                <a:latin typeface="Helvetica" pitchFamily="2" charset="0"/>
                <a:ea typeface="ＭＳ Ｐゴシック" panose="020B0600070205080204" pitchFamily="34" charset="-128"/>
              </a:defRPr>
            </a:lvl3pPr>
            <a:lvl4pPr>
              <a:defRPr sz="1600">
                <a:solidFill>
                  <a:schemeClr val="tx1"/>
                </a:solidFill>
                <a:latin typeface="Helvetica" pitchFamily="2" charset="0"/>
                <a:ea typeface="ＭＳ Ｐゴシック" panose="020B0600070205080204" pitchFamily="34" charset="-128"/>
              </a:defRPr>
            </a:lvl4pPr>
            <a:lvl5pPr>
              <a:defRPr sz="1600">
                <a:solidFill>
                  <a:schemeClr val="tx1"/>
                </a:solidFill>
                <a:latin typeface="Helvetica" pitchFamily="2" charset="0"/>
                <a:ea typeface="ＭＳ Ｐゴシック" panose="020B0600070205080204" pitchFamily="34" charset="-128"/>
              </a:defRPr>
            </a:lvl5pPr>
            <a:lvl6pPr marL="4572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6pPr>
            <a:lvl7pPr marL="9144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7pPr>
            <a:lvl8pPr marL="13716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8pPr>
            <a:lvl9pPr marL="18288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9pPr>
          </a:lstStyle>
          <a:p>
            <a:pPr algn="ctr">
              <a:spcBef>
                <a:spcPct val="50000"/>
              </a:spcBef>
              <a:defRPr/>
            </a:pPr>
            <a:r>
              <a:rPr lang="en-US" altLang="en-US" sz="1200" b="1">
                <a:solidFill>
                  <a:srgbClr val="CC3300"/>
                </a:solidFill>
              </a:rPr>
              <a:t>Database System Concepts, 6</a:t>
            </a:r>
            <a:r>
              <a:rPr lang="en-US" altLang="en-US" sz="1200" b="1" baseline="30000">
                <a:solidFill>
                  <a:srgbClr val="CC3300"/>
                </a:solidFill>
              </a:rPr>
              <a:t>th</a:t>
            </a:r>
            <a:r>
              <a:rPr lang="en-US" altLang="en-US" sz="1200" b="1">
                <a:solidFill>
                  <a:srgbClr val="CC3300"/>
                </a:solidFill>
              </a:rPr>
              <a:t> Ed</a:t>
            </a:r>
            <a:r>
              <a:rPr lang="en-US" altLang="en-US" sz="1200">
                <a:solidFill>
                  <a:srgbClr val="CC3300"/>
                </a:solidFill>
              </a:rPr>
              <a:t>.</a:t>
            </a:r>
          </a:p>
          <a:p>
            <a:pPr algn="ctr">
              <a:spcBef>
                <a:spcPct val="50000"/>
              </a:spcBef>
              <a:defRPr/>
            </a:pPr>
            <a:r>
              <a:rPr lang="en-US" altLang="en-US" sz="900" b="1">
                <a:solidFill>
                  <a:srgbClr val="CC3300"/>
                </a:solidFill>
              </a:rPr>
              <a:t>©Silberschatz, Korth and Sudarshan</a:t>
            </a:r>
            <a:br>
              <a:rPr lang="en-US" altLang="en-US" sz="900" b="1">
                <a:solidFill>
                  <a:srgbClr val="CC3300"/>
                </a:solidFill>
              </a:rPr>
            </a:br>
            <a:r>
              <a:rPr lang="en-US" altLang="en-US" sz="900" b="1">
                <a:solidFill>
                  <a:srgbClr val="CC3300"/>
                </a:solidFill>
              </a:rPr>
              <a:t>See </a:t>
            </a:r>
            <a:r>
              <a:rPr lang="en-US" altLang="en-US" sz="900" b="1">
                <a:solidFill>
                  <a:srgbClr val="CC3300"/>
                </a:solidFill>
                <a:hlinkClick r:id="rId2"/>
              </a:rPr>
              <a:t>www.db-book.com</a:t>
            </a:r>
            <a:r>
              <a:rPr lang="en-US" altLang="en-US" sz="900" b="1">
                <a:solidFill>
                  <a:srgbClr val="CC3300"/>
                </a:solidFill>
              </a:rPr>
              <a:t> for conditions on re-use </a:t>
            </a:r>
          </a:p>
        </p:txBody>
      </p:sp>
      <p:pic>
        <p:nvPicPr>
          <p:cNvPr id="5" name="Picture 8" descr="Cover-6Ed">
            <a:extLst>
              <a:ext uri="{FF2B5EF4-FFF2-40B4-BE49-F238E27FC236}">
                <a16:creationId xmlns:a16="http://schemas.microsoft.com/office/drawing/2014/main" id="{71635914-ABA4-894C-BB72-E6FF38D900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392238"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4962" name="Rectangle 2"/>
          <p:cNvSpPr>
            <a:spLocks noGrp="1" noChangeArrowheads="1"/>
          </p:cNvSpPr>
          <p:nvPr>
            <p:ph type="ctrTitle"/>
          </p:nvPr>
        </p:nvSpPr>
        <p:spPr>
          <a:xfrm>
            <a:off x="685800" y="1714500"/>
            <a:ext cx="7772400" cy="857250"/>
          </a:xfrm>
        </p:spPr>
        <p:txBody>
          <a:bodyPr/>
          <a:lstStyle>
            <a:lvl1pPr>
              <a:defRPr>
                <a:solidFill>
                  <a:srgbClr val="CC3300"/>
                </a:solidFill>
              </a:defRPr>
            </a:lvl1pPr>
          </a:lstStyle>
          <a:p>
            <a:r>
              <a:rPr lang="en-US"/>
              <a:t>Click to edit Master title style</a:t>
            </a:r>
          </a:p>
        </p:txBody>
      </p:sp>
      <p:sp>
        <p:nvSpPr>
          <p:cNvPr id="424963" name="Rectangle 3"/>
          <p:cNvSpPr>
            <a:spLocks noGrp="1" noChangeArrowheads="1"/>
          </p:cNvSpPr>
          <p:nvPr>
            <p:ph type="subTitle" idx="1"/>
          </p:nvPr>
        </p:nvSpPr>
        <p:spPr>
          <a:xfrm>
            <a:off x="1371600" y="2914650"/>
            <a:ext cx="6400800" cy="1314450"/>
          </a:xfrm>
        </p:spPr>
        <p:txBody>
          <a:bodyPr/>
          <a:lstStyle>
            <a:lvl1pPr marL="0" indent="0" algn="ctr">
              <a:buFont typeface="Monotype Sorts" charset="2"/>
              <a:buNone/>
              <a:defRPr/>
            </a:lvl1pPr>
          </a:lstStyle>
          <a:p>
            <a:r>
              <a:rPr lang="en-US"/>
              <a:t>Click to edit Master subtitle style</a:t>
            </a:r>
          </a:p>
        </p:txBody>
      </p:sp>
    </p:spTree>
    <p:extLst>
      <p:ext uri="{BB962C8B-B14F-4D97-AF65-F5344CB8AC3E}">
        <p14:creationId xmlns:p14="http://schemas.microsoft.com/office/powerpoint/2010/main" val="294954317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3505992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Tree>
    <p:extLst>
      <p:ext uri="{BB962C8B-B14F-4D97-AF65-F5344CB8AC3E}">
        <p14:creationId xmlns:p14="http://schemas.microsoft.com/office/powerpoint/2010/main" val="282212262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4389" y="820342"/>
            <a:ext cx="3754437" cy="3677840"/>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7406502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0273316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25677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a:lvl1pPr>
          </a:lstStyle>
          <a:p>
            <a:fld id="{80CC6A0C-5777-6141-8161-40A51E54DA25}" type="datetimeFigureOut">
              <a:rPr lang="en-US" altLang="en-US"/>
              <a:pPr/>
              <a:t>3/6/25</a:t>
            </a:fld>
            <a:endParaRPr lang="en-US" alt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a:lvl1pPr>
          </a:lstStyle>
          <a:p>
            <a:fld id="{BB1B0572-E7E6-434E-BFB5-5CD3555E83A4}"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87825194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1055712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Tree>
    <p:extLst>
      <p:ext uri="{BB962C8B-B14F-4D97-AF65-F5344CB8AC3E}">
        <p14:creationId xmlns:p14="http://schemas.microsoft.com/office/powerpoint/2010/main" val="116033897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Tree>
    <p:extLst>
      <p:ext uri="{BB962C8B-B14F-4D97-AF65-F5344CB8AC3E}">
        <p14:creationId xmlns:p14="http://schemas.microsoft.com/office/powerpoint/2010/main" val="95937709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1014207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6913115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sp>
        <p:nvSpPr>
          <p:cNvPr id="3" name="Text Box 7">
            <a:extLst>
              <a:ext uri="{FF2B5EF4-FFF2-40B4-BE49-F238E27FC236}">
                <a16:creationId xmlns:a16="http://schemas.microsoft.com/office/drawing/2014/main" id="{FA4E6FA4-9BE5-1D4C-9C6E-37A2C4AACE01}"/>
              </a:ext>
            </a:extLst>
          </p:cNvPr>
          <p:cNvSpPr txBox="1">
            <a:spLocks noChangeArrowheads="1"/>
          </p:cNvSpPr>
          <p:nvPr userDrawn="1"/>
        </p:nvSpPr>
        <p:spPr bwMode="auto">
          <a:xfrm>
            <a:off x="3145269" y="4366022"/>
            <a:ext cx="2832827" cy="623248"/>
          </a:xfrm>
          <a:prstGeom prst="rect">
            <a:avLst/>
          </a:prstGeom>
          <a:noFill/>
          <a:ln>
            <a:noFill/>
          </a:ln>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pic>
        <p:nvPicPr>
          <p:cNvPr id="4" name="Picture 9" descr="Cover-6Ed">
            <a:extLst>
              <a:ext uri="{FF2B5EF4-FFF2-40B4-BE49-F238E27FC236}">
                <a16:creationId xmlns:a16="http://schemas.microsoft.com/office/drawing/2014/main" id="{43E017F6-DDE1-B840-A2AE-2373D919180D}"/>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4289" y="0"/>
            <a:ext cx="1330325"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5" name="Rectangle 5">
            <a:extLst>
              <a:ext uri="{FF2B5EF4-FFF2-40B4-BE49-F238E27FC236}">
                <a16:creationId xmlns:a16="http://schemas.microsoft.com/office/drawing/2014/main" id="{F74C3A9E-3687-8340-8866-3BE66E388CFF}"/>
              </a:ext>
            </a:extLst>
          </p:cNvPr>
          <p:cNvSpPr>
            <a:spLocks noGrp="1" noChangeArrowheads="1"/>
          </p:cNvSpPr>
          <p:nvPr>
            <p:ph type="sldNum" sz="quarter" idx="10"/>
          </p:nvPr>
        </p:nvSpPr>
        <p:spPr>
          <a:xfrm>
            <a:off x="6596063" y="4663679"/>
            <a:ext cx="1905000" cy="342900"/>
          </a:xfrm>
        </p:spPr>
        <p:txBody>
          <a:bodyPr vert="horz" wrap="square" lIns="91440" tIns="45720" rIns="91440" bIns="45720" numCol="1" anchor="t" anchorCtr="0" compatLnSpc="1">
            <a:prstTxWarp prst="textNoShape">
              <a:avLst/>
            </a:prstTxWarp>
          </a:bodyPr>
          <a:lstStyle>
            <a:lvl1pPr>
              <a:defRPr>
                <a:solidFill>
                  <a:srgbClr val="578963"/>
                </a:solidFill>
              </a:defRPr>
            </a:lvl1pPr>
          </a:lstStyle>
          <a:p>
            <a:fld id="{2D6F5D26-CBE4-434D-B89D-6426D8374E21}" type="slidenum">
              <a:rPr lang="en-US" altLang="en-US"/>
              <a:pPr/>
              <a:t>‹#›</a:t>
            </a:fld>
            <a:endParaRPr lang="en-US" altLang="en-US"/>
          </a:p>
        </p:txBody>
      </p:sp>
    </p:spTree>
    <p:extLst>
      <p:ext uri="{BB962C8B-B14F-4D97-AF65-F5344CB8AC3E}">
        <p14:creationId xmlns:p14="http://schemas.microsoft.com/office/powerpoint/2010/main" val="313312930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2_Title Slide">
    <p:spTree>
      <p:nvGrpSpPr>
        <p:cNvPr id="1" name=""/>
        <p:cNvGrpSpPr/>
        <p:nvPr/>
      </p:nvGrpSpPr>
      <p:grpSpPr>
        <a:xfrm>
          <a:off x="0" y="0"/>
          <a:ext cx="0" cy="0"/>
          <a:chOff x="0" y="0"/>
          <a:chExt cx="0" cy="0"/>
        </a:xfrm>
      </p:grpSpPr>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3" name="Rectangle 5">
            <a:extLst>
              <a:ext uri="{FF2B5EF4-FFF2-40B4-BE49-F238E27FC236}">
                <a16:creationId xmlns:a16="http://schemas.microsoft.com/office/drawing/2014/main" id="{6223F7A7-E7B1-6741-AAB5-2E17054528C5}"/>
              </a:ext>
            </a:extLst>
          </p:cNvPr>
          <p:cNvSpPr>
            <a:spLocks noGrp="1" noChangeArrowheads="1"/>
          </p:cNvSpPr>
          <p:nvPr>
            <p:ph type="sldNum" sz="quarter" idx="10"/>
          </p:nvPr>
        </p:nvSpPr>
        <p:spPr>
          <a:xfrm>
            <a:off x="6596063" y="4663679"/>
            <a:ext cx="1905000" cy="342900"/>
          </a:xfrm>
        </p:spPr>
        <p:txBody>
          <a:bodyPr vert="horz" wrap="square" lIns="91440" tIns="45720" rIns="91440" bIns="45720" numCol="1" anchor="t" anchorCtr="0" compatLnSpc="1">
            <a:prstTxWarp prst="textNoShape">
              <a:avLst/>
            </a:prstTxWarp>
          </a:bodyPr>
          <a:lstStyle>
            <a:lvl1pPr>
              <a:defRPr>
                <a:solidFill>
                  <a:srgbClr val="578963"/>
                </a:solidFill>
              </a:defRPr>
            </a:lvl1pPr>
          </a:lstStyle>
          <a:p>
            <a:fld id="{E1EA0693-AC65-494F-BE29-821E5FF7783F}" type="slidenum">
              <a:rPr lang="en-US" altLang="en-US"/>
              <a:pPr/>
              <a:t>‹#›</a:t>
            </a:fld>
            <a:endParaRPr lang="en-US" altLang="en-US"/>
          </a:p>
        </p:txBody>
      </p:sp>
    </p:spTree>
    <p:extLst>
      <p:ext uri="{BB962C8B-B14F-4D97-AF65-F5344CB8AC3E}">
        <p14:creationId xmlns:p14="http://schemas.microsoft.com/office/powerpoint/2010/main" val="151645941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839200" cy="4038600"/>
          </a:xfrm>
          <a:prstGeom prst="rect">
            <a:avLst/>
          </a:prstGeo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a:extLst>
              <a:ext uri="{FF2B5EF4-FFF2-40B4-BE49-F238E27FC236}">
                <a16:creationId xmlns:a16="http://schemas.microsoft.com/office/drawing/2014/main" id="{F05F4A72-606B-984B-907B-5BEA9B53E5C0}"/>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Tree>
    <p:extLst>
      <p:ext uri="{BB962C8B-B14F-4D97-AF65-F5344CB8AC3E}">
        <p14:creationId xmlns:p14="http://schemas.microsoft.com/office/powerpoint/2010/main" val="297385136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wo Columna">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
        <p:nvSpPr>
          <p:cNvPr id="3" name="Title 1">
            <a:extLst>
              <a:ext uri="{FF2B5EF4-FFF2-40B4-BE49-F238E27FC236}">
                <a16:creationId xmlns:a16="http://schemas.microsoft.com/office/drawing/2014/main" id="{FFB43658-48CD-764C-86BF-302575415EF4}"/>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
        <p:nvSpPr>
          <p:cNvPr id="4" name="Content Placeholder 2">
            <a:extLst>
              <a:ext uri="{FF2B5EF4-FFF2-40B4-BE49-F238E27FC236}">
                <a16:creationId xmlns:a16="http://schemas.microsoft.com/office/drawing/2014/main" id="{FF6F2A81-D24A-A44F-8915-B9DC7FC2AE67}"/>
              </a:ext>
            </a:extLst>
          </p:cNvPr>
          <p:cNvSpPr>
            <a:spLocks noGrp="1"/>
          </p:cNvSpPr>
          <p:nvPr>
            <p:ph idx="1"/>
          </p:nvPr>
        </p:nvSpPr>
        <p:spPr>
          <a:xfrm>
            <a:off x="152400"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0D255CA6-4B6D-7842-85B8-A423C0C60A30}"/>
              </a:ext>
            </a:extLst>
          </p:cNvPr>
          <p:cNvSpPr>
            <a:spLocks noGrp="1"/>
          </p:cNvSpPr>
          <p:nvPr>
            <p:ph idx="10"/>
          </p:nvPr>
        </p:nvSpPr>
        <p:spPr>
          <a:xfrm>
            <a:off x="4606103"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207170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1089703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01FA5FD1-732F-9047-B0F4-603D0EAC5CB0}" type="datetimeFigureOut">
              <a:rPr lang="en-US" altLang="en-US"/>
              <a:pPr/>
              <a:t>3/6/25</a:t>
            </a:fld>
            <a:endParaRPr lang="en-US" altLang="en-US"/>
          </a:p>
        </p:txBody>
      </p:sp>
      <p:sp>
        <p:nvSpPr>
          <p:cNvPr id="6"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1108703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a:lvl1pPr>
          </a:lstStyle>
          <a:p>
            <a:fld id="{80CC6A0C-5777-6141-8161-40A51E54DA25}" type="datetimeFigureOut">
              <a:rPr lang="en-US" altLang="en-US"/>
              <a:pPr/>
              <a:t>3/6/25</a:t>
            </a:fld>
            <a:endParaRPr lang="en-US" alt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a:lvl1pPr>
          </a:lstStyle>
          <a:p>
            <a:fld id="{BB1B0572-E7E6-434E-BFB5-5CD3555E83A4}"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178794546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01FA5FD1-732F-9047-B0F4-603D0EAC5CB0}" type="datetimeFigureOut">
              <a:rPr lang="en-US" altLang="en-US"/>
              <a:pPr/>
              <a:t>3/6/25</a:t>
            </a:fld>
            <a:endParaRPr lang="en-US" altLang="en-US"/>
          </a:p>
        </p:txBody>
      </p:sp>
      <p:sp>
        <p:nvSpPr>
          <p:cNvPr id="6"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306764299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D56D54B9-89B7-A248-9210-3C9346164D0F}" type="datetimeFigureOut">
              <a:rPr lang="en-US" altLang="en-US"/>
              <a:pPr/>
              <a:t>3/6/25</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B5559CE1-75A0-2043-A1BB-26E32B46DEB8}" type="slidenum">
              <a:rPr lang="en-US" altLang="en-US"/>
              <a:pPr/>
              <a:t>‹#›</a:t>
            </a:fld>
            <a:endParaRPr lang="en-US" altLang="en-US"/>
          </a:p>
        </p:txBody>
      </p:sp>
    </p:spTree>
    <p:extLst>
      <p:ext uri="{BB962C8B-B14F-4D97-AF65-F5344CB8AC3E}">
        <p14:creationId xmlns:p14="http://schemas.microsoft.com/office/powerpoint/2010/main" val="375309485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EBE5339B-726A-CF41-B4A0-6109F9D8F0EB}" type="datetimeFigureOut">
              <a:rPr lang="en-US" altLang="en-US"/>
              <a:pPr/>
              <a:t>3/6/25</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5ED28FB-5F5E-B441-A1E3-774C424C6E37}" type="slidenum">
              <a:rPr lang="en-US" altLang="en-US"/>
              <a:pPr/>
              <a:t>‹#›</a:t>
            </a:fld>
            <a:endParaRPr lang="en-US" altLang="en-US"/>
          </a:p>
        </p:txBody>
      </p:sp>
    </p:spTree>
    <p:extLst>
      <p:ext uri="{BB962C8B-B14F-4D97-AF65-F5344CB8AC3E}">
        <p14:creationId xmlns:p14="http://schemas.microsoft.com/office/powerpoint/2010/main" val="17756340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11" name="Slide Number Placeholder 10">
            <a:extLst>
              <a:ext uri="{FF2B5EF4-FFF2-40B4-BE49-F238E27FC236}">
                <a16:creationId xmlns:a16="http://schemas.microsoft.com/office/drawing/2014/main" id="{E2086AFA-5418-C147-ADBF-A484560811D6}"/>
              </a:ext>
            </a:extLst>
          </p:cNvPr>
          <p:cNvSpPr>
            <a:spLocks noGrp="1"/>
          </p:cNvSpPr>
          <p:nvPr>
            <p:ph type="sldNum" sz="quarter" idx="11"/>
          </p:nvPr>
        </p:nvSpPr>
        <p:spPr/>
        <p:txBody>
          <a:bodyPr/>
          <a:lstStyle/>
          <a:p>
            <a:fld id="{F0D23093-2AB0-F74C-B865-1A12A15B650E}" type="slidenum">
              <a:rPr lang="en-US" smtClean="0"/>
              <a:pPr/>
              <a:t>‹#›</a:t>
            </a:fld>
            <a:endParaRPr lang="en-US"/>
          </a:p>
        </p:txBody>
      </p:sp>
      <p:sp>
        <p:nvSpPr>
          <p:cNvPr id="13" name="Title 12">
            <a:extLst>
              <a:ext uri="{FF2B5EF4-FFF2-40B4-BE49-F238E27FC236}">
                <a16:creationId xmlns:a16="http://schemas.microsoft.com/office/drawing/2014/main" id="{442CB888-0168-B94E-B176-2E6B61FE9421}"/>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26576C04-D572-9D4D-8F10-3E7CBF2FDD8E}"/>
              </a:ext>
            </a:extLst>
          </p:cNvPr>
          <p:cNvSpPr>
            <a:spLocks noGrp="1"/>
          </p:cNvSpPr>
          <p:nvPr>
            <p:ph type="body" sz="quarter" idx="13"/>
          </p:nvPr>
        </p:nvSpPr>
        <p:spPr>
          <a:xfrm>
            <a:off x="457200" y="800100"/>
            <a:ext cx="8229599" cy="3429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9492963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2" pos="3840">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457200" y="1200150"/>
            <a:ext cx="8229600" cy="3394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7BBC359C-8B98-904F-955B-7B675E601B13}" type="datetimeFigureOut">
              <a:rPr lang="en-US" altLang="en-US"/>
              <a:pPr/>
              <a:t>3/6/25</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9A8E8E7-A6E1-1A4E-BFDF-C30BFEC4FA62}" type="slidenum">
              <a:rPr lang="en-US" altLang="en-US"/>
              <a:pPr/>
              <a:t>‹#›</a:t>
            </a:fld>
            <a:endParaRPr lang="en-US" altLang="en-US"/>
          </a:p>
        </p:txBody>
      </p:sp>
    </p:spTree>
    <p:extLst>
      <p:ext uri="{BB962C8B-B14F-4D97-AF65-F5344CB8AC3E}">
        <p14:creationId xmlns:p14="http://schemas.microsoft.com/office/powerpoint/2010/main" val="385484461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1306842835"/>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6AB433D2-BE84-467A-82DB-DBFCF9F936A3}"/>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487426" name="Rectangle 2"/>
          <p:cNvSpPr>
            <a:spLocks noGrp="1" noChangeArrowheads="1"/>
          </p:cNvSpPr>
          <p:nvPr>
            <p:ph type="ctrTitle"/>
          </p:nvPr>
        </p:nvSpPr>
        <p:spPr>
          <a:xfrm>
            <a:off x="685800" y="1714500"/>
            <a:ext cx="7772400" cy="857250"/>
          </a:xfrm>
        </p:spPr>
        <p:txBody>
          <a:bodyPr/>
          <a:lstStyle>
            <a:lvl1pPr>
              <a:defRPr sz="2100">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E5B7FE48-B4A0-4404-A94E-2D4837BDADF1}"/>
              </a:ext>
            </a:extLst>
          </p:cNvPr>
          <p:cNvSpPr>
            <a:spLocks noGrp="1" noChangeArrowheads="1"/>
          </p:cNvSpPr>
          <p:nvPr>
            <p:ph type="sldNum" sz="quarter" idx="11"/>
          </p:nvPr>
        </p:nvSpPr>
        <p:spPr>
          <a:xfrm>
            <a:off x="6596063" y="4663679"/>
            <a:ext cx="1905000" cy="342900"/>
          </a:xfrm>
        </p:spPr>
        <p:txBody>
          <a:bodyPr/>
          <a:lstStyle>
            <a:lvl1pPr>
              <a:defRPr smtClean="0">
                <a:solidFill>
                  <a:srgbClr val="578963"/>
                </a:solidFill>
              </a:defRPr>
            </a:lvl1pPr>
          </a:lstStyle>
          <a:p>
            <a:pPr>
              <a:defRPr/>
            </a:pPr>
            <a:fld id="{441F42D0-7627-45E8-BCAB-6293FCFFA666}" type="slidenum">
              <a:rPr lang="en-US" altLang="en-US" smtClean="0"/>
              <a:pPr>
                <a:defRPr/>
              </a:pPr>
              <a:t>‹#›</a:t>
            </a:fld>
            <a:endParaRPr lang="en-US" altLang="en-US"/>
          </a:p>
        </p:txBody>
      </p:sp>
      <p:pic>
        <p:nvPicPr>
          <p:cNvPr id="9" name="Picture 8" descr="Cover-6Ed"/>
          <p:cNvPicPr>
            <a:picLocks noChangeAspect="1" noChangeArrowheads="1"/>
          </p:cNvPicPr>
          <p:nvPr/>
        </p:nvPicPr>
        <p:blipFill>
          <a:blip r:embed="rId3"/>
          <a:stretch>
            <a:fillRect/>
          </a:stretch>
        </p:blipFill>
        <p:spPr bwMode="auto">
          <a:xfrm>
            <a:off x="1" y="9252"/>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9" descr="Cover-6Ed">
            <a:extLst>
              <a:ext uri="{FF2B5EF4-FFF2-40B4-BE49-F238E27FC236}">
                <a16:creationId xmlns:a16="http://schemas.microsoft.com/office/drawing/2014/main" id="{77026798-0827-482F-848C-054321BDFD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4" y="0"/>
            <a:ext cx="1331912"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0" descr="Cover-6Ed">
            <a:extLst>
              <a:ext uri="{FF2B5EF4-FFF2-40B4-BE49-F238E27FC236}">
                <a16:creationId xmlns:a16="http://schemas.microsoft.com/office/drawing/2014/main" id="{5B23C462-273B-47CE-B464-FA0DEA18F60D}"/>
              </a:ext>
            </a:extLst>
          </p:cNvPr>
          <p:cNvPicPr>
            <a:picLocks noChangeAspect="1" noChangeArrowheads="1"/>
          </p:cNvPicPr>
          <p:nvPr userDrawn="1"/>
        </p:nvPicPr>
        <p:blipFill>
          <a:blip r:embed="rId3"/>
          <a:stretch>
            <a:fillRect/>
          </a:stretch>
        </p:blipFill>
        <p:spPr bwMode="auto">
          <a:xfrm>
            <a:off x="1" y="9252"/>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67561664"/>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100"/>
            </a:lvl1pPr>
          </a:lstStyle>
          <a:p>
            <a:r>
              <a:rPr lang="en-US" dirty="0"/>
              <a:t>Click to edit Master title style</a:t>
            </a:r>
          </a:p>
        </p:txBody>
      </p:sp>
      <p:sp>
        <p:nvSpPr>
          <p:cNvPr id="3" name="Content Placeholder 2"/>
          <p:cNvSpPr>
            <a:spLocks noGrp="1"/>
          </p:cNvSpPr>
          <p:nvPr>
            <p:ph idx="1"/>
          </p:nvPr>
        </p:nvSpPr>
        <p:spPr>
          <a:xfrm>
            <a:off x="831272" y="826873"/>
            <a:ext cx="8014277" cy="4025979"/>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SzPct val="10000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SzPct val="100000"/>
              <a:buFont typeface="Wingdings" panose="05000000000000000000" pitchFamily="2" charset="2"/>
              <a:buChar char="§"/>
              <a:defRPr sz="1275"/>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3">
            <a:extLst>
              <a:ext uri="{FF2B5EF4-FFF2-40B4-BE49-F238E27FC236}">
                <a16:creationId xmlns:a16="http://schemas.microsoft.com/office/drawing/2014/main" id="{E42D457B-4574-44A7-82F5-364A95AA2566}"/>
              </a:ext>
            </a:extLst>
          </p:cNvPr>
          <p:cNvSpPr>
            <a:spLocks noGrp="1" noChangeArrowheads="1"/>
          </p:cNvSpPr>
          <p:nvPr>
            <p:ph type="sldNum" sz="quarter" idx="10"/>
          </p:nvPr>
        </p:nvSpPr>
        <p:spPr>
          <a:ln/>
        </p:spPr>
        <p:txBody>
          <a:bodyPr/>
          <a:lstStyle>
            <a:lvl1pPr>
              <a:defRPr/>
            </a:lvl1pPr>
          </a:lstStyle>
          <a:p>
            <a:pPr>
              <a:defRPr/>
            </a:pPr>
            <a:fld id="{5CC1BFAE-C44B-49AE-8C45-A7AABAAB5FEE}" type="slidenum">
              <a:rPr lang="en-US" altLang="en-US" smtClean="0"/>
              <a:pPr>
                <a:defRPr/>
              </a:pPr>
              <a:t>‹#›</a:t>
            </a:fld>
            <a:endParaRPr lang="en-US" altLang="en-US"/>
          </a:p>
        </p:txBody>
      </p:sp>
    </p:spTree>
    <p:extLst>
      <p:ext uri="{BB962C8B-B14F-4D97-AF65-F5344CB8AC3E}">
        <p14:creationId xmlns:p14="http://schemas.microsoft.com/office/powerpoint/2010/main" val="2420596586"/>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5800" y="1835604"/>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974863" y="3055247"/>
            <a:ext cx="7772400" cy="1125140"/>
          </a:xfrm>
        </p:spPr>
        <p:txBody>
          <a:bodyPr anchor="b"/>
          <a:lstStyle>
            <a:lvl1pPr marL="257175" indent="-257175">
              <a:buFont typeface="Wingdings" panose="05000000000000000000" pitchFamily="2" charset="2"/>
              <a:buChar char="§"/>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Edit Master text styles</a:t>
            </a:r>
          </a:p>
        </p:txBody>
      </p:sp>
      <p:sp>
        <p:nvSpPr>
          <p:cNvPr id="4" name="Rectangle 3">
            <a:extLst>
              <a:ext uri="{FF2B5EF4-FFF2-40B4-BE49-F238E27FC236}">
                <a16:creationId xmlns:a16="http://schemas.microsoft.com/office/drawing/2014/main" id="{9833A2CD-6A4B-4240-88F1-B4D7FEB50A79}"/>
              </a:ext>
            </a:extLst>
          </p:cNvPr>
          <p:cNvSpPr>
            <a:spLocks noGrp="1" noChangeArrowheads="1"/>
          </p:cNvSpPr>
          <p:nvPr>
            <p:ph type="sldNum" sz="quarter" idx="10"/>
          </p:nvPr>
        </p:nvSpPr>
        <p:spPr>
          <a:ln/>
        </p:spPr>
        <p:txBody>
          <a:bodyPr/>
          <a:lstStyle>
            <a:lvl1pPr>
              <a:defRPr/>
            </a:lvl1pPr>
          </a:lstStyle>
          <a:p>
            <a:pPr>
              <a:defRPr/>
            </a:pPr>
            <a:fld id="{12BBE0E1-96FA-42C8-A339-7F81B98D396B}" type="slidenum">
              <a:rPr lang="en-US" altLang="en-US" smtClean="0"/>
              <a:pPr>
                <a:defRPr/>
              </a:pPr>
              <a:t>‹#›</a:t>
            </a:fld>
            <a:endParaRPr lang="en-US" altLang="en-US"/>
          </a:p>
        </p:txBody>
      </p:sp>
    </p:spTree>
    <p:extLst>
      <p:ext uri="{BB962C8B-B14F-4D97-AF65-F5344CB8AC3E}">
        <p14:creationId xmlns:p14="http://schemas.microsoft.com/office/powerpoint/2010/main" val="16332412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D56D54B9-89B7-A248-9210-3C9346164D0F}" type="datetimeFigureOut">
              <a:rPr lang="en-US" altLang="en-US"/>
              <a:pPr/>
              <a:t>3/6/25</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B5559CE1-75A0-2043-A1BB-26E32B46DEB8}" type="slidenum">
              <a:rPr lang="en-US" altLang="en-US"/>
              <a:pPr/>
              <a:t>‹#›</a:t>
            </a:fld>
            <a:endParaRPr lang="en-US" altLang="en-US"/>
          </a:p>
        </p:txBody>
      </p:sp>
    </p:spTree>
    <p:extLst>
      <p:ext uri="{BB962C8B-B14F-4D97-AF65-F5344CB8AC3E}">
        <p14:creationId xmlns:p14="http://schemas.microsoft.com/office/powerpoint/2010/main" val="165622041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100"/>
            </a:lvl1pPr>
          </a:lstStyle>
          <a:p>
            <a:r>
              <a:rPr lang="en-US" dirty="0"/>
              <a:t>Click to edit Master title style</a:t>
            </a:r>
          </a:p>
        </p:txBody>
      </p:sp>
      <p:sp>
        <p:nvSpPr>
          <p:cNvPr id="5" name="Rectangle 3">
            <a:extLst>
              <a:ext uri="{FF2B5EF4-FFF2-40B4-BE49-F238E27FC236}">
                <a16:creationId xmlns:a16="http://schemas.microsoft.com/office/drawing/2014/main" id="{BC4FAFEB-DA24-40E3-81A3-2C7117781D6B}"/>
              </a:ext>
            </a:extLst>
          </p:cNvPr>
          <p:cNvSpPr>
            <a:spLocks noGrp="1" noChangeArrowheads="1"/>
          </p:cNvSpPr>
          <p:nvPr>
            <p:ph type="sldNum" sz="quarter" idx="10"/>
          </p:nvPr>
        </p:nvSpPr>
        <p:spPr>
          <a:ln/>
        </p:spPr>
        <p:txBody>
          <a:bodyPr/>
          <a:lstStyle>
            <a:lvl1pPr>
              <a:defRPr/>
            </a:lvl1pPr>
          </a:lstStyle>
          <a:p>
            <a:pPr>
              <a:defRPr/>
            </a:pPr>
            <a:fld id="{D13E6E76-F12E-4D1B-9B56-009C721BF777}" type="slidenum">
              <a:rPr lang="en-US" altLang="en-US" smtClean="0"/>
              <a:pPr>
                <a:defRPr/>
              </a:pPr>
              <a:t>‹#›</a:t>
            </a:fld>
            <a:endParaRPr lang="en-US" altLang="en-US"/>
          </a:p>
        </p:txBody>
      </p:sp>
      <p:sp>
        <p:nvSpPr>
          <p:cNvPr id="6" name="Content Placeholder 2">
            <a:extLst>
              <a:ext uri="{FF2B5EF4-FFF2-40B4-BE49-F238E27FC236}">
                <a16:creationId xmlns:a16="http://schemas.microsoft.com/office/drawing/2014/main" id="{EE86E211-15D2-459B-B331-A82FFB150BE0}"/>
              </a:ext>
            </a:extLst>
          </p:cNvPr>
          <p:cNvSpPr>
            <a:spLocks noGrp="1"/>
          </p:cNvSpPr>
          <p:nvPr>
            <p:ph idx="1"/>
          </p:nvPr>
        </p:nvSpPr>
        <p:spPr>
          <a:xfrm>
            <a:off x="437424" y="826873"/>
            <a:ext cx="3985352" cy="4025979"/>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SzPct val="10000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SzPct val="100000"/>
              <a:buFont typeface="Wingdings" panose="05000000000000000000" pitchFamily="2" charset="2"/>
              <a:buChar char="§"/>
              <a:defRPr sz="1275"/>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33212174"/>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p:spPr>
        <p:txBody>
          <a:bodyPr/>
          <a:lstStyle>
            <a:lvl1pPr>
              <a:defRPr sz="2100"/>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42096E68-496F-4499-93E9-D10C62B93D1A}"/>
              </a:ext>
            </a:extLst>
          </p:cNvPr>
          <p:cNvSpPr>
            <a:spLocks noGrp="1" noChangeArrowheads="1"/>
          </p:cNvSpPr>
          <p:nvPr>
            <p:ph type="sldNum" sz="quarter" idx="10"/>
          </p:nvPr>
        </p:nvSpPr>
        <p:spPr>
          <a:ln/>
        </p:spPr>
        <p:txBody>
          <a:bodyPr/>
          <a:lstStyle>
            <a:lvl1pPr>
              <a:defRPr/>
            </a:lvl1pPr>
          </a:lstStyle>
          <a:p>
            <a:pPr>
              <a:defRPr/>
            </a:pPr>
            <a:fld id="{12023997-F532-4D5B-B2F3-9E05A41D497B}" type="slidenum">
              <a:rPr lang="en-US" altLang="en-US" smtClean="0"/>
              <a:pPr>
                <a:defRPr/>
              </a:pPr>
              <a:t>‹#›</a:t>
            </a:fld>
            <a:endParaRPr lang="en-US" altLang="en-US"/>
          </a:p>
        </p:txBody>
      </p:sp>
    </p:spTree>
    <p:extLst>
      <p:ext uri="{BB962C8B-B14F-4D97-AF65-F5344CB8AC3E}">
        <p14:creationId xmlns:p14="http://schemas.microsoft.com/office/powerpoint/2010/main" val="438404391"/>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100"/>
            </a:lvl1pPr>
          </a:lstStyle>
          <a:p>
            <a:r>
              <a:rPr lang="en-US" dirty="0"/>
              <a:t>Click to edit Master title style</a:t>
            </a:r>
          </a:p>
        </p:txBody>
      </p:sp>
      <p:sp>
        <p:nvSpPr>
          <p:cNvPr id="3" name="Rectangle 3">
            <a:extLst>
              <a:ext uri="{FF2B5EF4-FFF2-40B4-BE49-F238E27FC236}">
                <a16:creationId xmlns:a16="http://schemas.microsoft.com/office/drawing/2014/main" id="{F8A17BCC-393D-48FB-8CCD-31D1E0C6FA40}"/>
              </a:ext>
            </a:extLst>
          </p:cNvPr>
          <p:cNvSpPr>
            <a:spLocks noGrp="1" noChangeArrowheads="1"/>
          </p:cNvSpPr>
          <p:nvPr>
            <p:ph type="sldNum" sz="quarter" idx="10"/>
          </p:nvPr>
        </p:nvSpPr>
        <p:spPr>
          <a:ln/>
        </p:spPr>
        <p:txBody>
          <a:bodyPr/>
          <a:lstStyle>
            <a:lvl1pPr>
              <a:defRPr/>
            </a:lvl1pPr>
          </a:lstStyle>
          <a:p>
            <a:pPr>
              <a:defRPr/>
            </a:pPr>
            <a:fld id="{96649892-EB20-4383-9D6A-6D1ED2147F7F}" type="slidenum">
              <a:rPr lang="en-US" altLang="en-US" smtClean="0"/>
              <a:pPr>
                <a:defRPr/>
              </a:pPr>
              <a:t>‹#›</a:t>
            </a:fld>
            <a:endParaRPr lang="en-US" altLang="en-US"/>
          </a:p>
        </p:txBody>
      </p:sp>
    </p:spTree>
    <p:extLst>
      <p:ext uri="{BB962C8B-B14F-4D97-AF65-F5344CB8AC3E}">
        <p14:creationId xmlns:p14="http://schemas.microsoft.com/office/powerpoint/2010/main" val="157077276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A54EDB4F-7D4C-4F34-9AD3-169F9858A5EE}"/>
              </a:ext>
            </a:extLst>
          </p:cNvPr>
          <p:cNvSpPr>
            <a:spLocks noGrp="1" noChangeArrowheads="1"/>
          </p:cNvSpPr>
          <p:nvPr>
            <p:ph type="sldNum" sz="quarter" idx="10"/>
          </p:nvPr>
        </p:nvSpPr>
        <p:spPr>
          <a:ln/>
        </p:spPr>
        <p:txBody>
          <a:bodyPr/>
          <a:lstStyle>
            <a:lvl1pPr>
              <a:defRPr/>
            </a:lvl1pPr>
          </a:lstStyle>
          <a:p>
            <a:pPr>
              <a:defRPr/>
            </a:pPr>
            <a:fld id="{3B271689-3C51-413B-9388-DDBA7E74E1E4}" type="slidenum">
              <a:rPr lang="en-US" altLang="en-US" smtClean="0"/>
              <a:pPr>
                <a:defRPr/>
              </a:pPr>
              <a:t>‹#›</a:t>
            </a:fld>
            <a:endParaRPr lang="en-US" altLang="en-US"/>
          </a:p>
        </p:txBody>
      </p:sp>
    </p:spTree>
    <p:extLst>
      <p:ext uri="{BB962C8B-B14F-4D97-AF65-F5344CB8AC3E}">
        <p14:creationId xmlns:p14="http://schemas.microsoft.com/office/powerpoint/2010/main" val="2114372344"/>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5" name="Rectangle 3">
            <a:extLst>
              <a:ext uri="{FF2B5EF4-FFF2-40B4-BE49-F238E27FC236}">
                <a16:creationId xmlns:a16="http://schemas.microsoft.com/office/drawing/2014/main" id="{AA8DFBA5-2441-4C97-8340-430BD863557C}"/>
              </a:ext>
            </a:extLst>
          </p:cNvPr>
          <p:cNvSpPr>
            <a:spLocks noGrp="1" noChangeArrowheads="1"/>
          </p:cNvSpPr>
          <p:nvPr>
            <p:ph type="sldNum" sz="quarter" idx="10"/>
          </p:nvPr>
        </p:nvSpPr>
        <p:spPr>
          <a:ln/>
        </p:spPr>
        <p:txBody>
          <a:bodyPr/>
          <a:lstStyle>
            <a:lvl1pPr>
              <a:defRPr/>
            </a:lvl1pPr>
          </a:lstStyle>
          <a:p>
            <a:pPr>
              <a:defRPr/>
            </a:pPr>
            <a:fld id="{E9CD7985-991B-46C7-A32A-6942E2DB1188}" type="slidenum">
              <a:rPr lang="en-US" altLang="en-US" smtClean="0"/>
              <a:pPr>
                <a:defRPr/>
              </a:pPr>
              <a:t>‹#›</a:t>
            </a:fld>
            <a:endParaRPr lang="en-US" altLang="en-US"/>
          </a:p>
        </p:txBody>
      </p:sp>
    </p:spTree>
    <p:extLst>
      <p:ext uri="{BB962C8B-B14F-4D97-AF65-F5344CB8AC3E}">
        <p14:creationId xmlns:p14="http://schemas.microsoft.com/office/powerpoint/2010/main" val="3019275240"/>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r>
              <a:rPr lang="en-US" noProof="0"/>
              <a:t>Click icon to add picture</a:t>
            </a:r>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5" name="Rectangle 3">
            <a:extLst>
              <a:ext uri="{FF2B5EF4-FFF2-40B4-BE49-F238E27FC236}">
                <a16:creationId xmlns:a16="http://schemas.microsoft.com/office/drawing/2014/main" id="{D8B4ACE8-FA36-4C9A-B2D0-93D5FB40D304}"/>
              </a:ext>
            </a:extLst>
          </p:cNvPr>
          <p:cNvSpPr>
            <a:spLocks noGrp="1" noChangeArrowheads="1"/>
          </p:cNvSpPr>
          <p:nvPr>
            <p:ph type="sldNum" sz="quarter" idx="10"/>
          </p:nvPr>
        </p:nvSpPr>
        <p:spPr>
          <a:ln/>
        </p:spPr>
        <p:txBody>
          <a:bodyPr/>
          <a:lstStyle>
            <a:lvl1pPr>
              <a:defRPr/>
            </a:lvl1pPr>
          </a:lstStyle>
          <a:p>
            <a:pPr>
              <a:defRPr/>
            </a:pPr>
            <a:fld id="{F779FD90-85FD-43B3-9F6B-6E3DF5251AE4}" type="slidenum">
              <a:rPr lang="en-US" altLang="en-US" smtClean="0"/>
              <a:pPr>
                <a:defRPr/>
              </a:pPr>
              <a:t>‹#›</a:t>
            </a:fld>
            <a:endParaRPr lang="en-US" altLang="en-US"/>
          </a:p>
        </p:txBody>
      </p:sp>
    </p:spTree>
    <p:extLst>
      <p:ext uri="{BB962C8B-B14F-4D97-AF65-F5344CB8AC3E}">
        <p14:creationId xmlns:p14="http://schemas.microsoft.com/office/powerpoint/2010/main" val="385236079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100"/>
            </a:lvl1pPr>
          </a:lstStyle>
          <a:p>
            <a:r>
              <a:rPr lang="en-US" dirty="0"/>
              <a:t>Click to edit Master title style</a:t>
            </a:r>
          </a:p>
        </p:txBody>
      </p:sp>
      <p:sp>
        <p:nvSpPr>
          <p:cNvPr id="3" name="Vertical Text Placeholder 2"/>
          <p:cNvSpPr>
            <a:spLocks noGrp="1"/>
          </p:cNvSpPr>
          <p:nvPr>
            <p:ph type="body" orient="vert" idx="1"/>
          </p:nvPr>
        </p:nvSpPr>
        <p:spPr/>
        <p:txBody>
          <a:bodyPr vert="eaVert"/>
          <a:lstStyle>
            <a:lvl1pPr>
              <a:defRPr sz="1275"/>
            </a:lvl1pPr>
            <a:lvl2pPr>
              <a:defRPr sz="1275"/>
            </a:lvl2pPr>
            <a:lvl3pPr>
              <a:defRPr sz="1275"/>
            </a:lvl3pPr>
            <a:lvl4pPr>
              <a:defRPr sz="1275"/>
            </a:lvl4pPr>
            <a:lvl5pPr>
              <a:defRPr sz="1275"/>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7677CD6D-A5E2-4543-81E0-D97745649CEB}"/>
              </a:ext>
            </a:extLst>
          </p:cNvPr>
          <p:cNvSpPr>
            <a:spLocks noGrp="1" noChangeArrowheads="1"/>
          </p:cNvSpPr>
          <p:nvPr>
            <p:ph type="sldNum" sz="quarter" idx="10"/>
          </p:nvPr>
        </p:nvSpPr>
        <p:spPr>
          <a:ln/>
        </p:spPr>
        <p:txBody>
          <a:bodyPr/>
          <a:lstStyle>
            <a:lvl1pPr>
              <a:defRPr/>
            </a:lvl1pPr>
          </a:lstStyle>
          <a:p>
            <a:pPr>
              <a:defRPr/>
            </a:pPr>
            <a:fld id="{17078238-A850-4F7F-9FB2-C7F3ED51152A}" type="slidenum">
              <a:rPr lang="en-US" altLang="en-US" smtClean="0"/>
              <a:pPr>
                <a:defRPr/>
              </a:pPr>
              <a:t>‹#›</a:t>
            </a:fld>
            <a:endParaRPr lang="en-US" altLang="en-US"/>
          </a:p>
        </p:txBody>
      </p:sp>
    </p:spTree>
    <p:extLst>
      <p:ext uri="{BB962C8B-B14F-4D97-AF65-F5344CB8AC3E}">
        <p14:creationId xmlns:p14="http://schemas.microsoft.com/office/powerpoint/2010/main" val="181878742"/>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lvl1pPr>
              <a:defRPr sz="2100"/>
            </a:lvl1pPr>
          </a:lstStyle>
          <a:p>
            <a:r>
              <a:rPr lang="en-US" dirty="0"/>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lvl1pPr>
              <a:defRPr sz="1275"/>
            </a:lvl1pPr>
            <a:lvl2pPr>
              <a:defRPr sz="1275"/>
            </a:lvl2pPr>
            <a:lvl3pPr>
              <a:defRPr sz="1275"/>
            </a:lvl3pPr>
            <a:lvl4pPr>
              <a:defRPr sz="1275"/>
            </a:lvl4pPr>
            <a:lvl5pPr>
              <a:defRPr sz="1275"/>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3">
            <a:extLst>
              <a:ext uri="{FF2B5EF4-FFF2-40B4-BE49-F238E27FC236}">
                <a16:creationId xmlns:a16="http://schemas.microsoft.com/office/drawing/2014/main" id="{66D4BD1A-4145-49C3-8D7D-1F956B760305}"/>
              </a:ext>
            </a:extLst>
          </p:cNvPr>
          <p:cNvSpPr>
            <a:spLocks noGrp="1" noChangeArrowheads="1"/>
          </p:cNvSpPr>
          <p:nvPr>
            <p:ph type="sldNum" sz="quarter" idx="10"/>
          </p:nvPr>
        </p:nvSpPr>
        <p:spPr>
          <a:ln/>
        </p:spPr>
        <p:txBody>
          <a:bodyPr/>
          <a:lstStyle>
            <a:lvl1pPr>
              <a:defRPr/>
            </a:lvl1pPr>
          </a:lstStyle>
          <a:p>
            <a:pPr>
              <a:defRPr/>
            </a:pPr>
            <a:fld id="{03875237-B0F8-4D27-B8AA-EA0E8F7832E5}" type="slidenum">
              <a:rPr lang="en-US" altLang="en-US" smtClean="0"/>
              <a:pPr>
                <a:defRPr/>
              </a:pPr>
              <a:t>‹#›</a:t>
            </a:fld>
            <a:endParaRPr lang="en-US" altLang="en-US"/>
          </a:p>
        </p:txBody>
      </p:sp>
    </p:spTree>
    <p:extLst>
      <p:ext uri="{BB962C8B-B14F-4D97-AF65-F5344CB8AC3E}">
        <p14:creationId xmlns:p14="http://schemas.microsoft.com/office/powerpoint/2010/main" val="4103483954"/>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8350" y="88106"/>
            <a:ext cx="8077200" cy="457200"/>
          </a:xfrm>
        </p:spPr>
        <p:txBody>
          <a:bodyPr/>
          <a:lstStyle>
            <a:lvl1pPr>
              <a:defRPr sz="2100"/>
            </a:lvl1pPr>
          </a:lstStyle>
          <a:p>
            <a:r>
              <a:rPr lang="en-US"/>
              <a:t>Click to edit Master title style</a:t>
            </a:r>
          </a:p>
        </p:txBody>
      </p:sp>
      <p:sp>
        <p:nvSpPr>
          <p:cNvPr id="3" name="Text Placeholder 2"/>
          <p:cNvSpPr>
            <a:spLocks noGrp="1"/>
          </p:cNvSpPr>
          <p:nvPr>
            <p:ph type="body" sz="half" idx="1"/>
          </p:nvPr>
        </p:nvSpPr>
        <p:spPr>
          <a:xfrm>
            <a:off x="814389" y="820342"/>
            <a:ext cx="3754437" cy="3677840"/>
          </a:xfrm>
        </p:spPr>
        <p:txBody>
          <a:bodyPr/>
          <a:lstStyle>
            <a:lvl1pPr>
              <a:defRPr sz="1275"/>
            </a:lvl1pPr>
            <a:lvl2pPr>
              <a:defRPr sz="1275"/>
            </a:lvl2pPr>
            <a:lvl3pPr>
              <a:defRPr sz="1275"/>
            </a:lvl3pPr>
            <a:lvl4pPr>
              <a:defRPr sz="1275"/>
            </a:lvl4pPr>
            <a:lvl5pPr>
              <a:defRPr sz="1275"/>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lvl1pPr>
              <a:defRPr sz="1275"/>
            </a:lvl1pPr>
            <a:lvl2pPr>
              <a:defRPr sz="1275"/>
            </a:lvl2pPr>
            <a:lvl3pPr>
              <a:defRPr sz="1275"/>
            </a:lvl3pPr>
            <a:lvl4pPr>
              <a:defRPr sz="1275"/>
            </a:lvl4pPr>
            <a:lvl5pPr>
              <a:defRPr sz="1275"/>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D7C2D5D2-FFA8-4B97-9D6C-DF120847B519}"/>
              </a:ext>
            </a:extLst>
          </p:cNvPr>
          <p:cNvSpPr>
            <a:spLocks noGrp="1" noChangeArrowheads="1"/>
          </p:cNvSpPr>
          <p:nvPr>
            <p:ph type="sldNum" sz="quarter" idx="10"/>
          </p:nvPr>
        </p:nvSpPr>
        <p:spPr>
          <a:ln/>
        </p:spPr>
        <p:txBody>
          <a:bodyPr/>
          <a:lstStyle>
            <a:lvl1pPr>
              <a:defRPr/>
            </a:lvl1pPr>
          </a:lstStyle>
          <a:p>
            <a:pPr>
              <a:defRPr/>
            </a:pPr>
            <a:fld id="{D13E6E76-F12E-4D1B-9B56-009C721BF777}" type="slidenum">
              <a:rPr lang="en-US" altLang="en-US" smtClean="0"/>
              <a:pPr>
                <a:defRPr/>
              </a:pPr>
              <a:t>‹#›</a:t>
            </a:fld>
            <a:endParaRPr lang="en-US" altLang="en-US"/>
          </a:p>
        </p:txBody>
      </p:sp>
    </p:spTree>
    <p:extLst>
      <p:ext uri="{BB962C8B-B14F-4D97-AF65-F5344CB8AC3E}">
        <p14:creationId xmlns:p14="http://schemas.microsoft.com/office/powerpoint/2010/main" val="1999813520"/>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p:cSld name="1_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6E2D77BB-A1E3-4E40-9A08-249BCF8B8523}"/>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a:t>
            </a:r>
            <a:r>
              <a:rPr lang="en-US" altLang="en-US" sz="900" b="1" dirty="0" err="1">
                <a:solidFill>
                  <a:srgbClr val="002060"/>
                </a:solidFill>
              </a:rPr>
              <a:t>Korth</a:t>
            </a:r>
            <a:r>
              <a:rPr lang="en-US" altLang="en-US" sz="900" b="1" dirty="0">
                <a:solidFill>
                  <a:srgbClr val="002060"/>
                </a:solidFill>
              </a:rPr>
              <a:t>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613378"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a:t>Click to edit Master title style</a:t>
            </a:r>
            <a:endParaRPr lang="en-US" dirty="0"/>
          </a:p>
        </p:txBody>
      </p:sp>
      <p:sp>
        <p:nvSpPr>
          <p:cNvPr id="7" name="Rectangle 4">
            <a:extLst>
              <a:ext uri="{FF2B5EF4-FFF2-40B4-BE49-F238E27FC236}">
                <a16:creationId xmlns:a16="http://schemas.microsoft.com/office/drawing/2014/main" id="{4053C40E-D8FC-4564-9F45-CF1A70873460}"/>
              </a:ext>
            </a:extLst>
          </p:cNvPr>
          <p:cNvSpPr>
            <a:spLocks noGrp="1" noChangeArrowheads="1"/>
          </p:cNvSpPr>
          <p:nvPr>
            <p:ph type="ftr" sz="quarter" idx="10"/>
          </p:nvPr>
        </p:nvSpPr>
        <p:spPr bwMode="auto">
          <a:xfrm>
            <a:off x="2862263" y="4335066"/>
            <a:ext cx="3448050" cy="34290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spcBef>
                <a:spcPct val="50000"/>
              </a:spcBef>
              <a:defRPr>
                <a:solidFill>
                  <a:srgbClr val="578963"/>
                </a:solidFill>
                <a:latin typeface="Times New Roman" charset="0"/>
                <a:ea typeface="+mn-ea"/>
                <a:cs typeface="+mn-cs"/>
              </a:defRPr>
            </a:lvl1pPr>
          </a:lstStyle>
          <a:p>
            <a:pPr>
              <a:defRPr/>
            </a:pPr>
            <a:r>
              <a:rPr lang="en-US" dirty="0"/>
              <a:t>7</a:t>
            </a:r>
          </a:p>
        </p:txBody>
      </p:sp>
      <p:sp>
        <p:nvSpPr>
          <p:cNvPr id="8" name="Rectangle 5">
            <a:extLst>
              <a:ext uri="{FF2B5EF4-FFF2-40B4-BE49-F238E27FC236}">
                <a16:creationId xmlns:a16="http://schemas.microsoft.com/office/drawing/2014/main" id="{D2D242F4-2B18-4F93-AF83-C0B3D393143B}"/>
              </a:ext>
            </a:extLst>
          </p:cNvPr>
          <p:cNvSpPr>
            <a:spLocks noGrp="1" noChangeArrowheads="1"/>
          </p:cNvSpPr>
          <p:nvPr>
            <p:ph type="sldNum" sz="quarter" idx="11"/>
          </p:nvPr>
        </p:nvSpPr>
        <p:spPr>
          <a:xfrm>
            <a:off x="6596063" y="4663679"/>
            <a:ext cx="1905000" cy="342900"/>
          </a:xfrm>
        </p:spPr>
        <p:txBody>
          <a:bodyPr/>
          <a:lstStyle>
            <a:lvl1pPr>
              <a:defRPr smtClean="0">
                <a:solidFill>
                  <a:srgbClr val="578963"/>
                </a:solidFill>
              </a:defRPr>
            </a:lvl1pPr>
          </a:lstStyle>
          <a:p>
            <a:pPr>
              <a:defRPr/>
            </a:pPr>
            <a:fld id="{D13E6E76-F12E-4D1B-9B56-009C721BF777}" type="slidenum">
              <a:rPr lang="en-US" altLang="en-US" smtClean="0"/>
              <a:pPr>
                <a:defRPr/>
              </a:pPr>
              <a:t>‹#›</a:t>
            </a:fld>
            <a:endParaRPr lang="en-US" altLang="en-US"/>
          </a:p>
        </p:txBody>
      </p:sp>
      <p:pic>
        <p:nvPicPr>
          <p:cNvPr id="9" name="Picture 8" descr="Cover-6E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4" y="0"/>
            <a:ext cx="1331912"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619144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EBE5339B-726A-CF41-B4A0-6109F9D8F0EB}" type="datetimeFigureOut">
              <a:rPr lang="en-US" altLang="en-US"/>
              <a:pPr/>
              <a:t>3/6/25</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5ED28FB-5F5E-B441-A1E3-774C424C6E37}" type="slidenum">
              <a:rPr lang="en-US" altLang="en-US"/>
              <a:pPr/>
              <a:t>‹#›</a:t>
            </a:fld>
            <a:endParaRPr lang="en-US" altLang="en-US"/>
          </a:p>
        </p:txBody>
      </p:sp>
    </p:spTree>
    <p:extLst>
      <p:ext uri="{BB962C8B-B14F-4D97-AF65-F5344CB8AC3E}">
        <p14:creationId xmlns:p14="http://schemas.microsoft.com/office/powerpoint/2010/main" val="413398456"/>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userDrawn="1">
  <p:cSld name="2_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6AB433D2-BE84-467A-82DB-DBFCF9F936A3}"/>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a:t>
            </a:r>
            <a:r>
              <a:rPr lang="en-US" altLang="en-US" sz="900" b="1" dirty="0" err="1">
                <a:solidFill>
                  <a:srgbClr val="002060"/>
                </a:solidFill>
              </a:rPr>
              <a:t>Korth</a:t>
            </a:r>
            <a:r>
              <a:rPr lang="en-US" altLang="en-US" sz="900" b="1" dirty="0">
                <a:solidFill>
                  <a:srgbClr val="002060"/>
                </a:solidFill>
              </a:rPr>
              <a:t>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4874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7" name="Rectangle 4">
            <a:extLst>
              <a:ext uri="{FF2B5EF4-FFF2-40B4-BE49-F238E27FC236}">
                <a16:creationId xmlns:a16="http://schemas.microsoft.com/office/drawing/2014/main" id="{51BECEEC-3BC9-4D4E-99DA-2E5AA4578487}"/>
              </a:ext>
            </a:extLst>
          </p:cNvPr>
          <p:cNvSpPr>
            <a:spLocks noGrp="1" noChangeArrowheads="1"/>
          </p:cNvSpPr>
          <p:nvPr>
            <p:ph type="ftr" sz="quarter" idx="10"/>
          </p:nvPr>
        </p:nvSpPr>
        <p:spPr bwMode="auto">
          <a:xfrm>
            <a:off x="2862263" y="4335066"/>
            <a:ext cx="3448050" cy="34290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spcBef>
                <a:spcPct val="50000"/>
              </a:spcBef>
              <a:defRPr>
                <a:solidFill>
                  <a:srgbClr val="578963"/>
                </a:solidFill>
                <a:latin typeface="Times New Roman" charset="0"/>
                <a:ea typeface="+mn-ea"/>
                <a:cs typeface="+mn-cs"/>
              </a:defRPr>
            </a:lvl1pPr>
          </a:lstStyle>
          <a:p>
            <a:pPr>
              <a:defRPr/>
            </a:pPr>
            <a:endParaRPr lang="en-US" dirty="0"/>
          </a:p>
        </p:txBody>
      </p:sp>
      <p:sp>
        <p:nvSpPr>
          <p:cNvPr id="8" name="Rectangle 5">
            <a:extLst>
              <a:ext uri="{FF2B5EF4-FFF2-40B4-BE49-F238E27FC236}">
                <a16:creationId xmlns:a16="http://schemas.microsoft.com/office/drawing/2014/main" id="{E5B7FE48-B4A0-4404-A94E-2D4837BDADF1}"/>
              </a:ext>
            </a:extLst>
          </p:cNvPr>
          <p:cNvSpPr>
            <a:spLocks noGrp="1" noChangeArrowheads="1"/>
          </p:cNvSpPr>
          <p:nvPr>
            <p:ph type="sldNum" sz="quarter" idx="11"/>
          </p:nvPr>
        </p:nvSpPr>
        <p:spPr>
          <a:xfrm>
            <a:off x="6596063" y="4663679"/>
            <a:ext cx="1905000" cy="342900"/>
          </a:xfrm>
        </p:spPr>
        <p:txBody>
          <a:bodyPr/>
          <a:lstStyle>
            <a:lvl1pPr>
              <a:defRPr smtClean="0">
                <a:solidFill>
                  <a:srgbClr val="578963"/>
                </a:solidFill>
              </a:defRPr>
            </a:lvl1pPr>
          </a:lstStyle>
          <a:p>
            <a:pPr>
              <a:defRPr/>
            </a:pPr>
            <a:fld id="{441F42D0-7627-45E8-BCAB-6293FCFFA666}"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 y="9252"/>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99597995"/>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839200" cy="4038600"/>
          </a:xfrm>
          <a:prstGeom prst="rect">
            <a:avLst/>
          </a:prstGeo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a:extLst>
              <a:ext uri="{FF2B5EF4-FFF2-40B4-BE49-F238E27FC236}">
                <a16:creationId xmlns:a16="http://schemas.microsoft.com/office/drawing/2014/main" id="{F05F4A72-606B-984B-907B-5BEA9B53E5C0}"/>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Tree>
    <p:extLst>
      <p:ext uri="{BB962C8B-B14F-4D97-AF65-F5344CB8AC3E}">
        <p14:creationId xmlns:p14="http://schemas.microsoft.com/office/powerpoint/2010/main" val="761402326"/>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wo Columna">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
        <p:nvSpPr>
          <p:cNvPr id="3" name="Title 1">
            <a:extLst>
              <a:ext uri="{FF2B5EF4-FFF2-40B4-BE49-F238E27FC236}">
                <a16:creationId xmlns:a16="http://schemas.microsoft.com/office/drawing/2014/main" id="{FFB43658-48CD-764C-86BF-302575415EF4}"/>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
        <p:nvSpPr>
          <p:cNvPr id="4" name="Content Placeholder 2">
            <a:extLst>
              <a:ext uri="{FF2B5EF4-FFF2-40B4-BE49-F238E27FC236}">
                <a16:creationId xmlns:a16="http://schemas.microsoft.com/office/drawing/2014/main" id="{FF6F2A81-D24A-A44F-8915-B9DC7FC2AE67}"/>
              </a:ext>
            </a:extLst>
          </p:cNvPr>
          <p:cNvSpPr>
            <a:spLocks noGrp="1"/>
          </p:cNvSpPr>
          <p:nvPr>
            <p:ph idx="1"/>
          </p:nvPr>
        </p:nvSpPr>
        <p:spPr>
          <a:xfrm>
            <a:off x="152400"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0D255CA6-4B6D-7842-85B8-A423C0C60A30}"/>
              </a:ext>
            </a:extLst>
          </p:cNvPr>
          <p:cNvSpPr>
            <a:spLocks noGrp="1"/>
          </p:cNvSpPr>
          <p:nvPr>
            <p:ph idx="10"/>
          </p:nvPr>
        </p:nvSpPr>
        <p:spPr>
          <a:xfrm>
            <a:off x="4606103"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4556867"/>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443921871"/>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a:lvl1pPr>
          </a:lstStyle>
          <a:p>
            <a:fld id="{80CC6A0C-5777-6141-8161-40A51E54DA25}" type="datetimeFigureOut">
              <a:rPr lang="en-US" altLang="en-US"/>
              <a:pPr/>
              <a:t>3/6/25</a:t>
            </a:fld>
            <a:endParaRPr lang="en-US" alt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a:lvl1pPr>
          </a:lstStyle>
          <a:p>
            <a:fld id="{BB1B0572-E7E6-434E-BFB5-5CD3555E83A4}"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860189667"/>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01FA5FD1-732F-9047-B0F4-603D0EAC5CB0}" type="datetimeFigureOut">
              <a:rPr lang="en-US" altLang="en-US"/>
              <a:pPr/>
              <a:t>3/6/25</a:t>
            </a:fld>
            <a:endParaRPr lang="en-US" altLang="en-US"/>
          </a:p>
        </p:txBody>
      </p:sp>
      <p:sp>
        <p:nvSpPr>
          <p:cNvPr id="6"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4064208477"/>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D56D54B9-89B7-A248-9210-3C9346164D0F}" type="datetimeFigureOut">
              <a:rPr lang="en-US" altLang="en-US"/>
              <a:pPr/>
              <a:t>3/6/25</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B5559CE1-75A0-2043-A1BB-26E32B46DEB8}" type="slidenum">
              <a:rPr lang="en-US" altLang="en-US"/>
              <a:pPr/>
              <a:t>‹#›</a:t>
            </a:fld>
            <a:endParaRPr lang="en-US" altLang="en-US"/>
          </a:p>
        </p:txBody>
      </p:sp>
    </p:spTree>
    <p:extLst>
      <p:ext uri="{BB962C8B-B14F-4D97-AF65-F5344CB8AC3E}">
        <p14:creationId xmlns:p14="http://schemas.microsoft.com/office/powerpoint/2010/main" val="4235157634"/>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EBE5339B-726A-CF41-B4A0-6109F9D8F0EB}" type="datetimeFigureOut">
              <a:rPr lang="en-US" altLang="en-US"/>
              <a:pPr/>
              <a:t>3/6/25</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5ED28FB-5F5E-B441-A1E3-774C424C6E37}" type="slidenum">
              <a:rPr lang="en-US" altLang="en-US"/>
              <a:pPr/>
              <a:t>‹#›</a:t>
            </a:fld>
            <a:endParaRPr lang="en-US" altLang="en-US"/>
          </a:p>
        </p:txBody>
      </p:sp>
    </p:spTree>
    <p:extLst>
      <p:ext uri="{BB962C8B-B14F-4D97-AF65-F5344CB8AC3E}">
        <p14:creationId xmlns:p14="http://schemas.microsoft.com/office/powerpoint/2010/main" val="3209839914"/>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8" y="0"/>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01505897"/>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768350" y="820342"/>
            <a:ext cx="7707313" cy="3677840"/>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420554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cxnSp>
        <p:nvCxnSpPr>
          <p:cNvPr id="7" name="Straight Connector 6"/>
          <p:cNvCxnSpPr>
            <a:cxnSpLocks noChangeShapeType="1"/>
          </p:cNvCxnSpPr>
          <p:nvPr userDrawn="1"/>
        </p:nvCxnSpPr>
        <p:spPr bwMode="auto">
          <a:xfrm>
            <a:off x="436563" y="4629150"/>
            <a:ext cx="8262035" cy="0"/>
          </a:xfrm>
          <a:prstGeom prst="line">
            <a:avLst/>
          </a:prstGeom>
          <a:noFill/>
          <a:ln w="9525">
            <a:solidFill>
              <a:srgbClr val="AAAAAA"/>
            </a:solidFill>
            <a:round/>
            <a:headEnd/>
            <a:tailEnd/>
          </a:ln>
        </p:spPr>
      </p:cxnSp>
    </p:spTree>
    <p:extLst>
      <p:ext uri="{BB962C8B-B14F-4D97-AF65-F5344CB8AC3E}">
        <p14:creationId xmlns:p14="http://schemas.microsoft.com/office/powerpoint/2010/main" val="299553301"/>
      </p:ext>
    </p:extLst>
  </p:cSld>
  <p:clrMapOvr>
    <a:masterClrMapping/>
  </p:clrMapOvr>
  <p:transition spd="med">
    <p:wipe dir="r"/>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336F2EBE-FF5F-4F9D-A3C2-A59A92D7809D}"/>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a:pPr>
                <a:defRPr/>
              </a:pPr>
              <a:t>‹#›</a:t>
            </a:fld>
            <a:endParaRPr lang="en-US" altLang="en-US"/>
          </a:p>
        </p:txBody>
      </p:sp>
    </p:spTree>
    <p:extLst>
      <p:ext uri="{BB962C8B-B14F-4D97-AF65-F5344CB8AC3E}">
        <p14:creationId xmlns:p14="http://schemas.microsoft.com/office/powerpoint/2010/main" val="253426140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4389"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A6D4A7F0-1138-4608-80AA-D0A6F5D41187}"/>
              </a:ext>
            </a:extLst>
          </p:cNvPr>
          <p:cNvSpPr>
            <a:spLocks noGrp="1" noChangeArrowheads="1"/>
          </p:cNvSpPr>
          <p:nvPr>
            <p:ph type="sldNum" sz="quarter" idx="10"/>
          </p:nvPr>
        </p:nvSpPr>
        <p:spPr>
          <a:ln/>
        </p:spPr>
        <p:txBody>
          <a:bodyPr/>
          <a:lstStyle>
            <a:lvl1pPr>
              <a:defRPr/>
            </a:lvl1pPr>
          </a:lstStyle>
          <a:p>
            <a:pPr>
              <a:defRPr/>
            </a:pPr>
            <a:fld id="{00852D5F-D37B-4E9D-98AD-511A1ABBD6A9}" type="slidenum">
              <a:rPr lang="en-US" altLang="en-US"/>
              <a:pPr>
                <a:defRPr/>
              </a:pPr>
              <a:t>‹#›</a:t>
            </a:fld>
            <a:endParaRPr lang="en-US" altLang="en-US"/>
          </a:p>
        </p:txBody>
      </p:sp>
    </p:spTree>
    <p:extLst>
      <p:ext uri="{BB962C8B-B14F-4D97-AF65-F5344CB8AC3E}">
        <p14:creationId xmlns:p14="http://schemas.microsoft.com/office/powerpoint/2010/main" val="1940934865"/>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6DFCFB3-6710-4DD2-8404-7E55A930F352}"/>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a:pPr>
                <a:defRPr/>
              </a:pPr>
              <a:t>‹#›</a:t>
            </a:fld>
            <a:endParaRPr lang="en-US" altLang="en-US"/>
          </a:p>
        </p:txBody>
      </p:sp>
    </p:spTree>
    <p:extLst>
      <p:ext uri="{BB962C8B-B14F-4D97-AF65-F5344CB8AC3E}">
        <p14:creationId xmlns:p14="http://schemas.microsoft.com/office/powerpoint/2010/main" val="3468898652"/>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1668653992"/>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BE8099E-18A5-481A-9697-216087BE0676}"/>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a:pPr>
                <a:defRPr/>
              </a:pPr>
              <a:t>‹#›</a:t>
            </a:fld>
            <a:endParaRPr lang="en-US" altLang="en-US"/>
          </a:p>
        </p:txBody>
      </p:sp>
    </p:spTree>
    <p:extLst>
      <p:ext uri="{BB962C8B-B14F-4D97-AF65-F5344CB8AC3E}">
        <p14:creationId xmlns:p14="http://schemas.microsoft.com/office/powerpoint/2010/main" val="4158145489"/>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7E2C57D-1205-411A-BA90-DF60A810F6DB}"/>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a:pPr>
                <a:defRPr/>
              </a:pPr>
              <a:t>‹#›</a:t>
            </a:fld>
            <a:endParaRPr lang="en-US" altLang="en-US"/>
          </a:p>
        </p:txBody>
      </p:sp>
    </p:spTree>
    <p:extLst>
      <p:ext uri="{BB962C8B-B14F-4D97-AF65-F5344CB8AC3E}">
        <p14:creationId xmlns:p14="http://schemas.microsoft.com/office/powerpoint/2010/main" val="613673618"/>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9EB6957-06EE-46F8-A450-3DB417A1F8A6}"/>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a:pPr>
                <a:defRPr/>
              </a:pPr>
              <a:t>‹#›</a:t>
            </a:fld>
            <a:endParaRPr lang="en-US" altLang="en-US"/>
          </a:p>
        </p:txBody>
      </p:sp>
    </p:spTree>
    <p:extLst>
      <p:ext uri="{BB962C8B-B14F-4D97-AF65-F5344CB8AC3E}">
        <p14:creationId xmlns:p14="http://schemas.microsoft.com/office/powerpoint/2010/main" val="828056706"/>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85C950AD-734E-45C7-8042-5795FFAD6750}"/>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a:pPr>
                <a:defRPr/>
              </a:pPr>
              <a:t>‹#›</a:t>
            </a:fld>
            <a:endParaRPr lang="en-US" altLang="en-US"/>
          </a:p>
        </p:txBody>
      </p:sp>
    </p:spTree>
    <p:extLst>
      <p:ext uri="{BB962C8B-B14F-4D97-AF65-F5344CB8AC3E}">
        <p14:creationId xmlns:p14="http://schemas.microsoft.com/office/powerpoint/2010/main" val="1981656717"/>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7A7A2CD-B5B0-4CF6-8038-339B0E99E366}"/>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a:pPr>
                <a:defRPr/>
              </a:pPr>
              <a:t>‹#›</a:t>
            </a:fld>
            <a:endParaRPr lang="en-US" altLang="en-US"/>
          </a:p>
        </p:txBody>
      </p:sp>
    </p:spTree>
    <p:extLst>
      <p:ext uri="{BB962C8B-B14F-4D97-AF65-F5344CB8AC3E}">
        <p14:creationId xmlns:p14="http://schemas.microsoft.com/office/powerpoint/2010/main" val="643901713"/>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31141437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Title_and_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8600" y="-19050"/>
            <a:ext cx="8279946" cy="387798"/>
          </a:xfrm>
          <a:prstGeom prst="rect">
            <a:avLst/>
          </a:prstGeom>
        </p:spPr>
        <p:txBody>
          <a:bodyPr wrap="square" anchor="t"/>
          <a:lstStyle>
            <a:lvl1pPr algn="l">
              <a:lnSpc>
                <a:spcPct val="90000"/>
              </a:lnSpc>
              <a:defRPr sz="2800" b="0">
                <a:solidFill>
                  <a:schemeClr val="bg1"/>
                </a:solidFill>
                <a:latin typeface="Century Schoolbook" charset="0"/>
                <a:ea typeface="Century Schoolbook" charset="0"/>
                <a:cs typeface="Century Schoolbook" charset="0"/>
              </a:defRPr>
            </a:lvl1pPr>
          </a:lstStyle>
          <a:p>
            <a:r>
              <a:rPr lang="en-US" dirty="0"/>
              <a:t>Click to edit master title </a:t>
            </a:r>
          </a:p>
        </p:txBody>
      </p:sp>
      <p:sp>
        <p:nvSpPr>
          <p:cNvPr id="3" name="Content Placeholder 2"/>
          <p:cNvSpPr>
            <a:spLocks noGrp="1"/>
          </p:cNvSpPr>
          <p:nvPr>
            <p:ph sz="half" idx="1" hasCustomPrompt="1"/>
          </p:nvPr>
        </p:nvSpPr>
        <p:spPr>
          <a:xfrm>
            <a:off x="228600" y="819150"/>
            <a:ext cx="8495740" cy="3696094"/>
          </a:xfrm>
          <a:prstGeom prst="rect">
            <a:avLst/>
          </a:prstGeom>
        </p:spPr>
        <p:txBody>
          <a:bodyPr lIns="0" tIns="0" rIns="0" bIns="0">
            <a:normAutofit/>
          </a:bodyPr>
          <a:lstStyle>
            <a:lvl1pPr>
              <a:spcBef>
                <a:spcPts val="1200"/>
              </a:spcBef>
              <a:spcAft>
                <a:spcPts val="0"/>
              </a:spcAft>
              <a:defRPr sz="1800">
                <a:solidFill>
                  <a:schemeClr val="tx1"/>
                </a:solidFill>
                <a:latin typeface="Century Schoolbook" charset="0"/>
                <a:ea typeface="Century Schoolbook" charset="0"/>
                <a:cs typeface="Century Schoolbook" charset="0"/>
              </a:defRPr>
            </a:lvl1pPr>
            <a:lvl2pPr>
              <a:spcBef>
                <a:spcPts val="300"/>
              </a:spcBef>
              <a:spcAft>
                <a:spcPts val="0"/>
              </a:spcAft>
              <a:buFont typeface="Museo Sans For Dell" pitchFamily="2" charset="0"/>
              <a:buChar char="–"/>
              <a:defRPr sz="1600">
                <a:solidFill>
                  <a:schemeClr val="tx1"/>
                </a:solidFill>
                <a:latin typeface="Century Schoolbook" charset="0"/>
                <a:ea typeface="Century Schoolbook" charset="0"/>
                <a:cs typeface="Century Schoolbook" charset="0"/>
              </a:defRPr>
            </a:lvl2pPr>
            <a:lvl3pPr>
              <a:spcBef>
                <a:spcPts val="300"/>
              </a:spcBef>
              <a:spcAft>
                <a:spcPts val="0"/>
              </a:spcAft>
              <a:defRPr sz="1400">
                <a:solidFill>
                  <a:schemeClr val="tx1"/>
                </a:solidFill>
                <a:latin typeface="Century Schoolbook" charset="0"/>
                <a:ea typeface="Century Schoolbook" charset="0"/>
                <a:cs typeface="Century Schoolbook" charset="0"/>
              </a:defRPr>
            </a:lvl3pPr>
            <a:lvl4pPr>
              <a:spcBef>
                <a:spcPts val="300"/>
              </a:spcBef>
              <a:spcAft>
                <a:spcPts val="0"/>
              </a:spcAft>
              <a:defRPr sz="1200" baseline="0">
                <a:solidFill>
                  <a:schemeClr val="tx1"/>
                </a:solidFill>
                <a:latin typeface="Century Schoolbook" charset="0"/>
                <a:ea typeface="Century Schoolbook" charset="0"/>
                <a:cs typeface="Century Schoolbook" charset="0"/>
              </a:defRPr>
            </a:lvl4pPr>
            <a:lvl5pPr>
              <a:spcBef>
                <a:spcPts val="300"/>
              </a:spcBef>
              <a:spcAft>
                <a:spcPts val="0"/>
              </a:spcAft>
              <a:buClr>
                <a:schemeClr val="accent1"/>
              </a:buClr>
              <a:buNone/>
              <a:defRPr sz="11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a:t>Click to edit text</a:t>
            </a:r>
          </a:p>
          <a:p>
            <a:pPr lvl="1"/>
            <a:r>
              <a:rPr lang="en-US" dirty="0"/>
              <a:t>Second level</a:t>
            </a:r>
          </a:p>
          <a:p>
            <a:pPr lvl="2"/>
            <a:r>
              <a:rPr lang="en-US" dirty="0"/>
              <a:t>Third level</a:t>
            </a:r>
          </a:p>
          <a:p>
            <a:pPr lvl="3"/>
            <a:r>
              <a:rPr lang="en-US" dirty="0"/>
              <a:t>Fourth level</a:t>
            </a:r>
          </a:p>
        </p:txBody>
      </p:sp>
      <p:cxnSp>
        <p:nvCxnSpPr>
          <p:cNvPr id="20" name="Straight Connector 19"/>
          <p:cNvCxnSpPr>
            <a:cxnSpLocks noChangeShapeType="1"/>
          </p:cNvCxnSpPr>
          <p:nvPr/>
        </p:nvCxnSpPr>
        <p:spPr bwMode="auto">
          <a:xfrm>
            <a:off x="436563" y="4629150"/>
            <a:ext cx="8262035" cy="0"/>
          </a:xfrm>
          <a:prstGeom prst="line">
            <a:avLst/>
          </a:prstGeom>
          <a:noFill/>
          <a:ln w="9525">
            <a:solidFill>
              <a:srgbClr val="AAAAAA"/>
            </a:solidFill>
            <a:round/>
            <a:headEnd/>
            <a:tailEnd/>
          </a:ln>
        </p:spPr>
      </p:cxnSp>
    </p:spTree>
    <p:extLst>
      <p:ext uri="{BB962C8B-B14F-4D97-AF65-F5344CB8AC3E}">
        <p14:creationId xmlns:p14="http://schemas.microsoft.com/office/powerpoint/2010/main" val="3810472098"/>
      </p:ext>
    </p:extLst>
  </p:cSld>
  <p:clrMapOvr>
    <a:masterClrMapping/>
  </p:clrMapOvr>
  <p:transition spd="med">
    <p:wipe dir="r"/>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6AB433D2-BE84-467A-82DB-DBFCF9F936A3}"/>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4874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a:t>Click to edit Master title style</a:t>
            </a:r>
            <a:endParaRPr lang="en-US" dirty="0"/>
          </a:p>
        </p:txBody>
      </p:sp>
      <p:sp>
        <p:nvSpPr>
          <p:cNvPr id="8" name="Rectangle 5">
            <a:extLst>
              <a:ext uri="{FF2B5EF4-FFF2-40B4-BE49-F238E27FC236}">
                <a16:creationId xmlns:a16="http://schemas.microsoft.com/office/drawing/2014/main" id="{E5B7FE48-B4A0-4404-A94E-2D4837BDADF1}"/>
              </a:ext>
            </a:extLst>
          </p:cNvPr>
          <p:cNvSpPr>
            <a:spLocks noGrp="1" noChangeArrowheads="1"/>
          </p:cNvSpPr>
          <p:nvPr>
            <p:ph type="sldNum" sz="quarter" idx="11"/>
          </p:nvPr>
        </p:nvSpPr>
        <p:spPr>
          <a:xfrm>
            <a:off x="6596063" y="4663679"/>
            <a:ext cx="1905000" cy="342900"/>
          </a:xfrm>
        </p:spPr>
        <p:txBody>
          <a:bodyPr/>
          <a:lstStyle>
            <a:lvl1pPr>
              <a:defRPr smtClean="0">
                <a:solidFill>
                  <a:srgbClr val="578963"/>
                </a:solidFill>
              </a:defRPr>
            </a:lvl1pPr>
          </a:lstStyle>
          <a:p>
            <a:fld id="{B11C6810-CB31-4E30-9B86-57880A05BB4E}" type="slidenum">
              <a:rPr lang="en-US" altLang="en-US" smtClean="0"/>
              <a:pPr/>
              <a:t>‹#›</a:t>
            </a:fld>
            <a:endParaRPr lang="en-US" altLang="en-US"/>
          </a:p>
        </p:txBody>
      </p:sp>
      <p:pic>
        <p:nvPicPr>
          <p:cNvPr id="9" name="Picture 8" descr="Cover-6Ed"/>
          <p:cNvPicPr>
            <a:picLocks noChangeAspect="1" noChangeArrowheads="1"/>
          </p:cNvPicPr>
          <p:nvPr/>
        </p:nvPicPr>
        <p:blipFill>
          <a:blip r:embed="rId3"/>
          <a:stretch>
            <a:fillRect/>
          </a:stretch>
        </p:blipFill>
        <p:spPr bwMode="auto">
          <a:xfrm>
            <a:off x="1" y="9252"/>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9" descr="Cover-6Ed">
            <a:extLst>
              <a:ext uri="{FF2B5EF4-FFF2-40B4-BE49-F238E27FC236}">
                <a16:creationId xmlns:a16="http://schemas.microsoft.com/office/drawing/2014/main" id="{77026798-0827-482F-848C-054321BDFD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4" y="0"/>
            <a:ext cx="1331912"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65015856"/>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437424" y="826873"/>
            <a:ext cx="8408126" cy="4025979"/>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SzPct val="10000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SzPct val="100000"/>
              <a:buFont typeface="Wingdings" panose="05000000000000000000" pitchFamily="2" charset="2"/>
              <a:buChar char="§"/>
              <a:defRPr sz="1275"/>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3">
            <a:extLst>
              <a:ext uri="{FF2B5EF4-FFF2-40B4-BE49-F238E27FC236}">
                <a16:creationId xmlns:a16="http://schemas.microsoft.com/office/drawing/2014/main" id="{E42D457B-4574-44A7-82F5-364A95AA2566}"/>
              </a:ext>
            </a:extLst>
          </p:cNvPr>
          <p:cNvSpPr>
            <a:spLocks noGrp="1" noChangeArrowheads="1"/>
          </p:cNvSpPr>
          <p:nvPr>
            <p:ph type="sldNum" sz="quarter" idx="10"/>
          </p:nvPr>
        </p:nvSpPr>
        <p:spPr>
          <a:xfrm>
            <a:off x="6778487" y="4791518"/>
            <a:ext cx="1905000" cy="342900"/>
          </a:xfrm>
          <a:ln/>
        </p:spPr>
        <p:txBody>
          <a:bodyPr/>
          <a:lstStyle>
            <a:lvl1pPr>
              <a:defRPr/>
            </a:lvl1pPr>
          </a:lstStyle>
          <a:p>
            <a:fld id="{4AAA266F-A005-4455-9502-E3724A964F5A}" type="slidenum">
              <a:rPr lang="en-US" altLang="en-US" smtClean="0"/>
              <a:pPr/>
              <a:t>‹#›</a:t>
            </a:fld>
            <a:endParaRPr lang="en-US" altLang="en-US"/>
          </a:p>
        </p:txBody>
      </p:sp>
    </p:spTree>
    <p:extLst>
      <p:ext uri="{BB962C8B-B14F-4D97-AF65-F5344CB8AC3E}">
        <p14:creationId xmlns:p14="http://schemas.microsoft.com/office/powerpoint/2010/main" val="3679061250"/>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5800" y="1835604"/>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974863" y="3055247"/>
            <a:ext cx="7772400" cy="1125140"/>
          </a:xfrm>
        </p:spPr>
        <p:txBody>
          <a:bodyPr anchor="b"/>
          <a:lstStyle>
            <a:lvl1pPr marL="257175" indent="-257175">
              <a:buFont typeface="Wingdings" panose="05000000000000000000" pitchFamily="2" charset="2"/>
              <a:buChar char="§"/>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Edit Master text styles</a:t>
            </a:r>
          </a:p>
        </p:txBody>
      </p:sp>
      <p:sp>
        <p:nvSpPr>
          <p:cNvPr id="4" name="Rectangle 3">
            <a:extLst>
              <a:ext uri="{FF2B5EF4-FFF2-40B4-BE49-F238E27FC236}">
                <a16:creationId xmlns:a16="http://schemas.microsoft.com/office/drawing/2014/main" id="{9833A2CD-6A4B-4240-88F1-B4D7FEB50A79}"/>
              </a:ext>
            </a:extLst>
          </p:cNvPr>
          <p:cNvSpPr>
            <a:spLocks noGrp="1" noChangeArrowheads="1"/>
          </p:cNvSpPr>
          <p:nvPr>
            <p:ph type="sldNum" sz="quarter" idx="10"/>
          </p:nvPr>
        </p:nvSpPr>
        <p:spPr>
          <a:ln/>
        </p:spPr>
        <p:txBody>
          <a:bodyPr/>
          <a:lstStyle>
            <a:lvl1pPr>
              <a:defRPr/>
            </a:lvl1pPr>
          </a:lstStyle>
          <a:p>
            <a:fld id="{18E6A8F2-4A8B-4A99-BE4D-D3A869CE7587}" type="slidenum">
              <a:rPr lang="en-US" altLang="en-US" smtClean="0"/>
              <a:pPr/>
              <a:t>‹#›</a:t>
            </a:fld>
            <a:endParaRPr lang="en-US" altLang="en-US"/>
          </a:p>
        </p:txBody>
      </p:sp>
    </p:spTree>
    <p:extLst>
      <p:ext uri="{BB962C8B-B14F-4D97-AF65-F5344CB8AC3E}">
        <p14:creationId xmlns:p14="http://schemas.microsoft.com/office/powerpoint/2010/main" val="952319089"/>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5" name="Rectangle 3">
            <a:extLst>
              <a:ext uri="{FF2B5EF4-FFF2-40B4-BE49-F238E27FC236}">
                <a16:creationId xmlns:a16="http://schemas.microsoft.com/office/drawing/2014/main" id="{BC4FAFEB-DA24-40E3-81A3-2C7117781D6B}"/>
              </a:ext>
            </a:extLst>
          </p:cNvPr>
          <p:cNvSpPr>
            <a:spLocks noGrp="1" noChangeArrowheads="1"/>
          </p:cNvSpPr>
          <p:nvPr>
            <p:ph type="sldNum" sz="quarter" idx="10"/>
          </p:nvPr>
        </p:nvSpPr>
        <p:spPr>
          <a:ln/>
        </p:spPr>
        <p:txBody>
          <a:bodyPr/>
          <a:lstStyle>
            <a:lvl1pPr>
              <a:defRPr/>
            </a:lvl1pPr>
          </a:lstStyle>
          <a:p>
            <a:fld id="{B11C6810-CB31-4E30-9B86-57880A05BB4E}" type="slidenum">
              <a:rPr lang="en-US" altLang="en-US" smtClean="0"/>
              <a:pPr/>
              <a:t>‹#›</a:t>
            </a:fld>
            <a:endParaRPr lang="en-US" altLang="en-US"/>
          </a:p>
        </p:txBody>
      </p:sp>
      <p:sp>
        <p:nvSpPr>
          <p:cNvPr id="6" name="Content Placeholder 2">
            <a:extLst>
              <a:ext uri="{FF2B5EF4-FFF2-40B4-BE49-F238E27FC236}">
                <a16:creationId xmlns:a16="http://schemas.microsoft.com/office/drawing/2014/main" id="{EE86E211-15D2-459B-B331-A82FFB150BE0}"/>
              </a:ext>
            </a:extLst>
          </p:cNvPr>
          <p:cNvSpPr>
            <a:spLocks noGrp="1"/>
          </p:cNvSpPr>
          <p:nvPr>
            <p:ph idx="1"/>
          </p:nvPr>
        </p:nvSpPr>
        <p:spPr>
          <a:xfrm>
            <a:off x="437424" y="826873"/>
            <a:ext cx="3985352" cy="4025979"/>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SzPct val="10000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SzPct val="100000"/>
              <a:buFont typeface="Wingdings" panose="05000000000000000000" pitchFamily="2" charset="2"/>
              <a:buChar char="§"/>
              <a:defRPr sz="1275"/>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70776036"/>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dirty="0"/>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42096E68-496F-4499-93E9-D10C62B93D1A}"/>
              </a:ext>
            </a:extLst>
          </p:cNvPr>
          <p:cNvSpPr>
            <a:spLocks noGrp="1" noChangeArrowheads="1"/>
          </p:cNvSpPr>
          <p:nvPr>
            <p:ph type="sldNum" sz="quarter" idx="10"/>
          </p:nvPr>
        </p:nvSpPr>
        <p:spPr>
          <a:ln/>
        </p:spPr>
        <p:txBody>
          <a:bodyPr/>
          <a:lstStyle>
            <a:lvl1pPr>
              <a:defRPr/>
            </a:lvl1pPr>
          </a:lstStyle>
          <a:p>
            <a:fld id="{7F51659C-1AF3-4FAF-8545-8F03FEBA5E08}" type="slidenum">
              <a:rPr lang="en-US" altLang="en-US" smtClean="0"/>
              <a:pPr/>
              <a:t>‹#›</a:t>
            </a:fld>
            <a:endParaRPr lang="en-US" altLang="en-US"/>
          </a:p>
        </p:txBody>
      </p:sp>
    </p:spTree>
    <p:extLst>
      <p:ext uri="{BB962C8B-B14F-4D97-AF65-F5344CB8AC3E}">
        <p14:creationId xmlns:p14="http://schemas.microsoft.com/office/powerpoint/2010/main" val="1796296758"/>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F8A17BCC-393D-48FB-8CCD-31D1E0C6FA40}"/>
              </a:ext>
            </a:extLst>
          </p:cNvPr>
          <p:cNvSpPr>
            <a:spLocks noGrp="1" noChangeArrowheads="1"/>
          </p:cNvSpPr>
          <p:nvPr>
            <p:ph type="sldNum" sz="quarter" idx="10"/>
          </p:nvPr>
        </p:nvSpPr>
        <p:spPr>
          <a:ln/>
        </p:spPr>
        <p:txBody>
          <a:bodyPr/>
          <a:lstStyle>
            <a:lvl1pPr>
              <a:defRPr/>
            </a:lvl1pPr>
          </a:lstStyle>
          <a:p>
            <a:fld id="{E25CEF85-9243-4C03-980F-FEC8A6A7A10E}" type="slidenum">
              <a:rPr lang="en-US" altLang="en-US" smtClean="0"/>
              <a:pPr/>
              <a:t>‹#›</a:t>
            </a:fld>
            <a:endParaRPr lang="en-US" altLang="en-US"/>
          </a:p>
        </p:txBody>
      </p:sp>
    </p:spTree>
    <p:extLst>
      <p:ext uri="{BB962C8B-B14F-4D97-AF65-F5344CB8AC3E}">
        <p14:creationId xmlns:p14="http://schemas.microsoft.com/office/powerpoint/2010/main" val="2207165339"/>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A54EDB4F-7D4C-4F34-9AD3-169F9858A5EE}"/>
              </a:ext>
            </a:extLst>
          </p:cNvPr>
          <p:cNvSpPr>
            <a:spLocks noGrp="1" noChangeArrowheads="1"/>
          </p:cNvSpPr>
          <p:nvPr>
            <p:ph type="sldNum" sz="quarter" idx="10"/>
          </p:nvPr>
        </p:nvSpPr>
        <p:spPr>
          <a:ln/>
        </p:spPr>
        <p:txBody>
          <a:bodyPr/>
          <a:lstStyle>
            <a:lvl1pPr>
              <a:defRPr/>
            </a:lvl1pPr>
          </a:lstStyle>
          <a:p>
            <a:fld id="{0E8A1303-5D2D-4597-85C3-1555E5FE4DD1}" type="slidenum">
              <a:rPr lang="en-US" altLang="en-US" smtClean="0"/>
              <a:pPr/>
              <a:t>‹#›</a:t>
            </a:fld>
            <a:endParaRPr lang="en-US" altLang="en-US"/>
          </a:p>
        </p:txBody>
      </p:sp>
    </p:spTree>
    <p:extLst>
      <p:ext uri="{BB962C8B-B14F-4D97-AF65-F5344CB8AC3E}">
        <p14:creationId xmlns:p14="http://schemas.microsoft.com/office/powerpoint/2010/main" val="3438639923"/>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5" name="Rectangle 3">
            <a:extLst>
              <a:ext uri="{FF2B5EF4-FFF2-40B4-BE49-F238E27FC236}">
                <a16:creationId xmlns:a16="http://schemas.microsoft.com/office/drawing/2014/main" id="{AA8DFBA5-2441-4C97-8340-430BD863557C}"/>
              </a:ext>
            </a:extLst>
          </p:cNvPr>
          <p:cNvSpPr>
            <a:spLocks noGrp="1" noChangeArrowheads="1"/>
          </p:cNvSpPr>
          <p:nvPr>
            <p:ph type="sldNum" sz="quarter" idx="10"/>
          </p:nvPr>
        </p:nvSpPr>
        <p:spPr>
          <a:ln/>
        </p:spPr>
        <p:txBody>
          <a:bodyPr/>
          <a:lstStyle>
            <a:lvl1pPr>
              <a:defRPr/>
            </a:lvl1pPr>
          </a:lstStyle>
          <a:p>
            <a:fld id="{2E1EFD54-8803-427D-A9AB-631036F81CDF}" type="slidenum">
              <a:rPr lang="en-US" altLang="en-US" smtClean="0"/>
              <a:pPr/>
              <a:t>‹#›</a:t>
            </a:fld>
            <a:endParaRPr lang="en-US" altLang="en-US"/>
          </a:p>
        </p:txBody>
      </p:sp>
    </p:spTree>
    <p:extLst>
      <p:ext uri="{BB962C8B-B14F-4D97-AF65-F5344CB8AC3E}">
        <p14:creationId xmlns:p14="http://schemas.microsoft.com/office/powerpoint/2010/main" val="1691627161"/>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r>
              <a:rPr lang="en-US" noProof="0"/>
              <a:t>Click icon to add picture</a:t>
            </a:r>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5" name="Rectangle 3">
            <a:extLst>
              <a:ext uri="{FF2B5EF4-FFF2-40B4-BE49-F238E27FC236}">
                <a16:creationId xmlns:a16="http://schemas.microsoft.com/office/drawing/2014/main" id="{D8B4ACE8-FA36-4C9A-B2D0-93D5FB40D304}"/>
              </a:ext>
            </a:extLst>
          </p:cNvPr>
          <p:cNvSpPr>
            <a:spLocks noGrp="1" noChangeArrowheads="1"/>
          </p:cNvSpPr>
          <p:nvPr>
            <p:ph type="sldNum" sz="quarter" idx="10"/>
          </p:nvPr>
        </p:nvSpPr>
        <p:spPr>
          <a:ln/>
        </p:spPr>
        <p:txBody>
          <a:bodyPr/>
          <a:lstStyle>
            <a:lvl1pPr>
              <a:defRPr/>
            </a:lvl1pPr>
          </a:lstStyle>
          <a:p>
            <a:fld id="{30068018-0522-4E2C-B8D9-E5451E9A4DAA}" type="slidenum">
              <a:rPr lang="en-US" altLang="en-US" smtClean="0"/>
              <a:pPr/>
              <a:t>‹#›</a:t>
            </a:fld>
            <a:endParaRPr lang="en-US" altLang="en-US"/>
          </a:p>
        </p:txBody>
      </p:sp>
    </p:spTree>
    <p:extLst>
      <p:ext uri="{BB962C8B-B14F-4D97-AF65-F5344CB8AC3E}">
        <p14:creationId xmlns:p14="http://schemas.microsoft.com/office/powerpoint/2010/main" val="711002439"/>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3">
            <a:extLst>
              <a:ext uri="{FF2B5EF4-FFF2-40B4-BE49-F238E27FC236}">
                <a16:creationId xmlns:a16="http://schemas.microsoft.com/office/drawing/2014/main" id="{7677CD6D-A5E2-4543-81E0-D97745649CEB}"/>
              </a:ext>
            </a:extLst>
          </p:cNvPr>
          <p:cNvSpPr>
            <a:spLocks noGrp="1" noChangeArrowheads="1"/>
          </p:cNvSpPr>
          <p:nvPr>
            <p:ph type="sldNum" sz="quarter" idx="10"/>
          </p:nvPr>
        </p:nvSpPr>
        <p:spPr>
          <a:ln/>
        </p:spPr>
        <p:txBody>
          <a:bodyPr/>
          <a:lstStyle>
            <a:lvl1pPr>
              <a:defRPr/>
            </a:lvl1pPr>
          </a:lstStyle>
          <a:p>
            <a:fld id="{59BA9BFC-BC4C-47B6-8B8E-F3902B6E8A4A}" type="slidenum">
              <a:rPr lang="en-US" altLang="en-US" smtClean="0"/>
              <a:pPr/>
              <a:t>‹#›</a:t>
            </a:fld>
            <a:endParaRPr lang="en-US" altLang="en-US"/>
          </a:p>
        </p:txBody>
      </p:sp>
    </p:spTree>
    <p:extLst>
      <p:ext uri="{BB962C8B-B14F-4D97-AF65-F5344CB8AC3E}">
        <p14:creationId xmlns:p14="http://schemas.microsoft.com/office/powerpoint/2010/main" val="13967051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emf"/><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13" Type="http://schemas.openxmlformats.org/officeDocument/2006/relationships/theme" Target="../theme/theme2.xml"/><Relationship Id="rId3" Type="http://schemas.openxmlformats.org/officeDocument/2006/relationships/slideLayout" Target="../slideLayouts/slideLayout12.xml"/><Relationship Id="rId7" Type="http://schemas.openxmlformats.org/officeDocument/2006/relationships/slideLayout" Target="../slideLayouts/slideLayout16.xml"/><Relationship Id="rId12" Type="http://schemas.openxmlformats.org/officeDocument/2006/relationships/slideLayout" Target="../slideLayouts/slideLayout21.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5" Type="http://schemas.openxmlformats.org/officeDocument/2006/relationships/slideLayout" Target="../slideLayouts/slideLayout14.xml"/><Relationship Id="rId10" Type="http://schemas.openxmlformats.org/officeDocument/2006/relationships/slideLayout" Target="../slideLayouts/slideLayout19.xml"/><Relationship Id="rId4" Type="http://schemas.openxmlformats.org/officeDocument/2006/relationships/slideLayout" Target="../slideLayouts/slideLayout13.xml"/><Relationship Id="rId9" Type="http://schemas.openxmlformats.org/officeDocument/2006/relationships/slideLayout" Target="../slideLayouts/slideLayout18.xml"/><Relationship Id="rId14" Type="http://schemas.openxmlformats.org/officeDocument/2006/relationships/image" Target="../media/image2.jpe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theme" Target="../theme/theme3.xml"/><Relationship Id="rId3" Type="http://schemas.openxmlformats.org/officeDocument/2006/relationships/slideLayout" Target="../slideLayouts/slideLayout24.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0" Type="http://schemas.openxmlformats.org/officeDocument/2006/relationships/slideLayout" Target="../slideLayouts/slideLayout31.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image" Target="../media/image2.jpe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slideLayout" Target="../slideLayouts/slideLayout46.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5" Type="http://schemas.openxmlformats.org/officeDocument/2006/relationships/image" Target="../media/image3.jpeg"/><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4.xml"/><Relationship Id="rId3" Type="http://schemas.openxmlformats.org/officeDocument/2006/relationships/slideLayout" Target="../slideLayouts/slideLayout49.xml"/><Relationship Id="rId7" Type="http://schemas.openxmlformats.org/officeDocument/2006/relationships/slideLayout" Target="../slideLayouts/slideLayout53.xml"/><Relationship Id="rId12" Type="http://schemas.openxmlformats.org/officeDocument/2006/relationships/image" Target="../media/image1.emf"/><Relationship Id="rId2" Type="http://schemas.openxmlformats.org/officeDocument/2006/relationships/slideLayout" Target="../slideLayouts/slideLayout48.xml"/><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theme" Target="../theme/theme5.xml"/><Relationship Id="rId5" Type="http://schemas.openxmlformats.org/officeDocument/2006/relationships/slideLayout" Target="../slideLayouts/slideLayout51.xml"/><Relationship Id="rId10" Type="http://schemas.openxmlformats.org/officeDocument/2006/relationships/slideLayout" Target="../slideLayouts/slideLayout56.xml"/><Relationship Id="rId4" Type="http://schemas.openxmlformats.org/officeDocument/2006/relationships/slideLayout" Target="../slideLayouts/slideLayout50.xml"/><Relationship Id="rId9" Type="http://schemas.openxmlformats.org/officeDocument/2006/relationships/slideLayout" Target="../slideLayouts/slideLayout5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4.xml"/><Relationship Id="rId13" Type="http://schemas.openxmlformats.org/officeDocument/2006/relationships/slideLayout" Target="../slideLayouts/slideLayout69.xml"/><Relationship Id="rId3" Type="http://schemas.openxmlformats.org/officeDocument/2006/relationships/slideLayout" Target="../slideLayouts/slideLayout59.xml"/><Relationship Id="rId7" Type="http://schemas.openxmlformats.org/officeDocument/2006/relationships/slideLayout" Target="../slideLayouts/slideLayout63.xml"/><Relationship Id="rId12" Type="http://schemas.openxmlformats.org/officeDocument/2006/relationships/slideLayout" Target="../slideLayouts/slideLayout68.xml"/><Relationship Id="rId2" Type="http://schemas.openxmlformats.org/officeDocument/2006/relationships/slideLayout" Target="../slideLayouts/slideLayout58.xml"/><Relationship Id="rId16" Type="http://schemas.openxmlformats.org/officeDocument/2006/relationships/image" Target="../media/image2.jpeg"/><Relationship Id="rId1" Type="http://schemas.openxmlformats.org/officeDocument/2006/relationships/slideLayout" Target="../slideLayouts/slideLayout57.xml"/><Relationship Id="rId6" Type="http://schemas.openxmlformats.org/officeDocument/2006/relationships/slideLayout" Target="../slideLayouts/slideLayout62.xml"/><Relationship Id="rId11" Type="http://schemas.openxmlformats.org/officeDocument/2006/relationships/slideLayout" Target="../slideLayouts/slideLayout67.xml"/><Relationship Id="rId5" Type="http://schemas.openxmlformats.org/officeDocument/2006/relationships/slideLayout" Target="../slideLayouts/slideLayout61.xml"/><Relationship Id="rId15" Type="http://schemas.openxmlformats.org/officeDocument/2006/relationships/theme" Target="../theme/theme6.xml"/><Relationship Id="rId10" Type="http://schemas.openxmlformats.org/officeDocument/2006/relationships/slideLayout" Target="../slideLayouts/slideLayout66.xml"/><Relationship Id="rId4" Type="http://schemas.openxmlformats.org/officeDocument/2006/relationships/slideLayout" Target="../slideLayouts/slideLayout60.xml"/><Relationship Id="rId9" Type="http://schemas.openxmlformats.org/officeDocument/2006/relationships/slideLayout" Target="../slideLayouts/slideLayout65.xml"/><Relationship Id="rId14" Type="http://schemas.openxmlformats.org/officeDocument/2006/relationships/slideLayout" Target="../slideLayouts/slideLayout70.xml"/></Relationships>
</file>

<file path=ppt/slideMasters/_rels/slideMaster7.xml.rels><?xml version="1.0" encoding="UTF-8" standalone="yes"?>
<Relationships xmlns="http://schemas.openxmlformats.org/package/2006/relationships"><Relationship Id="rId8" Type="http://schemas.openxmlformats.org/officeDocument/2006/relationships/theme" Target="../theme/theme7.xml"/><Relationship Id="rId3" Type="http://schemas.openxmlformats.org/officeDocument/2006/relationships/slideLayout" Target="../slideLayouts/slideLayout73.xml"/><Relationship Id="rId7" Type="http://schemas.openxmlformats.org/officeDocument/2006/relationships/slideLayout" Target="../slideLayouts/slideLayout77.xml"/><Relationship Id="rId2" Type="http://schemas.openxmlformats.org/officeDocument/2006/relationships/slideLayout" Target="../slideLayouts/slideLayout72.xml"/><Relationship Id="rId1" Type="http://schemas.openxmlformats.org/officeDocument/2006/relationships/slideLayout" Target="../slideLayouts/slideLayout71.xml"/><Relationship Id="rId6" Type="http://schemas.openxmlformats.org/officeDocument/2006/relationships/slideLayout" Target="../slideLayouts/slideLayout76.xml"/><Relationship Id="rId5" Type="http://schemas.openxmlformats.org/officeDocument/2006/relationships/slideLayout" Target="../slideLayouts/slideLayout75.xml"/><Relationship Id="rId4" Type="http://schemas.openxmlformats.org/officeDocument/2006/relationships/slideLayout" Target="../slideLayouts/slideLayout74.xml"/><Relationship Id="rId9" Type="http://schemas.openxmlformats.org/officeDocument/2006/relationships/image" Target="../media/image1.emf"/></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85.xml"/><Relationship Id="rId13" Type="http://schemas.openxmlformats.org/officeDocument/2006/relationships/theme" Target="../theme/theme8.xml"/><Relationship Id="rId3" Type="http://schemas.openxmlformats.org/officeDocument/2006/relationships/slideLayout" Target="../slideLayouts/slideLayout80.xml"/><Relationship Id="rId7" Type="http://schemas.openxmlformats.org/officeDocument/2006/relationships/slideLayout" Target="../slideLayouts/slideLayout84.xml"/><Relationship Id="rId12" Type="http://schemas.openxmlformats.org/officeDocument/2006/relationships/slideLayout" Target="../slideLayouts/slideLayout89.xml"/><Relationship Id="rId2" Type="http://schemas.openxmlformats.org/officeDocument/2006/relationships/slideLayout" Target="../slideLayouts/slideLayout79.xml"/><Relationship Id="rId1" Type="http://schemas.openxmlformats.org/officeDocument/2006/relationships/slideLayout" Target="../slideLayouts/slideLayout78.xml"/><Relationship Id="rId6" Type="http://schemas.openxmlformats.org/officeDocument/2006/relationships/slideLayout" Target="../slideLayouts/slideLayout83.xml"/><Relationship Id="rId11" Type="http://schemas.openxmlformats.org/officeDocument/2006/relationships/slideLayout" Target="../slideLayouts/slideLayout88.xml"/><Relationship Id="rId5" Type="http://schemas.openxmlformats.org/officeDocument/2006/relationships/slideLayout" Target="../slideLayouts/slideLayout82.xml"/><Relationship Id="rId10" Type="http://schemas.openxmlformats.org/officeDocument/2006/relationships/slideLayout" Target="../slideLayouts/slideLayout87.xml"/><Relationship Id="rId4" Type="http://schemas.openxmlformats.org/officeDocument/2006/relationships/slideLayout" Target="../slideLayouts/slideLayout81.xml"/><Relationship Id="rId9" Type="http://schemas.openxmlformats.org/officeDocument/2006/relationships/slideLayout" Target="../slideLayouts/slideLayout86.xml"/><Relationship Id="rId14" Type="http://schemas.openxmlformats.org/officeDocument/2006/relationships/image" Target="../media/image2.jpeg"/></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97.xml"/><Relationship Id="rId13" Type="http://schemas.openxmlformats.org/officeDocument/2006/relationships/slideLayout" Target="../slideLayouts/slideLayout102.xml"/><Relationship Id="rId3" Type="http://schemas.openxmlformats.org/officeDocument/2006/relationships/slideLayout" Target="../slideLayouts/slideLayout92.xml"/><Relationship Id="rId7" Type="http://schemas.openxmlformats.org/officeDocument/2006/relationships/slideLayout" Target="../slideLayouts/slideLayout96.xml"/><Relationship Id="rId12" Type="http://schemas.openxmlformats.org/officeDocument/2006/relationships/slideLayout" Target="../slideLayouts/slideLayout101.xml"/><Relationship Id="rId2" Type="http://schemas.openxmlformats.org/officeDocument/2006/relationships/slideLayout" Target="../slideLayouts/slideLayout91.xml"/><Relationship Id="rId1" Type="http://schemas.openxmlformats.org/officeDocument/2006/relationships/slideLayout" Target="../slideLayouts/slideLayout90.xml"/><Relationship Id="rId6" Type="http://schemas.openxmlformats.org/officeDocument/2006/relationships/slideLayout" Target="../slideLayouts/slideLayout95.xml"/><Relationship Id="rId11" Type="http://schemas.openxmlformats.org/officeDocument/2006/relationships/slideLayout" Target="../slideLayouts/slideLayout100.xml"/><Relationship Id="rId5" Type="http://schemas.openxmlformats.org/officeDocument/2006/relationships/slideLayout" Target="../slideLayouts/slideLayout94.xml"/><Relationship Id="rId15" Type="http://schemas.openxmlformats.org/officeDocument/2006/relationships/image" Target="../media/image2.jpeg"/><Relationship Id="rId10" Type="http://schemas.openxmlformats.org/officeDocument/2006/relationships/slideLayout" Target="../slideLayouts/slideLayout99.xml"/><Relationship Id="rId4" Type="http://schemas.openxmlformats.org/officeDocument/2006/relationships/slideLayout" Target="../slideLayouts/slideLayout93.xml"/><Relationship Id="rId9" Type="http://schemas.openxmlformats.org/officeDocument/2006/relationships/slideLayout" Target="../slideLayouts/slideLayout98.xml"/><Relationship Id="rId14" Type="http://schemas.openxmlformats.org/officeDocument/2006/relationships/theme" Target="../theme/theme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9" name="TextBox 11"/>
          <p:cNvSpPr txBox="1">
            <a:spLocks noChangeArrowheads="1"/>
          </p:cNvSpPr>
          <p:nvPr userDrawn="1"/>
        </p:nvSpPr>
        <p:spPr bwMode="auto">
          <a:xfrm>
            <a:off x="255588" y="4781550"/>
            <a:ext cx="678180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W4111_002_2025_1 - Lecture 7: ER(6), Relational(6), SQL(6)		</a:t>
            </a:r>
            <a:r>
              <a:rPr lang="de-DE" altLang="en-US" sz="900" i="1" dirty="0">
                <a:solidFill>
                  <a:schemeClr val="bg1"/>
                </a:solidFill>
              </a:rPr>
              <a:t>© Donald F. Ferguson, 2054</a:t>
            </a:r>
            <a:endParaRPr lang="en-US" altLang="en-US" sz="900" i="1" dirty="0">
              <a:solidFill>
                <a:schemeClr val="bg1"/>
              </a:solidFill>
            </a:endParaRPr>
          </a:p>
        </p:txBody>
      </p:sp>
      <p:pic>
        <p:nvPicPr>
          <p:cNvPr id="12" name="Picture 10"/>
          <p:cNvPicPr>
            <a:picLocks noChangeAspect="1"/>
          </p:cNvPicPr>
          <p:nvPr userDrawn="1"/>
        </p:nvPicPr>
        <p:blipFill>
          <a:blip r:embed="rId11">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Tree>
  </p:cSld>
  <p:clrMap bg1="lt1" tx1="dk1" bg2="lt2" tx2="dk2" accent1="accent1" accent2="accent2" accent3="accent3" accent4="accent4" accent5="accent5" accent6="accent6" hlink="hlink" folHlink="folHlink"/>
  <p:sldLayoutIdLst>
    <p:sldLayoutId id="2147493469" r:id="rId1"/>
    <p:sldLayoutId id="2147493474" r:id="rId2"/>
    <p:sldLayoutId id="2147493586" r:id="rId3"/>
    <p:sldLayoutId id="2147493478" r:id="rId4"/>
    <p:sldLayoutId id="2147493475" r:id="rId5"/>
    <p:sldLayoutId id="2147493476" r:id="rId6"/>
    <p:sldLayoutId id="2147493477" r:id="rId7"/>
    <p:sldLayoutId id="2147493832" r:id="rId8"/>
    <p:sldLayoutId id="2147493947" r:id="rId9"/>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6112478-D9B7-4D0D-ADE5-62D5EFAAFBBF}"/>
              </a:ext>
            </a:extLst>
          </p:cNvPr>
          <p:cNvSpPr>
            <a:spLocks noGrp="1" noChangeArrowheads="1"/>
          </p:cNvSpPr>
          <p:nvPr>
            <p:ph type="body" idx="1"/>
          </p:nvPr>
        </p:nvSpPr>
        <p:spPr bwMode="auto">
          <a:xfrm>
            <a:off x="773085" y="820342"/>
            <a:ext cx="7702579"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rgbClr val="002060"/>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userDrawn="1"/>
        </p:nvSpPr>
        <p:spPr bwMode="auto">
          <a:xfrm>
            <a:off x="4512847" y="4960144"/>
            <a:ext cx="381835"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2.</a:t>
            </a:r>
            <a:fld id="{669DE52E-05EC-4487-BE79-3F9A6A9F8797}"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362D880-06BD-4D02-876C-3226AC8E6F10}"/>
              </a:ext>
            </a:extLst>
          </p:cNvPr>
          <p:cNvSpPr>
            <a:spLocks/>
          </p:cNvSpPr>
          <p:nvPr/>
        </p:nvSpPr>
        <p:spPr bwMode="auto">
          <a:xfrm>
            <a:off x="8916988" y="4083844"/>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0" name="Picture 8" descr="Cover-6Ed"/>
          <p:cNvPicPr>
            <a:picLocks noChangeAspect="1" noChangeArrowheads="1"/>
          </p:cNvPicPr>
          <p:nvPr userDrawn="1"/>
        </p:nvPicPr>
        <p:blipFill>
          <a:blip r:embed="rId14"/>
          <a:stretch>
            <a:fillRect/>
          </a:stretch>
        </p:blipFill>
        <p:spPr bwMode="auto">
          <a:xfrm>
            <a:off x="5546" y="1"/>
            <a:ext cx="742012" cy="71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10551016"/>
      </p:ext>
    </p:extLst>
  </p:cSld>
  <p:clrMap bg1="lt1" tx1="dk1" bg2="lt2" tx2="dk2" accent1="accent1" accent2="accent2" accent3="accent3" accent4="accent4" accent5="accent5" accent6="accent6" hlink="hlink" folHlink="folHlink"/>
  <p:sldLayoutIdLst>
    <p:sldLayoutId id="2147493834" r:id="rId1"/>
    <p:sldLayoutId id="2147493835" r:id="rId2"/>
    <p:sldLayoutId id="2147493836" r:id="rId3"/>
    <p:sldLayoutId id="2147493837" r:id="rId4"/>
    <p:sldLayoutId id="2147493838" r:id="rId5"/>
    <p:sldLayoutId id="2147493839" r:id="rId6"/>
    <p:sldLayoutId id="2147493840" r:id="rId7"/>
    <p:sldLayoutId id="2147493841" r:id="rId8"/>
    <p:sldLayoutId id="2147493842" r:id="rId9"/>
    <p:sldLayoutId id="2147493843" r:id="rId10"/>
    <p:sldLayoutId id="2147493844" r:id="rId11"/>
    <p:sldLayoutId id="2147493845" r:id="rId12"/>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95000"/>
        <a:buFont typeface="Monotype Sorts" pitchFamily="-65" charset="2"/>
        <a:buChar char="l"/>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6112478-D9B7-4D0D-ADE5-62D5EFAAFBBF}"/>
              </a:ext>
            </a:extLst>
          </p:cNvPr>
          <p:cNvSpPr>
            <a:spLocks noGrp="1" noChangeArrowheads="1"/>
          </p:cNvSpPr>
          <p:nvPr>
            <p:ph type="body" idx="1"/>
          </p:nvPr>
        </p:nvSpPr>
        <p:spPr bwMode="auto">
          <a:xfrm>
            <a:off x="814388" y="820342"/>
            <a:ext cx="7661275"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rgbClr val="002060"/>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userDrawn="1"/>
        </p:nvSpPr>
        <p:spPr bwMode="auto">
          <a:xfrm>
            <a:off x="4512847" y="4960144"/>
            <a:ext cx="381835"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7.</a:t>
            </a:r>
            <a:fld id="{669DE52E-05EC-4487-BE79-3F9A6A9F8797}"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362D880-06BD-4D02-876C-3226AC8E6F10}"/>
              </a:ext>
            </a:extLst>
          </p:cNvPr>
          <p:cNvSpPr>
            <a:spLocks/>
          </p:cNvSpPr>
          <p:nvPr/>
        </p:nvSpPr>
        <p:spPr bwMode="auto">
          <a:xfrm>
            <a:off x="8916988" y="4083844"/>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0" name="Picture 8" descr="Cover-6Ed"/>
          <p:cNvPicPr>
            <a:picLocks noChangeAspect="1" noChangeArrowheads="1"/>
          </p:cNvPicPr>
          <p:nvPr userDrawn="1"/>
        </p:nvPicPr>
        <p:blipFill>
          <a:blip r:embed="rId14"/>
          <a:stretch>
            <a:fillRect/>
          </a:stretch>
        </p:blipFill>
        <p:spPr bwMode="auto">
          <a:xfrm>
            <a:off x="5546" y="1"/>
            <a:ext cx="742012" cy="71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2657846"/>
      </p:ext>
    </p:extLst>
  </p:cSld>
  <p:clrMap bg1="lt1" tx1="dk1" bg2="lt2" tx2="dk2" accent1="accent1" accent2="accent2" accent3="accent3" accent4="accent4" accent5="accent5" accent6="accent6" hlink="hlink" folHlink="folHlink"/>
  <p:sldLayoutIdLst>
    <p:sldLayoutId id="2147493847" r:id="rId1"/>
    <p:sldLayoutId id="2147493848" r:id="rId2"/>
    <p:sldLayoutId id="2147493849" r:id="rId3"/>
    <p:sldLayoutId id="2147493850" r:id="rId4"/>
    <p:sldLayoutId id="2147493851" r:id="rId5"/>
    <p:sldLayoutId id="2147493852" r:id="rId6"/>
    <p:sldLayoutId id="2147493853" r:id="rId7"/>
    <p:sldLayoutId id="2147493854" r:id="rId8"/>
    <p:sldLayoutId id="2147493855" r:id="rId9"/>
    <p:sldLayoutId id="2147493856" r:id="rId10"/>
    <p:sldLayoutId id="2147493857" r:id="rId11"/>
    <p:sldLayoutId id="2147493858" r:id="rId12"/>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95000"/>
        <a:buFont typeface="Monotype Sorts" pitchFamily="-65" charset="2"/>
        <a:buChar char="l"/>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984972B-0779-A547-A931-A7CB859786CC}"/>
              </a:ext>
            </a:extLst>
          </p:cNvPr>
          <p:cNvSpPr>
            <a:spLocks noGrp="1" noChangeArrowheads="1"/>
          </p:cNvSpPr>
          <p:nvPr>
            <p:ph type="body" idx="1"/>
          </p:nvPr>
        </p:nvSpPr>
        <p:spPr bwMode="auto">
          <a:xfrm>
            <a:off x="814389" y="820342"/>
            <a:ext cx="7661275"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23940" name="Text Box 4">
            <a:extLst>
              <a:ext uri="{FF2B5EF4-FFF2-40B4-BE49-F238E27FC236}">
                <a16:creationId xmlns:a16="http://schemas.microsoft.com/office/drawing/2014/main" id="{9AA1738C-D88B-484C-9923-2BA840D97BB8}"/>
              </a:ext>
            </a:extLst>
          </p:cNvPr>
          <p:cNvSpPr txBox="1">
            <a:spLocks noChangeArrowheads="1"/>
          </p:cNvSpPr>
          <p:nvPr/>
        </p:nvSpPr>
        <p:spPr bwMode="auto">
          <a:xfrm>
            <a:off x="7025878" y="4960144"/>
            <a:ext cx="1854995" cy="207749"/>
          </a:xfrm>
          <a:prstGeom prst="rect">
            <a:avLst/>
          </a:prstGeom>
          <a:noFill/>
          <a:ln w="9525">
            <a:noFill/>
            <a:miter lim="800000"/>
            <a:headEnd/>
            <a:tailEnd/>
          </a:ln>
          <a:effectLst/>
        </p:spPr>
        <p:txBody>
          <a:bodyPr wrap="none">
            <a:spAutoFit/>
          </a:bodyPr>
          <a:lstStyle>
            <a:lvl1pPr>
              <a:defRPr sz="1600">
                <a:solidFill>
                  <a:schemeClr val="tx1"/>
                </a:solidFill>
                <a:latin typeface="Helvetica" pitchFamily="2" charset="0"/>
                <a:ea typeface="ＭＳ Ｐゴシック" panose="020B0600070205080204" pitchFamily="34" charset="-128"/>
              </a:defRPr>
            </a:lvl1pPr>
            <a:lvl2pPr marL="37931725" indent="-37474525">
              <a:defRPr sz="1600">
                <a:solidFill>
                  <a:schemeClr val="tx1"/>
                </a:solidFill>
                <a:latin typeface="Helvetica" pitchFamily="2" charset="0"/>
                <a:ea typeface="ＭＳ Ｐゴシック" panose="020B0600070205080204" pitchFamily="34" charset="-128"/>
              </a:defRPr>
            </a:lvl2pPr>
            <a:lvl3pPr>
              <a:defRPr sz="1600">
                <a:solidFill>
                  <a:schemeClr val="tx1"/>
                </a:solidFill>
                <a:latin typeface="Helvetica" pitchFamily="2" charset="0"/>
                <a:ea typeface="ＭＳ Ｐゴシック" panose="020B0600070205080204" pitchFamily="34" charset="-128"/>
              </a:defRPr>
            </a:lvl3pPr>
            <a:lvl4pPr>
              <a:defRPr sz="1600">
                <a:solidFill>
                  <a:schemeClr val="tx1"/>
                </a:solidFill>
                <a:latin typeface="Helvetica" pitchFamily="2" charset="0"/>
                <a:ea typeface="ＭＳ Ｐゴシック" panose="020B0600070205080204" pitchFamily="34" charset="-128"/>
              </a:defRPr>
            </a:lvl4pPr>
            <a:lvl5pPr>
              <a:defRPr sz="1600">
                <a:solidFill>
                  <a:schemeClr val="tx1"/>
                </a:solidFill>
                <a:latin typeface="Helvetica" pitchFamily="2" charset="0"/>
                <a:ea typeface="ＭＳ Ｐゴシック" panose="020B0600070205080204" pitchFamily="34" charset="-128"/>
              </a:defRPr>
            </a:lvl5pPr>
            <a:lvl6pPr marL="4572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6pPr>
            <a:lvl7pPr marL="9144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7pPr>
            <a:lvl8pPr marL="13716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8pPr>
            <a:lvl9pPr marL="18288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9pPr>
          </a:lstStyle>
          <a:p>
            <a:pPr algn="ctr">
              <a:spcBef>
                <a:spcPct val="50000"/>
              </a:spcBef>
              <a:defRPr/>
            </a:pPr>
            <a:r>
              <a:rPr lang="en-US" altLang="en-US" sz="750" b="1">
                <a:solidFill>
                  <a:srgbClr val="000099"/>
                </a:solidFill>
              </a:rPr>
              <a:t>©Silberschatz, Korth and Sudarshan</a:t>
            </a:r>
          </a:p>
        </p:txBody>
      </p:sp>
      <p:sp>
        <p:nvSpPr>
          <p:cNvPr id="423941" name="Text Box 5">
            <a:extLst>
              <a:ext uri="{FF2B5EF4-FFF2-40B4-BE49-F238E27FC236}">
                <a16:creationId xmlns:a16="http://schemas.microsoft.com/office/drawing/2014/main" id="{F8F81DC0-8D31-0540-832E-472972B696A3}"/>
              </a:ext>
            </a:extLst>
          </p:cNvPr>
          <p:cNvSpPr txBox="1">
            <a:spLocks noChangeArrowheads="1"/>
          </p:cNvSpPr>
          <p:nvPr/>
        </p:nvSpPr>
        <p:spPr bwMode="auto">
          <a:xfrm>
            <a:off x="4486396" y="4960144"/>
            <a:ext cx="434734" cy="207749"/>
          </a:xfrm>
          <a:prstGeom prst="rect">
            <a:avLst/>
          </a:prstGeom>
          <a:noFill/>
          <a:ln w="9525">
            <a:noFill/>
            <a:miter lim="800000"/>
            <a:headEnd/>
            <a:tailEnd/>
          </a:ln>
          <a:effectLst/>
        </p:spPr>
        <p:txBody>
          <a:bodyPr wrap="none">
            <a:spAutoFit/>
          </a:bodyPr>
          <a:lstStyle>
            <a:lvl1pPr>
              <a:defRPr sz="1600">
                <a:solidFill>
                  <a:schemeClr val="tx1"/>
                </a:solidFill>
                <a:latin typeface="Helvetica" pitchFamily="2" charset="0"/>
                <a:ea typeface="ＭＳ Ｐゴシック" panose="020B0600070205080204" pitchFamily="34" charset="-128"/>
              </a:defRPr>
            </a:lvl1pPr>
            <a:lvl2pPr marL="37931725" indent="-37474525">
              <a:defRPr sz="1600">
                <a:solidFill>
                  <a:schemeClr val="tx1"/>
                </a:solidFill>
                <a:latin typeface="Helvetica" pitchFamily="2" charset="0"/>
                <a:ea typeface="ＭＳ Ｐゴシック" panose="020B0600070205080204" pitchFamily="34" charset="-128"/>
              </a:defRPr>
            </a:lvl2pPr>
            <a:lvl3pPr marL="1143000" indent="-228600">
              <a:defRPr sz="1600">
                <a:solidFill>
                  <a:schemeClr val="tx1"/>
                </a:solidFill>
                <a:latin typeface="Helvetica" pitchFamily="2" charset="0"/>
                <a:ea typeface="ＭＳ Ｐゴシック" panose="020B0600070205080204" pitchFamily="34" charset="-128"/>
              </a:defRPr>
            </a:lvl3pPr>
            <a:lvl4pPr marL="1600200" indent="-228600">
              <a:defRPr sz="1600">
                <a:solidFill>
                  <a:schemeClr val="tx1"/>
                </a:solidFill>
                <a:latin typeface="Helvetica" pitchFamily="2" charset="0"/>
                <a:ea typeface="ＭＳ Ｐゴシック" panose="020B0600070205080204" pitchFamily="34" charset="-128"/>
              </a:defRPr>
            </a:lvl4pPr>
            <a:lvl5pPr marL="2057400" indent="-228600">
              <a:defRPr sz="1600">
                <a:solidFill>
                  <a:schemeClr val="tx1"/>
                </a:solidFill>
                <a:latin typeface="Helvetica" pitchFamily="2"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9pPr>
          </a:lstStyle>
          <a:p>
            <a:pPr algn="ctr">
              <a:spcBef>
                <a:spcPct val="50000"/>
              </a:spcBef>
            </a:pPr>
            <a:r>
              <a:rPr lang="en-US" altLang="en-US" sz="750" b="1">
                <a:solidFill>
                  <a:srgbClr val="000099"/>
                </a:solidFill>
              </a:rPr>
              <a:t>20.</a:t>
            </a:r>
            <a:fld id="{45CAC434-9ADB-DA49-B40F-91D1AA528327}" type="slidenum">
              <a:rPr lang="en-US" altLang="en-US" sz="750" b="1">
                <a:solidFill>
                  <a:srgbClr val="000099"/>
                </a:solidFill>
              </a:rPr>
              <a:pPr algn="ctr">
                <a:spcBef>
                  <a:spcPct val="50000"/>
                </a:spcBef>
              </a:pPr>
              <a:t>‹#›</a:t>
            </a:fld>
            <a:endParaRPr lang="en-US" altLang="en-US" sz="750" b="1">
              <a:solidFill>
                <a:srgbClr val="000099"/>
              </a:solidFill>
            </a:endParaRPr>
          </a:p>
        </p:txBody>
      </p:sp>
      <p:sp>
        <p:nvSpPr>
          <p:cNvPr id="423942" name="Rectangle 6">
            <a:extLst>
              <a:ext uri="{FF2B5EF4-FFF2-40B4-BE49-F238E27FC236}">
                <a16:creationId xmlns:a16="http://schemas.microsoft.com/office/drawing/2014/main" id="{E0716F33-0535-3A41-B7F2-A5D3B0E510A2}"/>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a:t>Click to edit Master title style</a:t>
            </a:r>
          </a:p>
        </p:txBody>
      </p:sp>
      <p:sp>
        <p:nvSpPr>
          <p:cNvPr id="423943" name="Text Box 7">
            <a:extLst>
              <a:ext uri="{FF2B5EF4-FFF2-40B4-BE49-F238E27FC236}">
                <a16:creationId xmlns:a16="http://schemas.microsoft.com/office/drawing/2014/main" id="{D6B67FAC-1EC5-7548-9FBC-16A36A3FAA95}"/>
              </a:ext>
            </a:extLst>
          </p:cNvPr>
          <p:cNvSpPr txBox="1">
            <a:spLocks noChangeArrowheads="1"/>
          </p:cNvSpPr>
          <p:nvPr/>
        </p:nvSpPr>
        <p:spPr bwMode="auto">
          <a:xfrm>
            <a:off x="0" y="4960144"/>
            <a:ext cx="1996059" cy="207749"/>
          </a:xfrm>
          <a:prstGeom prst="rect">
            <a:avLst/>
          </a:prstGeom>
          <a:noFill/>
          <a:ln w="9525">
            <a:noFill/>
            <a:miter lim="800000"/>
            <a:headEnd/>
            <a:tailEnd/>
          </a:ln>
          <a:effectLst/>
        </p:spPr>
        <p:txBody>
          <a:bodyPr wrap="none">
            <a:spAutoFit/>
          </a:bodyPr>
          <a:lstStyle>
            <a:lvl1pPr>
              <a:defRPr sz="1600">
                <a:solidFill>
                  <a:schemeClr val="tx1"/>
                </a:solidFill>
                <a:latin typeface="Helvetica" pitchFamily="2" charset="0"/>
                <a:ea typeface="ＭＳ Ｐゴシック" panose="020B0600070205080204" pitchFamily="34" charset="-128"/>
              </a:defRPr>
            </a:lvl1pPr>
            <a:lvl2pPr marL="37931725" indent="-37474525">
              <a:defRPr sz="1600">
                <a:solidFill>
                  <a:schemeClr val="tx1"/>
                </a:solidFill>
                <a:latin typeface="Helvetica" pitchFamily="2" charset="0"/>
                <a:ea typeface="ＭＳ Ｐゴシック" panose="020B0600070205080204" pitchFamily="34" charset="-128"/>
              </a:defRPr>
            </a:lvl2pPr>
            <a:lvl3pPr>
              <a:defRPr sz="1600">
                <a:solidFill>
                  <a:schemeClr val="tx1"/>
                </a:solidFill>
                <a:latin typeface="Helvetica" pitchFamily="2" charset="0"/>
                <a:ea typeface="ＭＳ Ｐゴシック" panose="020B0600070205080204" pitchFamily="34" charset="-128"/>
              </a:defRPr>
            </a:lvl3pPr>
            <a:lvl4pPr>
              <a:defRPr sz="1600">
                <a:solidFill>
                  <a:schemeClr val="tx1"/>
                </a:solidFill>
                <a:latin typeface="Helvetica" pitchFamily="2" charset="0"/>
                <a:ea typeface="ＭＳ Ｐゴシック" panose="020B0600070205080204" pitchFamily="34" charset="-128"/>
              </a:defRPr>
            </a:lvl4pPr>
            <a:lvl5pPr>
              <a:defRPr sz="1600">
                <a:solidFill>
                  <a:schemeClr val="tx1"/>
                </a:solidFill>
                <a:latin typeface="Helvetica" pitchFamily="2" charset="0"/>
                <a:ea typeface="ＭＳ Ｐゴシック" panose="020B0600070205080204" pitchFamily="34" charset="-128"/>
              </a:defRPr>
            </a:lvl5pPr>
            <a:lvl6pPr marL="4572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6pPr>
            <a:lvl7pPr marL="9144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7pPr>
            <a:lvl8pPr marL="13716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8pPr>
            <a:lvl9pPr marL="18288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9pPr>
          </a:lstStyle>
          <a:p>
            <a:pPr>
              <a:spcBef>
                <a:spcPct val="50000"/>
              </a:spcBef>
              <a:defRPr/>
            </a:pPr>
            <a:r>
              <a:rPr lang="en-US" altLang="en-US" sz="750" b="1">
                <a:solidFill>
                  <a:srgbClr val="000099"/>
                </a:solidFill>
              </a:rPr>
              <a:t>Database System Concepts - 6</a:t>
            </a:r>
            <a:r>
              <a:rPr lang="en-US" altLang="en-US" sz="750" b="1" baseline="30000">
                <a:solidFill>
                  <a:srgbClr val="000099"/>
                </a:solidFill>
              </a:rPr>
              <a:t>th</a:t>
            </a:r>
            <a:r>
              <a:rPr lang="en-US" altLang="en-US" sz="750" b="1">
                <a:solidFill>
                  <a:srgbClr val="000099"/>
                </a:solidFill>
              </a:rPr>
              <a:t> Edition</a:t>
            </a:r>
          </a:p>
        </p:txBody>
      </p:sp>
      <p:sp>
        <p:nvSpPr>
          <p:cNvPr id="1031" name="Freeform 8">
            <a:extLst>
              <a:ext uri="{FF2B5EF4-FFF2-40B4-BE49-F238E27FC236}">
                <a16:creationId xmlns:a16="http://schemas.microsoft.com/office/drawing/2014/main" id="{AFC99BFE-31DC-5F4D-ADC0-C78C50493E98}"/>
              </a:ext>
            </a:extLst>
          </p:cNvPr>
          <p:cNvSpPr>
            <a:spLocks/>
          </p:cNvSpPr>
          <p:nvPr/>
        </p:nvSpPr>
        <p:spPr bwMode="auto">
          <a:xfrm>
            <a:off x="8916988" y="4083844"/>
            <a:ext cx="227012" cy="35719"/>
          </a:xfrm>
          <a:custGeom>
            <a:avLst/>
            <a:gdLst>
              <a:gd name="T0" fmla="*/ 0 w 285"/>
              <a:gd name="T1" fmla="*/ 46064 h 61"/>
              <a:gd name="T2" fmla="*/ 1593 w 285"/>
              <a:gd name="T3" fmla="*/ 37475 h 61"/>
              <a:gd name="T4" fmla="*/ 7169 w 285"/>
              <a:gd name="T5" fmla="*/ 26545 h 61"/>
              <a:gd name="T6" fmla="*/ 13541 w 285"/>
              <a:gd name="T7" fmla="*/ 19518 h 61"/>
              <a:gd name="T8" fmla="*/ 23896 w 285"/>
              <a:gd name="T9" fmla="*/ 13273 h 61"/>
              <a:gd name="T10" fmla="*/ 35844 w 285"/>
              <a:gd name="T11" fmla="*/ 7807 h 61"/>
              <a:gd name="T12" fmla="*/ 45402 w 285"/>
              <a:gd name="T13" fmla="*/ 4684 h 61"/>
              <a:gd name="T14" fmla="*/ 55757 w 285"/>
              <a:gd name="T15" fmla="*/ 1561 h 61"/>
              <a:gd name="T16" fmla="*/ 67705 w 285"/>
              <a:gd name="T17" fmla="*/ 0 h 61"/>
              <a:gd name="T18" fmla="*/ 79653 w 285"/>
              <a:gd name="T19" fmla="*/ 0 h 61"/>
              <a:gd name="T20" fmla="*/ 93991 w 285"/>
              <a:gd name="T21" fmla="*/ 0 h 61"/>
              <a:gd name="T22" fmla="*/ 109125 w 285"/>
              <a:gd name="T23" fmla="*/ 0 h 61"/>
              <a:gd name="T24" fmla="*/ 122666 w 285"/>
              <a:gd name="T25" fmla="*/ 1561 h 61"/>
              <a:gd name="T26" fmla="*/ 137800 w 285"/>
              <a:gd name="T27" fmla="*/ 4684 h 61"/>
              <a:gd name="T28" fmla="*/ 152934 w 285"/>
              <a:gd name="T29" fmla="*/ 6246 h 61"/>
              <a:gd name="T30" fmla="*/ 166475 w 285"/>
              <a:gd name="T31" fmla="*/ 9369 h 61"/>
              <a:gd name="T32" fmla="*/ 178423 w 285"/>
              <a:gd name="T33" fmla="*/ 11711 h 61"/>
              <a:gd name="T34" fmla="*/ 190371 w 285"/>
              <a:gd name="T35" fmla="*/ 14834 h 61"/>
              <a:gd name="T36" fmla="*/ 202319 w 285"/>
              <a:gd name="T37" fmla="*/ 17957 h 61"/>
              <a:gd name="T38" fmla="*/ 211878 w 285"/>
              <a:gd name="T39" fmla="*/ 19518 h 61"/>
              <a:gd name="T40" fmla="*/ 217454 w 285"/>
              <a:gd name="T41" fmla="*/ 21080 h 61"/>
              <a:gd name="T42" fmla="*/ 225419 w 285"/>
              <a:gd name="T43" fmla="*/ 24203 h 61"/>
              <a:gd name="T44" fmla="*/ 222233 w 285"/>
              <a:gd name="T45" fmla="*/ 34352 h 61"/>
              <a:gd name="T46" fmla="*/ 217454 w 285"/>
              <a:gd name="T47" fmla="*/ 32791 h 61"/>
              <a:gd name="T48" fmla="*/ 207099 w 285"/>
              <a:gd name="T49" fmla="*/ 31230 h 61"/>
              <a:gd name="T50" fmla="*/ 191965 w 285"/>
              <a:gd name="T51" fmla="*/ 28107 h 61"/>
              <a:gd name="T52" fmla="*/ 183203 w 285"/>
              <a:gd name="T53" fmla="*/ 26545 h 61"/>
              <a:gd name="T54" fmla="*/ 173644 w 285"/>
              <a:gd name="T55" fmla="*/ 24984 h 61"/>
              <a:gd name="T56" fmla="*/ 164882 w 285"/>
              <a:gd name="T57" fmla="*/ 24203 h 61"/>
              <a:gd name="T58" fmla="*/ 156121 w 285"/>
              <a:gd name="T59" fmla="*/ 22641 h 61"/>
              <a:gd name="T60" fmla="*/ 144969 w 285"/>
              <a:gd name="T61" fmla="*/ 21080 h 61"/>
              <a:gd name="T62" fmla="*/ 137800 w 285"/>
              <a:gd name="T63" fmla="*/ 19518 h 61"/>
              <a:gd name="T64" fmla="*/ 129835 w 285"/>
              <a:gd name="T65" fmla="*/ 17957 h 61"/>
              <a:gd name="T66" fmla="*/ 122666 w 285"/>
              <a:gd name="T67" fmla="*/ 16395 h 61"/>
              <a:gd name="T68" fmla="*/ 113108 w 285"/>
              <a:gd name="T69" fmla="*/ 14834 h 61"/>
              <a:gd name="T70" fmla="*/ 87619 w 285"/>
              <a:gd name="T71" fmla="*/ 11711 h 61"/>
              <a:gd name="T72" fmla="*/ 66112 w 285"/>
              <a:gd name="T73" fmla="*/ 16395 h 61"/>
              <a:gd name="T74" fmla="*/ 46995 w 285"/>
              <a:gd name="T75" fmla="*/ 22641 h 61"/>
              <a:gd name="T76" fmla="*/ 42216 w 285"/>
              <a:gd name="T77" fmla="*/ 24203 h 61"/>
              <a:gd name="T78" fmla="*/ 34251 w 285"/>
              <a:gd name="T79" fmla="*/ 26545 h 61"/>
              <a:gd name="T80" fmla="*/ 25489 w 285"/>
              <a:gd name="T81" fmla="*/ 29668 h 61"/>
              <a:gd name="T82" fmla="*/ 18320 w 285"/>
              <a:gd name="T83" fmla="*/ 34352 h 61"/>
              <a:gd name="T84" fmla="*/ 5576 w 285"/>
              <a:gd name="T85" fmla="*/ 42941 h 61"/>
              <a:gd name="T86" fmla="*/ 1593 w 285"/>
              <a:gd name="T87" fmla="*/ 47625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pic>
        <p:nvPicPr>
          <p:cNvPr id="1032" name="Picture 9" descr="Cover-6Ed">
            <a:extLst>
              <a:ext uri="{FF2B5EF4-FFF2-40B4-BE49-F238E27FC236}">
                <a16:creationId xmlns:a16="http://schemas.microsoft.com/office/drawing/2014/main" id="{970D54E9-3BDC-7B49-AB37-9A3402268947}"/>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175" y="1"/>
            <a:ext cx="668338" cy="611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17625657"/>
      </p:ext>
    </p:extLst>
  </p:cSld>
  <p:clrMap bg1="lt1" tx1="dk1" bg2="lt2" tx2="dk2" accent1="accent1" accent2="accent2" accent3="accent3" accent4="accent4" accent5="accent5" accent6="accent6" hlink="hlink" folHlink="folHlink"/>
  <p:sldLayoutIdLst>
    <p:sldLayoutId id="2147493873" r:id="rId1"/>
    <p:sldLayoutId id="2147493874" r:id="rId2"/>
    <p:sldLayoutId id="2147493875" r:id="rId3"/>
    <p:sldLayoutId id="2147493876" r:id="rId4"/>
    <p:sldLayoutId id="2147493877" r:id="rId5"/>
    <p:sldLayoutId id="2147493878" r:id="rId6"/>
    <p:sldLayoutId id="2147493879" r:id="rId7"/>
    <p:sldLayoutId id="2147493880" r:id="rId8"/>
    <p:sldLayoutId id="2147493881" r:id="rId9"/>
    <p:sldLayoutId id="2147493882" r:id="rId10"/>
    <p:sldLayoutId id="2147493883" r:id="rId11"/>
    <p:sldLayoutId id="2147493884" r:id="rId12"/>
    <p:sldLayoutId id="2147493885" r:id="rId13"/>
  </p:sldLayoutIdLst>
  <p:txStyles>
    <p:titleStyle>
      <a:lvl1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mj-lt"/>
          <a:ea typeface="ＭＳ Ｐゴシック" panose="020B0600070205080204" pitchFamily="34" charset="-128"/>
          <a:cs typeface="+mj-cs"/>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ＭＳ Ｐゴシック" panose="020B0600070205080204" pitchFamily="34" charset="-128"/>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ＭＳ Ｐゴシック" panose="020B0600070205080204" pitchFamily="34" charset="-128"/>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ＭＳ Ｐゴシック" panose="020B0600070205080204" pitchFamily="34" charset="-128"/>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ＭＳ Ｐゴシック" panose="020B0600070205080204" pitchFamily="34" charset="-128"/>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chemeClr val="tx2"/>
        </a:buClr>
        <a:buSzPct val="90000"/>
        <a:buFont typeface="Monotype Sorts" pitchFamily="2" charset="2"/>
        <a:buChar char="n"/>
        <a:defRPr kumimoji="1">
          <a:solidFill>
            <a:schemeClr val="tx1"/>
          </a:solidFill>
          <a:latin typeface="+mn-lt"/>
          <a:ea typeface="ＭＳ Ｐゴシック" panose="020B0600070205080204" pitchFamily="34" charset="-128"/>
          <a:cs typeface="+mn-cs"/>
        </a:defRPr>
      </a:lvl1pPr>
      <a:lvl2pPr marL="557213" indent="-214313" algn="l" rtl="0" eaLnBrk="0" fontAlgn="base" hangingPunct="0">
        <a:spcBef>
          <a:spcPct val="35000"/>
        </a:spcBef>
        <a:spcAft>
          <a:spcPct val="0"/>
        </a:spcAft>
        <a:buClr>
          <a:schemeClr val="folHlink"/>
        </a:buClr>
        <a:buSzPct val="80000"/>
        <a:buFont typeface="Monotype Sorts" pitchFamily="2" charset="2"/>
        <a:buChar char="l"/>
        <a:defRPr kumimoji="1">
          <a:solidFill>
            <a:schemeClr val="tx1"/>
          </a:solidFill>
          <a:latin typeface="+mn-lt"/>
          <a:ea typeface="ＭＳ Ｐゴシック" charset="-128"/>
        </a:defRPr>
      </a:lvl2pPr>
      <a:lvl3pPr marL="814388" indent="-171450" algn="l" rtl="0" eaLnBrk="0" fontAlgn="base" hangingPunct="0">
        <a:spcBef>
          <a:spcPct val="35000"/>
        </a:spcBef>
        <a:spcAft>
          <a:spcPct val="0"/>
        </a:spcAft>
        <a:buClr>
          <a:srgbClr val="33CC33"/>
        </a:buClr>
        <a:buSzPct val="75000"/>
        <a:buFont typeface="Webdings" pitchFamily="2" charset="2"/>
        <a:buChar char="4"/>
        <a:defRPr kumimoji="1">
          <a:solidFill>
            <a:schemeClr val="tx1"/>
          </a:solidFill>
          <a:latin typeface="+mn-lt"/>
          <a:ea typeface="ＭＳ Ｐゴシック" charset="-128"/>
        </a:defRPr>
      </a:lvl3pPr>
      <a:lvl4pPr marL="1071563" indent="-171450" algn="l" rtl="0" eaLnBrk="0" fontAlgn="base" hangingPunct="0">
        <a:spcBef>
          <a:spcPct val="35000"/>
        </a:spcBef>
        <a:spcAft>
          <a:spcPct val="0"/>
        </a:spcAft>
        <a:buClr>
          <a:schemeClr val="hlink"/>
        </a:buClr>
        <a:buFont typeface="Times New Roman" panose="02020603050405020304" pitchFamily="18" charset="0"/>
        <a:buChar char="–"/>
        <a:defRPr kumimoji="1">
          <a:solidFill>
            <a:schemeClr val="tx1"/>
          </a:solidFill>
          <a:latin typeface="+mn-lt"/>
          <a:ea typeface="ＭＳ Ｐゴシック" charset="-128"/>
        </a:defRPr>
      </a:lvl4pPr>
      <a:lvl5pPr marL="13287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9" name="TextBox 11"/>
          <p:cNvSpPr txBox="1">
            <a:spLocks noChangeArrowheads="1"/>
          </p:cNvSpPr>
          <p:nvPr userDrawn="1"/>
        </p:nvSpPr>
        <p:spPr bwMode="auto">
          <a:xfrm>
            <a:off x="255588" y="4781550"/>
            <a:ext cx="6781800"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900" b="1">
                <a:solidFill>
                  <a:schemeClr val="bg1"/>
                </a:solidFill>
              </a:rPr>
              <a:pPr marL="0" marR="0" indent="0" algn="l" defTabSz="457200" rtl="0" eaLnBrk="1" fontAlgn="base" latinLnBrk="0" hangingPunct="1">
                <a:lnSpc>
                  <a:spcPct val="100000"/>
                </a:lnSpc>
                <a:spcBef>
                  <a:spcPct val="0"/>
                </a:spcBef>
                <a:spcAft>
                  <a:spcPct val="0"/>
                </a:spcAft>
                <a:buClrTx/>
                <a:buSzTx/>
                <a:buFontTx/>
                <a:buNone/>
                <a:tabLst/>
                <a:defRPr/>
              </a:pPr>
              <a:t>‹#›</a:t>
            </a:fld>
            <a:r>
              <a:rPr lang="en-US" altLang="en-US" sz="900" b="1" dirty="0">
                <a:solidFill>
                  <a:schemeClr val="bg1"/>
                </a:solidFill>
              </a:rPr>
              <a:t> </a:t>
            </a:r>
            <a:r>
              <a:rPr lang="en-US" altLang="en-US" sz="900" dirty="0">
                <a:solidFill>
                  <a:schemeClr val="bg1"/>
                </a:solidFill>
              </a:rPr>
              <a:t>|</a:t>
            </a:r>
            <a:r>
              <a:rPr lang="en-US" altLang="en-US" sz="900" b="1" dirty="0">
                <a:solidFill>
                  <a:schemeClr val="bg1"/>
                </a:solidFill>
              </a:rPr>
              <a:t> Introduction to Databases (S23): </a:t>
            </a:r>
            <a:r>
              <a:rPr lang="en-US" altLang="en-US" sz="900" i="1" dirty="0">
                <a:solidFill>
                  <a:schemeClr val="bg1"/>
                </a:solidFill>
              </a:rPr>
              <a:t>Lecture 12: Transactions, Normalization, Scalability, REST, Big Data </a:t>
            </a:r>
            <a:r>
              <a:rPr lang="en-US" altLang="en-US" sz="900" i="1" baseline="0" dirty="0">
                <a:solidFill>
                  <a:schemeClr val="bg1"/>
                </a:solidFill>
              </a:rPr>
              <a:t>	</a:t>
            </a:r>
            <a:r>
              <a:rPr lang="de-DE" altLang="en-US" sz="900" i="1" dirty="0">
                <a:solidFill>
                  <a:schemeClr val="bg1"/>
                </a:solidFill>
              </a:rPr>
              <a:t>© Donald F. Ferguson, 2023</a:t>
            </a:r>
            <a:endParaRPr lang="en-US" altLang="en-US" sz="900" i="1" dirty="0">
              <a:solidFill>
                <a:schemeClr val="bg1"/>
              </a:solidFill>
            </a:endParaRPr>
          </a:p>
        </p:txBody>
      </p:sp>
      <p:pic>
        <p:nvPicPr>
          <p:cNvPr id="12" name="Picture 10"/>
          <p:cNvPicPr>
            <a:picLocks noChangeAspect="1"/>
          </p:cNvPicPr>
          <p:nvPr userDrawn="1"/>
        </p:nvPicPr>
        <p:blipFill>
          <a:blip r:embed="rId12">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Tree>
    <p:extLst>
      <p:ext uri="{BB962C8B-B14F-4D97-AF65-F5344CB8AC3E}">
        <p14:creationId xmlns:p14="http://schemas.microsoft.com/office/powerpoint/2010/main" val="1909772112"/>
      </p:ext>
    </p:extLst>
  </p:cSld>
  <p:clrMap bg1="lt1" tx1="dk1" bg2="lt2" tx2="dk2" accent1="accent1" accent2="accent2" accent3="accent3" accent4="accent4" accent5="accent5" accent6="accent6" hlink="hlink" folHlink="folHlink"/>
  <p:sldLayoutIdLst>
    <p:sldLayoutId id="2147493887" r:id="rId1"/>
    <p:sldLayoutId id="2147493888" r:id="rId2"/>
    <p:sldLayoutId id="2147493889" r:id="rId3"/>
    <p:sldLayoutId id="2147493890" r:id="rId4"/>
    <p:sldLayoutId id="2147493891" r:id="rId5"/>
    <p:sldLayoutId id="2147493892" r:id="rId6"/>
    <p:sldLayoutId id="2147493893" r:id="rId7"/>
    <p:sldLayoutId id="2147493894" r:id="rId8"/>
    <p:sldLayoutId id="2147493895" r:id="rId9"/>
    <p:sldLayoutId id="2147493896" r:id="rId10"/>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0B05D94-0FBF-40E0-A0E2-9EC3FEAB3CBA}"/>
              </a:ext>
            </a:extLst>
          </p:cNvPr>
          <p:cNvSpPr>
            <a:spLocks noGrp="1" noChangeArrowheads="1"/>
          </p:cNvSpPr>
          <p:nvPr>
            <p:ph type="body" idx="1"/>
          </p:nvPr>
        </p:nvSpPr>
        <p:spPr bwMode="auto">
          <a:xfrm>
            <a:off x="814388" y="820342"/>
            <a:ext cx="7661275"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endParaRPr lang="en-US" altLang="en-US" dirty="0"/>
          </a:p>
        </p:txBody>
      </p:sp>
      <p:sp>
        <p:nvSpPr>
          <p:cNvPr id="486403" name="Rectangle 3">
            <a:extLst>
              <a:ext uri="{FF2B5EF4-FFF2-40B4-BE49-F238E27FC236}">
                <a16:creationId xmlns:a16="http://schemas.microsoft.com/office/drawing/2014/main" id="{A6119F77-21C9-4FBD-95D1-4884EA2BEF6F}"/>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smtClean="0">
                <a:solidFill>
                  <a:schemeClr val="bg2"/>
                </a:solidFill>
                <a:latin typeface="Times New Roman" panose="02020603050405020304" pitchFamily="18" charset="0"/>
              </a:defRPr>
            </a:lvl1pPr>
          </a:lstStyle>
          <a:p>
            <a:pPr>
              <a:defRPr/>
            </a:pPr>
            <a:fld id="{D13E6E76-F12E-4D1B-9B56-009C721BF777}" type="slidenum">
              <a:rPr lang="en-US" altLang="en-US" smtClean="0"/>
              <a:pPr>
                <a:defRPr/>
              </a:pPr>
              <a:t>‹#›</a:t>
            </a:fld>
            <a:endParaRPr lang="en-US" altLang="en-US"/>
          </a:p>
        </p:txBody>
      </p:sp>
      <p:sp>
        <p:nvSpPr>
          <p:cNvPr id="1028" name="Text Box 4">
            <a:extLst>
              <a:ext uri="{FF2B5EF4-FFF2-40B4-BE49-F238E27FC236}">
                <a16:creationId xmlns:a16="http://schemas.microsoft.com/office/drawing/2014/main" id="{DB0C920A-6775-4600-AD1D-310553D67F86}"/>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486405" name="Text Box 5">
            <a:extLst>
              <a:ext uri="{FF2B5EF4-FFF2-40B4-BE49-F238E27FC236}">
                <a16:creationId xmlns:a16="http://schemas.microsoft.com/office/drawing/2014/main" id="{7FED4366-B3D8-4635-90AF-59F6E59B903B}"/>
              </a:ext>
            </a:extLst>
          </p:cNvPr>
          <p:cNvSpPr txBox="1">
            <a:spLocks noChangeArrowheads="1"/>
          </p:cNvSpPr>
          <p:nvPr/>
        </p:nvSpPr>
        <p:spPr bwMode="auto">
          <a:xfrm>
            <a:off x="4486396" y="4960144"/>
            <a:ext cx="434734"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15.</a:t>
            </a:r>
            <a:fld id="{370CC2A8-7410-4F9E-B2CB-FCF9B3031B7B}"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486406" name="Rectangle 6">
            <a:extLst>
              <a:ext uri="{FF2B5EF4-FFF2-40B4-BE49-F238E27FC236}">
                <a16:creationId xmlns:a16="http://schemas.microsoft.com/office/drawing/2014/main" id="{0CE0643F-4358-4AEC-B259-E86C95F0ED4B}"/>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a:t>Click to edit Master title style</a:t>
            </a:r>
            <a:endParaRPr lang="en-US" dirty="0"/>
          </a:p>
        </p:txBody>
      </p:sp>
      <p:sp>
        <p:nvSpPr>
          <p:cNvPr id="1031" name="Text Box 7">
            <a:extLst>
              <a:ext uri="{FF2B5EF4-FFF2-40B4-BE49-F238E27FC236}">
                <a16:creationId xmlns:a16="http://schemas.microsoft.com/office/drawing/2014/main" id="{00361987-037F-4498-968A-B3CB9D3A9E08}"/>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MS PGothic" charset="0"/>
                <a:cs typeface="MS PGothic" charset="0"/>
              </a:defRPr>
            </a:lvl1pPr>
            <a:lvl2pPr marL="742950" indent="-285750">
              <a:defRPr sz="1600">
                <a:solidFill>
                  <a:schemeClr val="tx1"/>
                </a:solidFill>
                <a:latin typeface="Helvetica" charset="0"/>
                <a:ea typeface="MS PGothic" charset="0"/>
                <a:cs typeface="MS PGothic" charset="0"/>
              </a:defRPr>
            </a:lvl2pPr>
            <a:lvl3pPr marL="1143000" indent="-228600">
              <a:defRPr sz="1600">
                <a:solidFill>
                  <a:schemeClr val="tx1"/>
                </a:solidFill>
                <a:latin typeface="Helvetica" charset="0"/>
                <a:ea typeface="MS PGothic" charset="0"/>
                <a:cs typeface="MS PGothic" charset="0"/>
              </a:defRPr>
            </a:lvl3pPr>
            <a:lvl4pPr marL="1600200" indent="-228600">
              <a:defRPr sz="1600">
                <a:solidFill>
                  <a:schemeClr val="tx1"/>
                </a:solidFill>
                <a:latin typeface="Helvetica" charset="0"/>
                <a:ea typeface="MS PGothic" charset="0"/>
                <a:cs typeface="MS PGothic" charset="0"/>
              </a:defRPr>
            </a:lvl4pPr>
            <a:lvl5pPr marL="2057400" indent="-228600">
              <a:defRPr sz="1600">
                <a:solidFill>
                  <a:schemeClr val="tx1"/>
                </a:solidFill>
                <a:latin typeface="Helvetica" charset="0"/>
                <a:ea typeface="MS PGothic" charset="0"/>
                <a:cs typeface="MS PGothic" charset="0"/>
              </a:defRPr>
            </a:lvl5pPr>
            <a:lvl6pPr marL="2514600" indent="-228600" eaLnBrk="0" fontAlgn="base" hangingPunct="0">
              <a:spcBef>
                <a:spcPct val="0"/>
              </a:spcBef>
              <a:spcAft>
                <a:spcPct val="0"/>
              </a:spcAft>
              <a:defRPr sz="1600">
                <a:solidFill>
                  <a:schemeClr val="tx1"/>
                </a:solidFill>
                <a:latin typeface="Helvetica" charset="0"/>
                <a:ea typeface="MS PGothic" charset="0"/>
                <a:cs typeface="MS PGothic" charset="0"/>
              </a:defRPr>
            </a:lvl6pPr>
            <a:lvl7pPr marL="2971800" indent="-228600" eaLnBrk="0" fontAlgn="base" hangingPunct="0">
              <a:spcBef>
                <a:spcPct val="0"/>
              </a:spcBef>
              <a:spcAft>
                <a:spcPct val="0"/>
              </a:spcAft>
              <a:defRPr sz="1600">
                <a:solidFill>
                  <a:schemeClr val="tx1"/>
                </a:solidFill>
                <a:latin typeface="Helvetica" charset="0"/>
                <a:ea typeface="MS PGothic" charset="0"/>
                <a:cs typeface="MS PGothic" charset="0"/>
              </a:defRPr>
            </a:lvl7pPr>
            <a:lvl8pPr marL="3429000" indent="-228600" eaLnBrk="0" fontAlgn="base" hangingPunct="0">
              <a:spcBef>
                <a:spcPct val="0"/>
              </a:spcBef>
              <a:spcAft>
                <a:spcPct val="0"/>
              </a:spcAft>
              <a:defRPr sz="1600">
                <a:solidFill>
                  <a:schemeClr val="tx1"/>
                </a:solidFill>
                <a:latin typeface="Helvetica" charset="0"/>
                <a:ea typeface="MS PGothic" charset="0"/>
                <a:cs typeface="MS PGothic" charset="0"/>
              </a:defRPr>
            </a:lvl8pPr>
            <a:lvl9pPr marL="3886200" indent="-228600" eaLnBrk="0" fontAlgn="base" hangingPunct="0">
              <a:spcBef>
                <a:spcPct val="0"/>
              </a:spcBef>
              <a:spcAft>
                <a:spcPct val="0"/>
              </a:spcAft>
              <a:defRPr sz="1600">
                <a:solidFill>
                  <a:schemeClr val="tx1"/>
                </a:solidFill>
                <a:latin typeface="Helvetica" charset="0"/>
                <a:ea typeface="MS PGothic" charset="0"/>
                <a:cs typeface="MS PGothic"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669EEB5-E1E1-4615-B40A-87AE23727066}"/>
              </a:ext>
            </a:extLst>
          </p:cNvPr>
          <p:cNvSpPr>
            <a:spLocks/>
          </p:cNvSpPr>
          <p:nvPr/>
        </p:nvSpPr>
        <p:spPr bwMode="auto">
          <a:xfrm>
            <a:off x="8916988" y="4083844"/>
            <a:ext cx="227012" cy="35719"/>
          </a:xfrm>
          <a:custGeom>
            <a:avLst/>
            <a:gdLst>
              <a:gd name="T0" fmla="*/ 0 w 285"/>
              <a:gd name="T1" fmla="*/ 35963902 h 61"/>
              <a:gd name="T2" fmla="*/ 1268878 w 285"/>
              <a:gd name="T3" fmla="*/ 29258145 h 61"/>
              <a:gd name="T4" fmla="*/ 5710347 w 285"/>
              <a:gd name="T5" fmla="*/ 20724682 h 61"/>
              <a:gd name="T6" fmla="*/ 10785858 w 285"/>
              <a:gd name="T7" fmla="*/ 15238439 h 61"/>
              <a:gd name="T8" fmla="*/ 19033961 w 285"/>
              <a:gd name="T9" fmla="*/ 10362732 h 61"/>
              <a:gd name="T10" fmla="*/ 28550941 w 285"/>
              <a:gd name="T11" fmla="*/ 6095219 h 61"/>
              <a:gd name="T12" fmla="*/ 36164206 w 285"/>
              <a:gd name="T13" fmla="*/ 3656975 h 61"/>
              <a:gd name="T14" fmla="*/ 44412309 w 285"/>
              <a:gd name="T15" fmla="*/ 1218732 h 61"/>
              <a:gd name="T16" fmla="*/ 53929289 w 285"/>
              <a:gd name="T17" fmla="*/ 0 h 61"/>
              <a:gd name="T18" fmla="*/ 63446270 w 285"/>
              <a:gd name="T19" fmla="*/ 0 h 61"/>
              <a:gd name="T20" fmla="*/ 74866965 w 285"/>
              <a:gd name="T21" fmla="*/ 0 h 61"/>
              <a:gd name="T22" fmla="*/ 86921700 w 285"/>
              <a:gd name="T23" fmla="*/ 0 h 61"/>
              <a:gd name="T24" fmla="*/ 97707558 w 285"/>
              <a:gd name="T25" fmla="*/ 1218732 h 61"/>
              <a:gd name="T26" fmla="*/ 109762293 w 285"/>
              <a:gd name="T27" fmla="*/ 3656975 h 61"/>
              <a:gd name="T28" fmla="*/ 121817029 w 285"/>
              <a:gd name="T29" fmla="*/ 4876488 h 61"/>
              <a:gd name="T30" fmla="*/ 132602887 w 285"/>
              <a:gd name="T31" fmla="*/ 7314732 h 61"/>
              <a:gd name="T32" fmla="*/ 142119867 w 285"/>
              <a:gd name="T33" fmla="*/ 9143219 h 61"/>
              <a:gd name="T34" fmla="*/ 151636847 w 285"/>
              <a:gd name="T35" fmla="*/ 11581463 h 61"/>
              <a:gd name="T36" fmla="*/ 161153827 w 285"/>
              <a:gd name="T37" fmla="*/ 14019707 h 61"/>
              <a:gd name="T38" fmla="*/ 168767890 w 285"/>
              <a:gd name="T39" fmla="*/ 15238439 h 61"/>
              <a:gd name="T40" fmla="*/ 173209359 w 285"/>
              <a:gd name="T41" fmla="*/ 16457951 h 61"/>
              <a:gd name="T42" fmla="*/ 179553747 w 285"/>
              <a:gd name="T43" fmla="*/ 18896195 h 61"/>
              <a:gd name="T44" fmla="*/ 177015992 w 285"/>
              <a:gd name="T45" fmla="*/ 26819902 h 61"/>
              <a:gd name="T46" fmla="*/ 173209359 w 285"/>
              <a:gd name="T47" fmla="*/ 25601170 h 61"/>
              <a:gd name="T48" fmla="*/ 164961257 w 285"/>
              <a:gd name="T49" fmla="*/ 24382439 h 61"/>
              <a:gd name="T50" fmla="*/ 152906521 w 285"/>
              <a:gd name="T51" fmla="*/ 21944195 h 61"/>
              <a:gd name="T52" fmla="*/ 145927296 w 285"/>
              <a:gd name="T53" fmla="*/ 20724682 h 61"/>
              <a:gd name="T54" fmla="*/ 138313234 w 285"/>
              <a:gd name="T55" fmla="*/ 19505951 h 61"/>
              <a:gd name="T56" fmla="*/ 131334009 w 285"/>
              <a:gd name="T57" fmla="*/ 18896195 h 61"/>
              <a:gd name="T58" fmla="*/ 124355581 w 285"/>
              <a:gd name="T59" fmla="*/ 17676682 h 61"/>
              <a:gd name="T60" fmla="*/ 115472641 w 285"/>
              <a:gd name="T61" fmla="*/ 16457951 h 61"/>
              <a:gd name="T62" fmla="*/ 109762293 w 285"/>
              <a:gd name="T63" fmla="*/ 15238439 h 61"/>
              <a:gd name="T64" fmla="*/ 103417905 w 285"/>
              <a:gd name="T65" fmla="*/ 14019707 h 61"/>
              <a:gd name="T66" fmla="*/ 97707558 w 285"/>
              <a:gd name="T67" fmla="*/ 12800195 h 61"/>
              <a:gd name="T68" fmla="*/ 90094292 w 285"/>
              <a:gd name="T69" fmla="*/ 11581463 h 61"/>
              <a:gd name="T70" fmla="*/ 69791454 w 285"/>
              <a:gd name="T71" fmla="*/ 9143219 h 61"/>
              <a:gd name="T72" fmla="*/ 52660412 w 285"/>
              <a:gd name="T73" fmla="*/ 12800195 h 61"/>
              <a:gd name="T74" fmla="*/ 37433084 w 285"/>
              <a:gd name="T75" fmla="*/ 17676682 h 61"/>
              <a:gd name="T76" fmla="*/ 33626451 w 285"/>
              <a:gd name="T77" fmla="*/ 18896195 h 61"/>
              <a:gd name="T78" fmla="*/ 27282063 w 285"/>
              <a:gd name="T79" fmla="*/ 20724682 h 61"/>
              <a:gd name="T80" fmla="*/ 20302838 w 285"/>
              <a:gd name="T81" fmla="*/ 23162926 h 61"/>
              <a:gd name="T82" fmla="*/ 14592491 w 285"/>
              <a:gd name="T83" fmla="*/ 26819902 h 61"/>
              <a:gd name="T84" fmla="*/ 4441470 w 285"/>
              <a:gd name="T85" fmla="*/ 33525658 h 61"/>
              <a:gd name="T86" fmla="*/ 1268878 w 285"/>
              <a:gd name="T87" fmla="*/ 37182633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1" name="Picture 10" descr="Cover-6Ed">
            <a:extLst>
              <a:ext uri="{FF2B5EF4-FFF2-40B4-BE49-F238E27FC236}">
                <a16:creationId xmlns:a16="http://schemas.microsoft.com/office/drawing/2014/main" id="{8415B884-A6BF-4E61-8F45-53870045B346}"/>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1113" y="1"/>
            <a:ext cx="639762" cy="611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9" descr="Cover-6Ed">
            <a:extLst>
              <a:ext uri="{FF2B5EF4-FFF2-40B4-BE49-F238E27FC236}">
                <a16:creationId xmlns:a16="http://schemas.microsoft.com/office/drawing/2014/main" id="{C51EB6E8-DB40-47B3-A1ED-7368CB8F40A8}"/>
              </a:ext>
            </a:extLst>
          </p:cNvPr>
          <p:cNvPicPr>
            <a:picLocks noChangeAspect="1" noChangeArrowheads="1"/>
          </p:cNvPicPr>
          <p:nvPr userDrawn="1"/>
        </p:nvPicPr>
        <p:blipFill>
          <a:blip r:embed="rId16"/>
          <a:stretch>
            <a:fillRect/>
          </a:stretch>
        </p:blipFill>
        <p:spPr bwMode="auto">
          <a:xfrm>
            <a:off x="2304" y="1"/>
            <a:ext cx="812084" cy="7778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58545815"/>
      </p:ext>
    </p:extLst>
  </p:cSld>
  <p:clrMap bg1="lt1" tx1="dk1" bg2="lt2" tx2="dk2" accent1="accent1" accent2="accent2" accent3="accent3" accent4="accent4" accent5="accent5" accent6="accent6" hlink="hlink" folHlink="folHlink"/>
  <p:sldLayoutIdLst>
    <p:sldLayoutId id="2147493898" r:id="rId1"/>
    <p:sldLayoutId id="2147493899" r:id="rId2"/>
    <p:sldLayoutId id="2147493900" r:id="rId3"/>
    <p:sldLayoutId id="2147493901" r:id="rId4"/>
    <p:sldLayoutId id="2147493902" r:id="rId5"/>
    <p:sldLayoutId id="2147493903" r:id="rId6"/>
    <p:sldLayoutId id="2147493904" r:id="rId7"/>
    <p:sldLayoutId id="2147493905" r:id="rId8"/>
    <p:sldLayoutId id="2147493906" r:id="rId9"/>
    <p:sldLayoutId id="2147493907" r:id="rId10"/>
    <p:sldLayoutId id="2147493908" r:id="rId11"/>
    <p:sldLayoutId id="2147493909" r:id="rId12"/>
    <p:sldLayoutId id="2147493910" r:id="rId13"/>
    <p:sldLayoutId id="2147493911" r:id="rId14"/>
  </p:sldLayoutIdLst>
  <p:txStyles>
    <p:titleStyle>
      <a:lvl1pPr algn="ctr" rtl="0" eaLnBrk="1" fontAlgn="base" hangingPunct="1">
        <a:spcBef>
          <a:spcPct val="0"/>
        </a:spcBef>
        <a:spcAft>
          <a:spcPct val="0"/>
        </a:spcAft>
        <a:defRPr kumimoji="1" sz="2100" b="1">
          <a:solidFill>
            <a:srgbClr val="002060"/>
          </a:solidFill>
          <a:effectLst>
            <a:outerShdw blurRad="38100" dist="38100" dir="2700000" algn="tl">
              <a:srgbClr val="DDDDDD"/>
            </a:outerShdw>
          </a:effectLst>
          <a:latin typeface="+mj-lt"/>
          <a:ea typeface="MS PGothic" charset="0"/>
          <a:cs typeface="MS PGothic" charset="0"/>
        </a:defRPr>
      </a:lvl1pPr>
      <a:lvl2pPr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charset="0"/>
          <a:cs typeface="MS PGothic" charset="0"/>
        </a:defRPr>
      </a:lvl2pPr>
      <a:lvl3pPr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charset="0"/>
          <a:cs typeface="MS PGothic" charset="0"/>
        </a:defRPr>
      </a:lvl3pPr>
      <a:lvl4pPr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charset="0"/>
          <a:cs typeface="MS PGothic" charset="0"/>
        </a:defRPr>
      </a:lvl4pPr>
      <a:lvl5pPr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charset="0"/>
          <a:cs typeface="MS PGothic" charset="0"/>
        </a:defRPr>
      </a:lvl5pPr>
      <a:lvl6pPr marL="342900"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1" fontAlgn="base" hangingPunct="1">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charset="0"/>
          <a:cs typeface="MS PGothic" charset="0"/>
        </a:defRPr>
      </a:lvl1pPr>
      <a:lvl2pPr marL="557213" indent="-214313" algn="l" rtl="0" eaLnBrk="1" fontAlgn="base" hangingPunct="1">
        <a:spcBef>
          <a:spcPct val="35000"/>
        </a:spcBef>
        <a:spcAft>
          <a:spcPct val="0"/>
        </a:spcAft>
        <a:buClr>
          <a:srgbClr val="FF9933"/>
        </a:buClr>
        <a:buSzPct val="90000"/>
        <a:buFont typeface="Monotype Sorts" pitchFamily="-65" charset="2"/>
        <a:buChar char="l"/>
        <a:defRPr kumimoji="1" sz="1275">
          <a:solidFill>
            <a:schemeClr val="tx1"/>
          </a:solidFill>
          <a:latin typeface="+mn-lt"/>
          <a:ea typeface="MS PGothic" charset="0"/>
          <a:cs typeface="MS PGothic" charset="0"/>
        </a:defRPr>
      </a:lvl2pPr>
      <a:lvl3pPr marL="814388" indent="-171450" algn="l" rtl="0" eaLnBrk="1" fontAlgn="base" hangingPunct="1">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charset="0"/>
          <a:cs typeface="MS PGothic" charset="0"/>
        </a:defRPr>
      </a:lvl3pPr>
      <a:lvl4pPr marL="1071563" indent="-171450" algn="l" rtl="0" eaLnBrk="1" fontAlgn="base" hangingPunct="1">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charset="0"/>
          <a:cs typeface="MS PGothic" charset="0"/>
        </a:defRPr>
      </a:lvl4pPr>
      <a:lvl5pPr marL="1328738" indent="-171450" algn="l" rtl="0" eaLnBrk="1" fontAlgn="base" hangingPunct="1">
        <a:spcBef>
          <a:spcPct val="35000"/>
        </a:spcBef>
        <a:spcAft>
          <a:spcPct val="0"/>
        </a:spcAft>
        <a:buClr>
          <a:schemeClr val="tx2"/>
        </a:buClr>
        <a:buSzPct val="75000"/>
        <a:buChar char="»"/>
        <a:defRPr kumimoji="1" sz="1275">
          <a:solidFill>
            <a:schemeClr val="tx1"/>
          </a:solidFill>
          <a:latin typeface="+mn-lt"/>
          <a:ea typeface="MS PGothic" charset="0"/>
          <a:cs typeface="MS PGothic" charset="0"/>
        </a:defRPr>
      </a:lvl5pPr>
      <a:lvl6pPr marL="1671638" indent="-171450" algn="l" rtl="0" eaLnBrk="1" fontAlgn="base" hangingPunct="1">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1" fontAlgn="base" hangingPunct="1">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1" fontAlgn="base" hangingPunct="1">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1" fontAlgn="base" hangingPunct="1">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9" name="TextBox 11"/>
          <p:cNvSpPr txBox="1">
            <a:spLocks noChangeArrowheads="1"/>
          </p:cNvSpPr>
          <p:nvPr userDrawn="1"/>
        </p:nvSpPr>
        <p:spPr bwMode="auto">
          <a:xfrm>
            <a:off x="255588" y="4695825"/>
            <a:ext cx="678180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1050" b="1">
                <a:solidFill>
                  <a:schemeClr val="bg1"/>
                </a:solidFill>
              </a:rPr>
              <a:pPr marL="0" marR="0" indent="0" algn="l" defTabSz="457200" rtl="0" eaLnBrk="1" fontAlgn="base" latinLnBrk="0" hangingPunct="1">
                <a:lnSpc>
                  <a:spcPct val="100000"/>
                </a:lnSpc>
                <a:spcBef>
                  <a:spcPct val="0"/>
                </a:spcBef>
                <a:spcAft>
                  <a:spcPct val="0"/>
                </a:spcAft>
                <a:buClrTx/>
                <a:buSzTx/>
                <a:buFontTx/>
                <a:buNone/>
                <a:tabLst/>
                <a:defRPr/>
              </a:pPr>
              <a:t>‹#›</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W4111-2024F-11-HW3b4b-Normalization-ModuleIV</a:t>
            </a:r>
            <a:r>
              <a:rPr lang="en-US" altLang="en-US" sz="1050" i="1" dirty="0">
                <a:solidFill>
                  <a:schemeClr val="bg1"/>
                </a:solidFill>
              </a:rPr>
              <a:t>			</a:t>
            </a:r>
            <a:r>
              <a:rPr lang="de-DE" altLang="en-US" sz="900" i="1" dirty="0">
                <a:solidFill>
                  <a:schemeClr val="bg1"/>
                </a:solidFill>
              </a:rPr>
              <a:t>© Donald F. Ferguson, 2024</a:t>
            </a:r>
            <a:endParaRPr lang="en-US" altLang="en-US" sz="900" i="1" dirty="0">
              <a:solidFill>
                <a:schemeClr val="bg1"/>
              </a:solidFill>
            </a:endParaRPr>
          </a:p>
        </p:txBody>
      </p:sp>
      <p:pic>
        <p:nvPicPr>
          <p:cNvPr id="12" name="Picture 10"/>
          <p:cNvPicPr>
            <a:picLocks noChangeAspect="1"/>
          </p:cNvPicPr>
          <p:nvPr userDrawn="1"/>
        </p:nvPicPr>
        <p:blipFill>
          <a:blip r:embed="rId9">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Tree>
    <p:extLst>
      <p:ext uri="{BB962C8B-B14F-4D97-AF65-F5344CB8AC3E}">
        <p14:creationId xmlns:p14="http://schemas.microsoft.com/office/powerpoint/2010/main" val="2223996657"/>
      </p:ext>
    </p:extLst>
  </p:cSld>
  <p:clrMap bg1="lt1" tx1="dk1" bg2="lt2" tx2="dk2" accent1="accent1" accent2="accent2" accent3="accent3" accent4="accent4" accent5="accent5" accent6="accent6" hlink="hlink" folHlink="folHlink"/>
  <p:sldLayoutIdLst>
    <p:sldLayoutId id="2147493913" r:id="rId1"/>
    <p:sldLayoutId id="2147493914" r:id="rId2"/>
    <p:sldLayoutId id="2147493915" r:id="rId3"/>
    <p:sldLayoutId id="2147493916" r:id="rId4"/>
    <p:sldLayoutId id="2147493917" r:id="rId5"/>
    <p:sldLayoutId id="2147493918" r:id="rId6"/>
    <p:sldLayoutId id="2147493919" r:id="rId7"/>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6112478-D9B7-4D0D-ADE5-62D5EFAAFBBF}"/>
              </a:ext>
            </a:extLst>
          </p:cNvPr>
          <p:cNvSpPr>
            <a:spLocks noGrp="1" noChangeArrowheads="1"/>
          </p:cNvSpPr>
          <p:nvPr>
            <p:ph type="body" idx="1"/>
          </p:nvPr>
        </p:nvSpPr>
        <p:spPr bwMode="auto">
          <a:xfrm>
            <a:off x="768350" y="820342"/>
            <a:ext cx="7707313"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rgbClr val="002060"/>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userDrawn="1"/>
        </p:nvSpPr>
        <p:spPr bwMode="auto">
          <a:xfrm>
            <a:off x="4512846" y="4960144"/>
            <a:ext cx="381835"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3.</a:t>
            </a:r>
            <a:fld id="{669DE52E-05EC-4487-BE79-3F9A6A9F8797}"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362D880-06BD-4D02-876C-3226AC8E6F10}"/>
              </a:ext>
            </a:extLst>
          </p:cNvPr>
          <p:cNvSpPr>
            <a:spLocks/>
          </p:cNvSpPr>
          <p:nvPr/>
        </p:nvSpPr>
        <p:spPr bwMode="auto">
          <a:xfrm>
            <a:off x="8916988" y="4083844"/>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0" name="Picture 8" descr="Cover-6Ed"/>
          <p:cNvPicPr>
            <a:picLocks noChangeAspect="1" noChangeArrowheads="1"/>
          </p:cNvPicPr>
          <p:nvPr userDrawn="1"/>
        </p:nvPicPr>
        <p:blipFill>
          <a:blip r:embed="rId14"/>
          <a:stretch>
            <a:fillRect/>
          </a:stretch>
        </p:blipFill>
        <p:spPr bwMode="auto">
          <a:xfrm>
            <a:off x="5546" y="1"/>
            <a:ext cx="742012" cy="71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34045592"/>
      </p:ext>
    </p:extLst>
  </p:cSld>
  <p:clrMap bg1="lt1" tx1="dk1" bg2="lt2" tx2="dk2" accent1="accent1" accent2="accent2" accent3="accent3" accent4="accent4" accent5="accent5" accent6="accent6" hlink="hlink" folHlink="folHlink"/>
  <p:sldLayoutIdLst>
    <p:sldLayoutId id="2147493921" r:id="rId1"/>
    <p:sldLayoutId id="2147493922" r:id="rId2"/>
    <p:sldLayoutId id="2147493923" r:id="rId3"/>
    <p:sldLayoutId id="2147493924" r:id="rId4"/>
    <p:sldLayoutId id="2147493925" r:id="rId5"/>
    <p:sldLayoutId id="2147493926" r:id="rId6"/>
    <p:sldLayoutId id="2147493927" r:id="rId7"/>
    <p:sldLayoutId id="2147493928" r:id="rId8"/>
    <p:sldLayoutId id="2147493929" r:id="rId9"/>
    <p:sldLayoutId id="2147493930" r:id="rId10"/>
    <p:sldLayoutId id="2147493931" r:id="rId11"/>
    <p:sldLayoutId id="2147493932" r:id="rId12"/>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95000"/>
        <a:buFont typeface="Monotype Sorts" pitchFamily="-65" charset="2"/>
        <a:buChar char="l"/>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0B05D94-0FBF-40E0-A0E2-9EC3FEAB3CBA}"/>
              </a:ext>
            </a:extLst>
          </p:cNvPr>
          <p:cNvSpPr>
            <a:spLocks noGrp="1" noChangeArrowheads="1"/>
          </p:cNvSpPr>
          <p:nvPr>
            <p:ph type="body" idx="1"/>
          </p:nvPr>
        </p:nvSpPr>
        <p:spPr bwMode="auto">
          <a:xfrm>
            <a:off x="814389" y="820342"/>
            <a:ext cx="7661275"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endParaRPr lang="en-US" altLang="en-US" dirty="0"/>
          </a:p>
        </p:txBody>
      </p:sp>
      <p:sp>
        <p:nvSpPr>
          <p:cNvPr id="486403" name="Rectangle 3">
            <a:extLst>
              <a:ext uri="{FF2B5EF4-FFF2-40B4-BE49-F238E27FC236}">
                <a16:creationId xmlns:a16="http://schemas.microsoft.com/office/drawing/2014/main" id="{A6119F77-21C9-4FBD-95D1-4884EA2BEF6F}"/>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smtClean="0">
                <a:solidFill>
                  <a:schemeClr val="bg2"/>
                </a:solidFill>
                <a:latin typeface="Times New Roman" panose="02020603050405020304" pitchFamily="18" charset="0"/>
              </a:defRPr>
            </a:lvl1pPr>
          </a:lstStyle>
          <a:p>
            <a:fld id="{B11C6810-CB31-4E30-9B86-57880A05BB4E}" type="slidenum">
              <a:rPr lang="en-US" altLang="en-US" smtClean="0"/>
              <a:pPr/>
              <a:t>‹#›</a:t>
            </a:fld>
            <a:endParaRPr lang="en-US" altLang="en-US"/>
          </a:p>
        </p:txBody>
      </p:sp>
      <p:sp>
        <p:nvSpPr>
          <p:cNvPr id="1028" name="Text Box 4">
            <a:extLst>
              <a:ext uri="{FF2B5EF4-FFF2-40B4-BE49-F238E27FC236}">
                <a16:creationId xmlns:a16="http://schemas.microsoft.com/office/drawing/2014/main" id="{DB0C920A-6775-4600-AD1D-310553D67F86}"/>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486405" name="Text Box 5">
            <a:extLst>
              <a:ext uri="{FF2B5EF4-FFF2-40B4-BE49-F238E27FC236}">
                <a16:creationId xmlns:a16="http://schemas.microsoft.com/office/drawing/2014/main" id="{7FED4366-B3D8-4635-90AF-59F6E59B903B}"/>
              </a:ext>
            </a:extLst>
          </p:cNvPr>
          <p:cNvSpPr txBox="1">
            <a:spLocks noChangeArrowheads="1"/>
          </p:cNvSpPr>
          <p:nvPr/>
        </p:nvSpPr>
        <p:spPr bwMode="auto">
          <a:xfrm>
            <a:off x="4486396" y="4960144"/>
            <a:ext cx="434734"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17.</a:t>
            </a:r>
            <a:fld id="{370CC2A8-7410-4F9E-B2CB-FCF9B3031B7B}"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486406" name="Rectangle 6">
            <a:extLst>
              <a:ext uri="{FF2B5EF4-FFF2-40B4-BE49-F238E27FC236}">
                <a16:creationId xmlns:a16="http://schemas.microsoft.com/office/drawing/2014/main" id="{0CE0643F-4358-4AEC-B259-E86C95F0ED4B}"/>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00361987-037F-4498-968A-B3CB9D3A9E08}"/>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MS PGothic" charset="0"/>
                <a:cs typeface="MS PGothic" charset="0"/>
              </a:defRPr>
            </a:lvl1pPr>
            <a:lvl2pPr marL="742950" indent="-285750">
              <a:defRPr sz="1600">
                <a:solidFill>
                  <a:schemeClr val="tx1"/>
                </a:solidFill>
                <a:latin typeface="Helvetica" charset="0"/>
                <a:ea typeface="MS PGothic" charset="0"/>
                <a:cs typeface="MS PGothic" charset="0"/>
              </a:defRPr>
            </a:lvl2pPr>
            <a:lvl3pPr marL="1143000" indent="-228600">
              <a:defRPr sz="1600">
                <a:solidFill>
                  <a:schemeClr val="tx1"/>
                </a:solidFill>
                <a:latin typeface="Helvetica" charset="0"/>
                <a:ea typeface="MS PGothic" charset="0"/>
                <a:cs typeface="MS PGothic" charset="0"/>
              </a:defRPr>
            </a:lvl3pPr>
            <a:lvl4pPr marL="1600200" indent="-228600">
              <a:defRPr sz="1600">
                <a:solidFill>
                  <a:schemeClr val="tx1"/>
                </a:solidFill>
                <a:latin typeface="Helvetica" charset="0"/>
                <a:ea typeface="MS PGothic" charset="0"/>
                <a:cs typeface="MS PGothic" charset="0"/>
              </a:defRPr>
            </a:lvl4pPr>
            <a:lvl5pPr marL="2057400" indent="-228600">
              <a:defRPr sz="1600">
                <a:solidFill>
                  <a:schemeClr val="tx1"/>
                </a:solidFill>
                <a:latin typeface="Helvetica" charset="0"/>
                <a:ea typeface="MS PGothic" charset="0"/>
                <a:cs typeface="MS PGothic" charset="0"/>
              </a:defRPr>
            </a:lvl5pPr>
            <a:lvl6pPr marL="2514600" indent="-228600" eaLnBrk="0" fontAlgn="base" hangingPunct="0">
              <a:spcBef>
                <a:spcPct val="0"/>
              </a:spcBef>
              <a:spcAft>
                <a:spcPct val="0"/>
              </a:spcAft>
              <a:defRPr sz="1600">
                <a:solidFill>
                  <a:schemeClr val="tx1"/>
                </a:solidFill>
                <a:latin typeface="Helvetica" charset="0"/>
                <a:ea typeface="MS PGothic" charset="0"/>
                <a:cs typeface="MS PGothic" charset="0"/>
              </a:defRPr>
            </a:lvl6pPr>
            <a:lvl7pPr marL="2971800" indent="-228600" eaLnBrk="0" fontAlgn="base" hangingPunct="0">
              <a:spcBef>
                <a:spcPct val="0"/>
              </a:spcBef>
              <a:spcAft>
                <a:spcPct val="0"/>
              </a:spcAft>
              <a:defRPr sz="1600">
                <a:solidFill>
                  <a:schemeClr val="tx1"/>
                </a:solidFill>
                <a:latin typeface="Helvetica" charset="0"/>
                <a:ea typeface="MS PGothic" charset="0"/>
                <a:cs typeface="MS PGothic" charset="0"/>
              </a:defRPr>
            </a:lvl7pPr>
            <a:lvl8pPr marL="3429000" indent="-228600" eaLnBrk="0" fontAlgn="base" hangingPunct="0">
              <a:spcBef>
                <a:spcPct val="0"/>
              </a:spcBef>
              <a:spcAft>
                <a:spcPct val="0"/>
              </a:spcAft>
              <a:defRPr sz="1600">
                <a:solidFill>
                  <a:schemeClr val="tx1"/>
                </a:solidFill>
                <a:latin typeface="Helvetica" charset="0"/>
                <a:ea typeface="MS PGothic" charset="0"/>
                <a:cs typeface="MS PGothic" charset="0"/>
              </a:defRPr>
            </a:lvl8pPr>
            <a:lvl9pPr marL="3886200" indent="-228600" eaLnBrk="0" fontAlgn="base" hangingPunct="0">
              <a:spcBef>
                <a:spcPct val="0"/>
              </a:spcBef>
              <a:spcAft>
                <a:spcPct val="0"/>
              </a:spcAft>
              <a:defRPr sz="1600">
                <a:solidFill>
                  <a:schemeClr val="tx1"/>
                </a:solidFill>
                <a:latin typeface="Helvetica" charset="0"/>
                <a:ea typeface="MS PGothic" charset="0"/>
                <a:cs typeface="MS PGothic"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669EEB5-E1E1-4615-B40A-87AE23727066}"/>
              </a:ext>
            </a:extLst>
          </p:cNvPr>
          <p:cNvSpPr>
            <a:spLocks/>
          </p:cNvSpPr>
          <p:nvPr/>
        </p:nvSpPr>
        <p:spPr bwMode="auto">
          <a:xfrm>
            <a:off x="8916988" y="4083844"/>
            <a:ext cx="227012" cy="35719"/>
          </a:xfrm>
          <a:custGeom>
            <a:avLst/>
            <a:gdLst>
              <a:gd name="T0" fmla="*/ 0 w 285"/>
              <a:gd name="T1" fmla="*/ 35963902 h 61"/>
              <a:gd name="T2" fmla="*/ 1268878 w 285"/>
              <a:gd name="T3" fmla="*/ 29258145 h 61"/>
              <a:gd name="T4" fmla="*/ 5710347 w 285"/>
              <a:gd name="T5" fmla="*/ 20724682 h 61"/>
              <a:gd name="T6" fmla="*/ 10785858 w 285"/>
              <a:gd name="T7" fmla="*/ 15238439 h 61"/>
              <a:gd name="T8" fmla="*/ 19033961 w 285"/>
              <a:gd name="T9" fmla="*/ 10362732 h 61"/>
              <a:gd name="T10" fmla="*/ 28550941 w 285"/>
              <a:gd name="T11" fmla="*/ 6095219 h 61"/>
              <a:gd name="T12" fmla="*/ 36164206 w 285"/>
              <a:gd name="T13" fmla="*/ 3656975 h 61"/>
              <a:gd name="T14" fmla="*/ 44412309 w 285"/>
              <a:gd name="T15" fmla="*/ 1218732 h 61"/>
              <a:gd name="T16" fmla="*/ 53929289 w 285"/>
              <a:gd name="T17" fmla="*/ 0 h 61"/>
              <a:gd name="T18" fmla="*/ 63446270 w 285"/>
              <a:gd name="T19" fmla="*/ 0 h 61"/>
              <a:gd name="T20" fmla="*/ 74866965 w 285"/>
              <a:gd name="T21" fmla="*/ 0 h 61"/>
              <a:gd name="T22" fmla="*/ 86921700 w 285"/>
              <a:gd name="T23" fmla="*/ 0 h 61"/>
              <a:gd name="T24" fmla="*/ 97707558 w 285"/>
              <a:gd name="T25" fmla="*/ 1218732 h 61"/>
              <a:gd name="T26" fmla="*/ 109762293 w 285"/>
              <a:gd name="T27" fmla="*/ 3656975 h 61"/>
              <a:gd name="T28" fmla="*/ 121817029 w 285"/>
              <a:gd name="T29" fmla="*/ 4876488 h 61"/>
              <a:gd name="T30" fmla="*/ 132602887 w 285"/>
              <a:gd name="T31" fmla="*/ 7314732 h 61"/>
              <a:gd name="T32" fmla="*/ 142119867 w 285"/>
              <a:gd name="T33" fmla="*/ 9143219 h 61"/>
              <a:gd name="T34" fmla="*/ 151636847 w 285"/>
              <a:gd name="T35" fmla="*/ 11581463 h 61"/>
              <a:gd name="T36" fmla="*/ 161153827 w 285"/>
              <a:gd name="T37" fmla="*/ 14019707 h 61"/>
              <a:gd name="T38" fmla="*/ 168767890 w 285"/>
              <a:gd name="T39" fmla="*/ 15238439 h 61"/>
              <a:gd name="T40" fmla="*/ 173209359 w 285"/>
              <a:gd name="T41" fmla="*/ 16457951 h 61"/>
              <a:gd name="T42" fmla="*/ 179553747 w 285"/>
              <a:gd name="T43" fmla="*/ 18896195 h 61"/>
              <a:gd name="T44" fmla="*/ 177015992 w 285"/>
              <a:gd name="T45" fmla="*/ 26819902 h 61"/>
              <a:gd name="T46" fmla="*/ 173209359 w 285"/>
              <a:gd name="T47" fmla="*/ 25601170 h 61"/>
              <a:gd name="T48" fmla="*/ 164961257 w 285"/>
              <a:gd name="T49" fmla="*/ 24382439 h 61"/>
              <a:gd name="T50" fmla="*/ 152906521 w 285"/>
              <a:gd name="T51" fmla="*/ 21944195 h 61"/>
              <a:gd name="T52" fmla="*/ 145927296 w 285"/>
              <a:gd name="T53" fmla="*/ 20724682 h 61"/>
              <a:gd name="T54" fmla="*/ 138313234 w 285"/>
              <a:gd name="T55" fmla="*/ 19505951 h 61"/>
              <a:gd name="T56" fmla="*/ 131334009 w 285"/>
              <a:gd name="T57" fmla="*/ 18896195 h 61"/>
              <a:gd name="T58" fmla="*/ 124355581 w 285"/>
              <a:gd name="T59" fmla="*/ 17676682 h 61"/>
              <a:gd name="T60" fmla="*/ 115472641 w 285"/>
              <a:gd name="T61" fmla="*/ 16457951 h 61"/>
              <a:gd name="T62" fmla="*/ 109762293 w 285"/>
              <a:gd name="T63" fmla="*/ 15238439 h 61"/>
              <a:gd name="T64" fmla="*/ 103417905 w 285"/>
              <a:gd name="T65" fmla="*/ 14019707 h 61"/>
              <a:gd name="T66" fmla="*/ 97707558 w 285"/>
              <a:gd name="T67" fmla="*/ 12800195 h 61"/>
              <a:gd name="T68" fmla="*/ 90094292 w 285"/>
              <a:gd name="T69" fmla="*/ 11581463 h 61"/>
              <a:gd name="T70" fmla="*/ 69791454 w 285"/>
              <a:gd name="T71" fmla="*/ 9143219 h 61"/>
              <a:gd name="T72" fmla="*/ 52660412 w 285"/>
              <a:gd name="T73" fmla="*/ 12800195 h 61"/>
              <a:gd name="T74" fmla="*/ 37433084 w 285"/>
              <a:gd name="T75" fmla="*/ 17676682 h 61"/>
              <a:gd name="T76" fmla="*/ 33626451 w 285"/>
              <a:gd name="T77" fmla="*/ 18896195 h 61"/>
              <a:gd name="T78" fmla="*/ 27282063 w 285"/>
              <a:gd name="T79" fmla="*/ 20724682 h 61"/>
              <a:gd name="T80" fmla="*/ 20302838 w 285"/>
              <a:gd name="T81" fmla="*/ 23162926 h 61"/>
              <a:gd name="T82" fmla="*/ 14592491 w 285"/>
              <a:gd name="T83" fmla="*/ 26819902 h 61"/>
              <a:gd name="T84" fmla="*/ 4441470 w 285"/>
              <a:gd name="T85" fmla="*/ 33525658 h 61"/>
              <a:gd name="T86" fmla="*/ 1268878 w 285"/>
              <a:gd name="T87" fmla="*/ 37182633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1" name="Picture 10" descr="Cover-6Ed">
            <a:extLst>
              <a:ext uri="{FF2B5EF4-FFF2-40B4-BE49-F238E27FC236}">
                <a16:creationId xmlns:a16="http://schemas.microsoft.com/office/drawing/2014/main" id="{8415B884-A6BF-4E61-8F45-53870045B346}"/>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1113" y="1"/>
            <a:ext cx="639762" cy="611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9" descr="Cover-6Ed">
            <a:extLst>
              <a:ext uri="{FF2B5EF4-FFF2-40B4-BE49-F238E27FC236}">
                <a16:creationId xmlns:a16="http://schemas.microsoft.com/office/drawing/2014/main" id="{A69B54C0-8EB7-4834-9342-A9C86C117E2A}"/>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11113" y="1"/>
            <a:ext cx="639762" cy="611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08435882"/>
      </p:ext>
    </p:extLst>
  </p:cSld>
  <p:clrMap bg1="lt1" tx1="dk1" bg2="lt2" tx2="dk2" accent1="accent1" accent2="accent2" accent3="accent3" accent4="accent4" accent5="accent5" accent6="accent6" hlink="hlink" folHlink="folHlink"/>
  <p:sldLayoutIdLst>
    <p:sldLayoutId id="2147493934" r:id="rId1"/>
    <p:sldLayoutId id="2147493935" r:id="rId2"/>
    <p:sldLayoutId id="2147493936" r:id="rId3"/>
    <p:sldLayoutId id="2147493937" r:id="rId4"/>
    <p:sldLayoutId id="2147493938" r:id="rId5"/>
    <p:sldLayoutId id="2147493939" r:id="rId6"/>
    <p:sldLayoutId id="2147493940" r:id="rId7"/>
    <p:sldLayoutId id="2147493941" r:id="rId8"/>
    <p:sldLayoutId id="2147493942" r:id="rId9"/>
    <p:sldLayoutId id="2147493943" r:id="rId10"/>
    <p:sldLayoutId id="2147493944" r:id="rId11"/>
    <p:sldLayoutId id="2147493945" r:id="rId12"/>
    <p:sldLayoutId id="2147493946" r:id="rId13"/>
  </p:sldLayoutIdLst>
  <p:txStyles>
    <p:titleStyle>
      <a:lvl1pPr algn="ctr" rtl="0" eaLnBrk="1" fontAlgn="base" hangingPunct="1">
        <a:spcBef>
          <a:spcPct val="0"/>
        </a:spcBef>
        <a:spcAft>
          <a:spcPct val="0"/>
        </a:spcAft>
        <a:defRPr kumimoji="1" sz="2100" b="1">
          <a:solidFill>
            <a:srgbClr val="002060"/>
          </a:solidFill>
          <a:effectLst>
            <a:outerShdw blurRad="38100" dist="38100" dir="2700000" algn="tl">
              <a:srgbClr val="DDDDDD"/>
            </a:outerShdw>
          </a:effectLst>
          <a:latin typeface="+mj-lt"/>
          <a:ea typeface="MS PGothic" charset="0"/>
          <a:cs typeface="MS PGothic" charset="0"/>
        </a:defRPr>
      </a:lvl1pPr>
      <a:lvl2pPr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charset="0"/>
          <a:cs typeface="MS PGothic" charset="0"/>
        </a:defRPr>
      </a:lvl2pPr>
      <a:lvl3pPr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charset="0"/>
          <a:cs typeface="MS PGothic" charset="0"/>
        </a:defRPr>
      </a:lvl3pPr>
      <a:lvl4pPr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charset="0"/>
          <a:cs typeface="MS PGothic" charset="0"/>
        </a:defRPr>
      </a:lvl4pPr>
      <a:lvl5pPr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charset="0"/>
          <a:cs typeface="MS PGothic" charset="0"/>
        </a:defRPr>
      </a:lvl5pPr>
      <a:lvl6pPr marL="342900"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1" fontAlgn="base" hangingPunct="1">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charset="0"/>
          <a:cs typeface="MS PGothic" charset="0"/>
        </a:defRPr>
      </a:lvl1pPr>
      <a:lvl2pPr marL="557213" indent="-214313" algn="l" rtl="0" eaLnBrk="1" fontAlgn="base" hangingPunct="1">
        <a:spcBef>
          <a:spcPct val="35000"/>
        </a:spcBef>
        <a:spcAft>
          <a:spcPct val="0"/>
        </a:spcAft>
        <a:buClr>
          <a:srgbClr val="FF9933"/>
        </a:buClr>
        <a:buSzPct val="90000"/>
        <a:buFont typeface="Monotype Sorts" pitchFamily="-65" charset="2"/>
        <a:buChar char="l"/>
        <a:defRPr kumimoji="1" sz="1275">
          <a:solidFill>
            <a:schemeClr val="tx1"/>
          </a:solidFill>
          <a:latin typeface="+mn-lt"/>
          <a:ea typeface="MS PGothic" charset="0"/>
          <a:cs typeface="MS PGothic" charset="0"/>
        </a:defRPr>
      </a:lvl2pPr>
      <a:lvl3pPr marL="814388" indent="-171450" algn="l" rtl="0" eaLnBrk="1" fontAlgn="base" hangingPunct="1">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charset="0"/>
          <a:cs typeface="MS PGothic" charset="0"/>
        </a:defRPr>
      </a:lvl3pPr>
      <a:lvl4pPr marL="1071563" indent="-171450" algn="l" rtl="0" eaLnBrk="1" fontAlgn="base" hangingPunct="1">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charset="0"/>
          <a:cs typeface="MS PGothic" charset="0"/>
        </a:defRPr>
      </a:lvl4pPr>
      <a:lvl5pPr marL="1328738" indent="-171450" algn="l" rtl="0" eaLnBrk="1" fontAlgn="base" hangingPunct="1">
        <a:spcBef>
          <a:spcPct val="35000"/>
        </a:spcBef>
        <a:spcAft>
          <a:spcPct val="0"/>
        </a:spcAft>
        <a:buClr>
          <a:schemeClr val="tx2"/>
        </a:buClr>
        <a:buSzPct val="75000"/>
        <a:buChar char="»"/>
        <a:defRPr kumimoji="1" sz="1275">
          <a:solidFill>
            <a:schemeClr val="tx1"/>
          </a:solidFill>
          <a:latin typeface="+mn-lt"/>
          <a:ea typeface="MS PGothic" charset="0"/>
          <a:cs typeface="MS PGothic" charset="0"/>
        </a:defRPr>
      </a:lvl5pPr>
      <a:lvl6pPr marL="1671638" indent="-171450" algn="l" rtl="0" eaLnBrk="1" fontAlgn="base" hangingPunct="1">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1" fontAlgn="base" hangingPunct="1">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1" fontAlgn="base" hangingPunct="1">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1" fontAlgn="base" hangingPunct="1">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1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9.xml"/></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2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3.xml"/><Relationship Id="rId1" Type="http://schemas.openxmlformats.org/officeDocument/2006/relationships/slideLayout" Target="../slideLayouts/slideLayout2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5.xml"/><Relationship Id="rId1" Type="http://schemas.openxmlformats.org/officeDocument/2006/relationships/slideLayout" Target="../slideLayouts/slideLayout3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5.xml"/></Relationships>
</file>

<file path=ppt/slides/_rels/slide3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3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5.xml"/></Relationships>
</file>

<file path=ppt/slides/_rels/slide38.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22.xml"/><Relationship Id="rId1" Type="http://schemas.openxmlformats.org/officeDocument/2006/relationships/slideLayout" Target="../slideLayouts/slideLayout35.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5.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4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5.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5.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5.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5.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5.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5.xml"/></Relationships>
</file>

<file path=ppt/slides/_rels/slide4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31.xml"/><Relationship Id="rId1" Type="http://schemas.openxmlformats.org/officeDocument/2006/relationships/slideLayout" Target="../slideLayouts/slideLayout58.xml"/><Relationship Id="rId4" Type="http://schemas.openxmlformats.org/officeDocument/2006/relationships/image" Target="../media/image1.em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5.xml"/></Relationships>
</file>

<file path=ppt/slides/_rels/slide51.xml.rels><?xml version="1.0" encoding="UTF-8" standalone="yes"?>
<Relationships xmlns="http://schemas.openxmlformats.org/package/2006/relationships"><Relationship Id="rId3" Type="http://schemas.openxmlformats.org/officeDocument/2006/relationships/hyperlink" Target="https://www.datacamp.com/tutorial/normalization-in-sql" TargetMode="External"/><Relationship Id="rId2" Type="http://schemas.openxmlformats.org/officeDocument/2006/relationships/image" Target="../media/image17.png"/><Relationship Id="rId1" Type="http://schemas.openxmlformats.org/officeDocument/2006/relationships/slideLayout" Target="../slideLayouts/slideLayout7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5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34.xml"/><Relationship Id="rId1" Type="http://schemas.openxmlformats.org/officeDocument/2006/relationships/slideLayout" Target="../slideLayouts/slideLayout58.xml"/><Relationship Id="rId4" Type="http://schemas.openxmlformats.org/officeDocument/2006/relationships/image" Target="../media/image1.emf"/></Relationships>
</file>

<file path=ppt/slides/_rels/slide54.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image" Target="../media/image18.png"/><Relationship Id="rId1" Type="http://schemas.openxmlformats.org/officeDocument/2006/relationships/slideLayout" Target="../slideLayouts/slideLayout47.xml"/></Relationships>
</file>

<file path=ppt/slides/_rels/slide5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5.xml"/><Relationship Id="rId1" Type="http://schemas.openxmlformats.org/officeDocument/2006/relationships/slideLayout" Target="../slideLayouts/slideLayout47.xml"/><Relationship Id="rId4" Type="http://schemas.openxmlformats.org/officeDocument/2006/relationships/image" Target="../media/image1.emf"/></Relationships>
</file>

<file path=ppt/slides/_rels/slide56.xml.rels><?xml version="1.0" encoding="UTF-8" standalone="yes"?>
<Relationships xmlns="http://schemas.openxmlformats.org/package/2006/relationships"><Relationship Id="rId8" Type="http://schemas.openxmlformats.org/officeDocument/2006/relationships/hyperlink" Target="https://en.wikipedia.org/wiki/Web_2.0" TargetMode="External"/><Relationship Id="rId13" Type="http://schemas.openxmlformats.org/officeDocument/2006/relationships/hyperlink" Target="https://en.wikipedia.org/wiki/NoSQL#cite_note-4" TargetMode="External"/><Relationship Id="rId18" Type="http://schemas.openxmlformats.org/officeDocument/2006/relationships/hyperlink" Target="https://en.wikipedia.org/wiki/SQL" TargetMode="External"/><Relationship Id="rId3" Type="http://schemas.openxmlformats.org/officeDocument/2006/relationships/hyperlink" Target="https://en.wikipedia.org/wiki/Database" TargetMode="External"/><Relationship Id="rId21" Type="http://schemas.openxmlformats.org/officeDocument/2006/relationships/hyperlink" Target="https://en.wikipedia.org/wiki/Horizontal_scaling#Horizontal_and_vertical_scaling" TargetMode="External"/><Relationship Id="rId7" Type="http://schemas.openxmlformats.org/officeDocument/2006/relationships/hyperlink" Target="https://en.wikipedia.org/wiki/NoSQL#cite_note-leavitt-2" TargetMode="External"/><Relationship Id="rId12" Type="http://schemas.openxmlformats.org/officeDocument/2006/relationships/hyperlink" Target="https://en.wikipedia.org/wiki/NoSQL#cite_note-3" TargetMode="External"/><Relationship Id="rId17" Type="http://schemas.openxmlformats.org/officeDocument/2006/relationships/hyperlink" Target="https://en.wikipedia.org/wiki/NoSQL#cite_note-6" TargetMode="External"/><Relationship Id="rId2" Type="http://schemas.openxmlformats.org/officeDocument/2006/relationships/hyperlink" Target="https://en.wikipedia.org/wiki/NoSQL#cite_note-1" TargetMode="External"/><Relationship Id="rId16" Type="http://schemas.openxmlformats.org/officeDocument/2006/relationships/hyperlink" Target="https://en.wikipedia.org/wiki/Real-time_web" TargetMode="External"/><Relationship Id="rId20" Type="http://schemas.openxmlformats.org/officeDocument/2006/relationships/hyperlink" Target="https://en.wikipedia.org/wiki/NoSQL#cite_note-8" TargetMode="External"/><Relationship Id="rId1" Type="http://schemas.openxmlformats.org/officeDocument/2006/relationships/slideLayout" Target="../slideLayouts/slideLayout1.xml"/><Relationship Id="rId6" Type="http://schemas.openxmlformats.org/officeDocument/2006/relationships/hyperlink" Target="https://en.wikipedia.org/wiki/Relational_database" TargetMode="External"/><Relationship Id="rId11" Type="http://schemas.openxmlformats.org/officeDocument/2006/relationships/hyperlink" Target="https://en.wikipedia.org/wiki/Amazon.com" TargetMode="External"/><Relationship Id="rId5" Type="http://schemas.openxmlformats.org/officeDocument/2006/relationships/hyperlink" Target="https://en.wikipedia.org/wiki/Data_retrieval" TargetMode="External"/><Relationship Id="rId15" Type="http://schemas.openxmlformats.org/officeDocument/2006/relationships/hyperlink" Target="https://en.wikipedia.org/wiki/Big_data" TargetMode="External"/><Relationship Id="rId23" Type="http://schemas.openxmlformats.org/officeDocument/2006/relationships/hyperlink" Target="https://en.wikipedia.org/wiki/NoSQL#cite_note-9" TargetMode="External"/><Relationship Id="rId10" Type="http://schemas.openxmlformats.org/officeDocument/2006/relationships/hyperlink" Target="https://en.wikipedia.org/wiki/Google" TargetMode="External"/><Relationship Id="rId19" Type="http://schemas.openxmlformats.org/officeDocument/2006/relationships/hyperlink" Target="https://en.wikipedia.org/wiki/NoSQL#cite_note-7" TargetMode="External"/><Relationship Id="rId4" Type="http://schemas.openxmlformats.org/officeDocument/2006/relationships/hyperlink" Target="https://en.wikipedia.org/wiki/Computer_data_storage" TargetMode="External"/><Relationship Id="rId9" Type="http://schemas.openxmlformats.org/officeDocument/2006/relationships/hyperlink" Target="https://en.wikipedia.org/wiki/Facebook" TargetMode="External"/><Relationship Id="rId14" Type="http://schemas.openxmlformats.org/officeDocument/2006/relationships/hyperlink" Target="https://en.wikipedia.org/wiki/NoSQL#cite_note-5" TargetMode="External"/><Relationship Id="rId22" Type="http://schemas.openxmlformats.org/officeDocument/2006/relationships/hyperlink" Target="https://en.wikipedia.org/wiki/Cluster_computing" TargetMode="External"/></Relationships>
</file>

<file path=ppt/slides/_rels/slide57.xml.rels><?xml version="1.0" encoding="UTF-8" standalone="yes"?>
<Relationships xmlns="http://schemas.openxmlformats.org/package/2006/relationships"><Relationship Id="rId8" Type="http://schemas.openxmlformats.org/officeDocument/2006/relationships/hyperlink" Target="https://en.wikipedia.org/wiki/NoSQL#cite_note-12" TargetMode="External"/><Relationship Id="rId3" Type="http://schemas.openxmlformats.org/officeDocument/2006/relationships/hyperlink" Target="https://en.wikipedia.org/wiki/CAP_theorem" TargetMode="External"/><Relationship Id="rId7" Type="http://schemas.openxmlformats.org/officeDocument/2006/relationships/hyperlink" Target="https://en.wikipedia.org/wiki/Data_loss" TargetMode="External"/><Relationship Id="rId12" Type="http://schemas.openxmlformats.org/officeDocument/2006/relationships/hyperlink" Target="https://en.wikipedia.org/wiki/NoSQL#cite_note-14" TargetMode="External"/><Relationship Id="rId2" Type="http://schemas.openxmlformats.org/officeDocument/2006/relationships/hyperlink" Target="https://en.wikipedia.org/wiki/Consistency_(database_systems)" TargetMode="External"/><Relationship Id="rId1" Type="http://schemas.openxmlformats.org/officeDocument/2006/relationships/slideLayout" Target="../slideLayouts/slideLayout47.xml"/><Relationship Id="rId6" Type="http://schemas.openxmlformats.org/officeDocument/2006/relationships/hyperlink" Target="https://en.wikipedia.org/wiki/NoSQL#cite_note-11" TargetMode="External"/><Relationship Id="rId11" Type="http://schemas.openxmlformats.org/officeDocument/2006/relationships/hyperlink" Target="https://en.wikipedia.org/wiki/Distributed_transaction_processing" TargetMode="External"/><Relationship Id="rId5" Type="http://schemas.openxmlformats.org/officeDocument/2006/relationships/hyperlink" Target="https://en.wikipedia.org/wiki/ACID" TargetMode="External"/><Relationship Id="rId10" Type="http://schemas.openxmlformats.org/officeDocument/2006/relationships/hyperlink" Target="https://en.wikipedia.org/wiki/NoSQL#cite_note-13" TargetMode="External"/><Relationship Id="rId4" Type="http://schemas.openxmlformats.org/officeDocument/2006/relationships/hyperlink" Target="https://en.wikipedia.org/wiki/NoSQL#cite_note-10" TargetMode="External"/><Relationship Id="rId9" Type="http://schemas.openxmlformats.org/officeDocument/2006/relationships/hyperlink" Target="https://en.wikipedia.org/wiki/Write-ahead_logging" TargetMode="External"/></Relationships>
</file>

<file path=ppt/slides/_rels/slide58.xml.rels><?xml version="1.0" encoding="UTF-8" standalone="yes"?>
<Relationships xmlns="http://schemas.openxmlformats.org/package/2006/relationships"><Relationship Id="rId2" Type="http://schemas.openxmlformats.org/officeDocument/2006/relationships/image" Target="../media/image20.tiff"/><Relationship Id="rId1" Type="http://schemas.openxmlformats.org/officeDocument/2006/relationships/slideLayout" Target="../slideLayouts/slideLayout47.xml"/></Relationships>
</file>

<file path=ppt/slides/_rels/slide5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7.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6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6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6.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6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37.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image" Target="../media/image23.tiff"/><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38.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6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6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2" Type="http://schemas.openxmlformats.org/officeDocument/2006/relationships/hyperlink" Target="https://en.wikipedia.org/wiki/Web_framework" TargetMode="Externa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70.xml.rels><?xml version="1.0" encoding="UTF-8" standalone="yes"?>
<Relationships xmlns="http://schemas.openxmlformats.org/package/2006/relationships"><Relationship Id="rId3" Type="http://schemas.openxmlformats.org/officeDocument/2006/relationships/hyperlink" Target="https://medium.com/@nicola88/your-first-openapi-document-part-ii-data-model-52ee1d6503e0" TargetMode="External"/><Relationship Id="rId2" Type="http://schemas.openxmlformats.org/officeDocument/2006/relationships/hyperlink" Target="https://en.wikipedia.org/wiki/OpenAPI_Specification" TargetMode="External"/><Relationship Id="rId1" Type="http://schemas.openxmlformats.org/officeDocument/2006/relationships/slideLayout" Target="../slideLayouts/slideLayout1.xml"/><Relationship Id="rId4" Type="http://schemas.openxmlformats.org/officeDocument/2006/relationships/hyperlink" Target="https://medium.com/@rushikeshnaik779/routers-in-fastapi-tutorial-2-adf3e505fdca" TargetMode="External"/></Relationships>
</file>

<file path=ppt/slides/_rels/slide71.xml.rels><?xml version="1.0" encoding="UTF-8" standalone="yes"?>
<Relationships xmlns="http://schemas.openxmlformats.org/package/2006/relationships"><Relationship Id="rId3" Type="http://schemas.openxmlformats.org/officeDocument/2006/relationships/hyperlink" Target="https://restfulapi.net/rest-architectural-constraints/" TargetMode="External"/><Relationship Id="rId2" Type="http://schemas.openxmlformats.org/officeDocument/2006/relationships/hyperlink" Target="https://www.ics.uci.edu/~fielding/pubs/dissertation/rest_arch_style.htm" TargetMode="Externa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hyperlink" Target="https://cloud.google.com/apis/design/resources#resources" TargetMode="External"/><Relationship Id="rId1" Type="http://schemas.openxmlformats.org/officeDocument/2006/relationships/slideLayout" Target="../slideLayouts/slideLayout1.xml"/><Relationship Id="rId4" Type="http://schemas.openxmlformats.org/officeDocument/2006/relationships/hyperlink" Target="https://restful-api-design.readthedocs.io/en/latest/resources.html" TargetMode="External"/></Relationships>
</file>

<file path=ppt/slides/_rels/slide73.xml.rels><?xml version="1.0" encoding="UTF-8" standalone="yes"?>
<Relationships xmlns="http://schemas.openxmlformats.org/package/2006/relationships"><Relationship Id="rId2" Type="http://schemas.openxmlformats.org/officeDocument/2006/relationships/hyperlink" Target="https://cloud.google.com/apis/design/resources" TargetMode="External"/><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image" Target="../media/image29.png"/><Relationship Id="rId1" Type="http://schemas.openxmlformats.org/officeDocument/2006/relationships/slideLayout" Target="../slideLayouts/slideLayout8.xml"/><Relationship Id="rId4" Type="http://schemas.openxmlformats.org/officeDocument/2006/relationships/image" Target="../media/image31.png"/></Relationships>
</file>

<file path=ppt/slides/_rels/slide7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39.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84.xml.rels><?xml version="1.0" encoding="UTF-8" standalone="yes"?>
<Relationships xmlns="http://schemas.openxmlformats.org/package/2006/relationships"><Relationship Id="rId2" Type="http://schemas.openxmlformats.org/officeDocument/2006/relationships/image" Target="../media/image38.tiff"/><Relationship Id="rId1" Type="http://schemas.openxmlformats.org/officeDocument/2006/relationships/slideLayout" Target="../slideLayouts/slideLayout9.xml"/></Relationships>
</file>

<file path=ppt/slides/_rels/slide8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9.xml"/><Relationship Id="rId5" Type="http://schemas.openxmlformats.org/officeDocument/2006/relationships/image" Target="../media/image42.tiff"/><Relationship Id="rId4" Type="http://schemas.openxmlformats.org/officeDocument/2006/relationships/image" Target="../media/image41.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3" Type="http://schemas.openxmlformats.org/officeDocument/2006/relationships/hyperlink" Target="https://github.com/jeffreylancaster/game-of-thrones" TargetMode="External"/><Relationship Id="rId2" Type="http://schemas.openxmlformats.org/officeDocument/2006/relationships/hyperlink" Target="https://developer.imdb.com/non-commercial-datasets/" TargetMode="External"/><Relationship Id="rId1" Type="http://schemas.openxmlformats.org/officeDocument/2006/relationships/slideLayout" Target="../slideLayouts/slideLayout1.xml"/><Relationship Id="rId4" Type="http://schemas.openxmlformats.org/officeDocument/2006/relationships/image" Target="../media/image4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CE15D65-8053-1B4E-B089-18B4089AAFB8}"/>
              </a:ext>
            </a:extLst>
          </p:cNvPr>
          <p:cNvPicPr>
            <a:picLocks noChangeAspect="1"/>
          </p:cNvPicPr>
          <p:nvPr/>
        </p:nvPicPr>
        <p:blipFill>
          <a:blip r:embed="rId3"/>
          <a:stretch>
            <a:fillRect/>
          </a:stretch>
        </p:blipFill>
        <p:spPr>
          <a:xfrm>
            <a:off x="-2" y="-1"/>
            <a:ext cx="9144001" cy="5143501"/>
          </a:xfrm>
          <a:prstGeom prst="rect">
            <a:avLst/>
          </a:prstGeom>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3075"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6" name="TextBox 9"/>
          <p:cNvSpPr txBox="1">
            <a:spLocks noChangeArrowheads="1"/>
          </p:cNvSpPr>
          <p:nvPr/>
        </p:nvSpPr>
        <p:spPr bwMode="auto">
          <a:xfrm>
            <a:off x="-2" y="1"/>
            <a:ext cx="9144000"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t>W4111 – Introduction to Databases</a:t>
            </a:r>
            <a:br>
              <a:rPr lang="en-US" altLang="en-US" sz="2800" i="1" dirty="0"/>
            </a:br>
            <a:r>
              <a:rPr lang="en-US" altLang="en-US" sz="2800" i="1" dirty="0"/>
              <a:t>Section 002, Spring 2025</a:t>
            </a:r>
            <a:br>
              <a:rPr lang="en-US" altLang="en-US" sz="3200" i="1" dirty="0"/>
            </a:br>
            <a:r>
              <a:rPr lang="en-US" altLang="en-US" sz="2800" i="1" dirty="0"/>
              <a:t>Lecture 7: ER(6), Relational(6), SQL(6)</a:t>
            </a:r>
            <a:endParaRPr lang="en-US" altLang="en-US" sz="3200" i="1" dirty="0"/>
          </a:p>
        </p:txBody>
      </p:sp>
      <p:sp>
        <p:nvSpPr>
          <p:cNvPr id="3077" name="TextBox 10"/>
          <p:cNvSpPr txBox="1">
            <a:spLocks noChangeArrowheads="1"/>
          </p:cNvSpPr>
          <p:nvPr/>
        </p:nvSpPr>
        <p:spPr bwMode="auto">
          <a:xfrm>
            <a:off x="0" y="4732991"/>
            <a:ext cx="91440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r>
              <a:rPr lang="en-US" altLang="en-US" sz="1200" i="1" dirty="0">
                <a:solidFill>
                  <a:schemeClr val="bg1"/>
                </a:solidFill>
              </a:rPr>
              <a:t>© Donald F. Ferguson, 2025</a:t>
            </a:r>
          </a:p>
        </p:txBody>
      </p:sp>
    </p:spTree>
    <p:extLst>
      <p:ext uri="{BB962C8B-B14F-4D97-AF65-F5344CB8AC3E}">
        <p14:creationId xmlns:p14="http://schemas.microsoft.com/office/powerpoint/2010/main" val="30788252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9D6F61C-C66A-EC26-5547-161534CB8B0B}"/>
              </a:ext>
            </a:extLst>
          </p:cNvPr>
          <p:cNvSpPr>
            <a:spLocks noGrp="1"/>
          </p:cNvSpPr>
          <p:nvPr>
            <p:ph type="title"/>
          </p:nvPr>
        </p:nvSpPr>
        <p:spPr/>
        <p:txBody>
          <a:bodyPr/>
          <a:lstStyle/>
          <a:p>
            <a:r>
              <a:rPr lang="en-US" dirty="0"/>
              <a:t>LEFT, RIGHT, OUTER JOIN</a:t>
            </a:r>
          </a:p>
        </p:txBody>
      </p:sp>
      <p:sp>
        <p:nvSpPr>
          <p:cNvPr id="5" name="TextBox 4">
            <a:extLst>
              <a:ext uri="{FF2B5EF4-FFF2-40B4-BE49-F238E27FC236}">
                <a16:creationId xmlns:a16="http://schemas.microsoft.com/office/drawing/2014/main" id="{1864CABE-4F2A-997C-533C-93779325781A}"/>
              </a:ext>
            </a:extLst>
          </p:cNvPr>
          <p:cNvSpPr txBox="1"/>
          <p:nvPr/>
        </p:nvSpPr>
        <p:spPr>
          <a:xfrm>
            <a:off x="172570" y="752862"/>
            <a:ext cx="6706861" cy="3139321"/>
          </a:xfrm>
          <a:prstGeom prst="rect">
            <a:avLst/>
          </a:prstGeom>
          <a:noFill/>
        </p:spPr>
        <p:txBody>
          <a:bodyPr wrap="square">
            <a:spAutoFit/>
          </a:bodyPr>
          <a:lstStyle/>
          <a:p>
            <a:r>
              <a:rPr lang="en-US" dirty="0"/>
              <a:t>-- The calculator does not like me to assign null to values.</a:t>
            </a:r>
          </a:p>
          <a:p>
            <a:r>
              <a:rPr lang="en-US" dirty="0"/>
              <a:t>-- So, I used 0, which violates Codd's Rules.</a:t>
            </a:r>
          </a:p>
          <a:p>
            <a:r>
              <a:rPr lang="en-US" dirty="0"/>
              <a:t>-- What are the R rows not in the join with NULL for T columns</a:t>
            </a:r>
          </a:p>
          <a:p>
            <a:r>
              <a:rPr lang="en-US" dirty="0"/>
              <a:t>-- </a:t>
            </a:r>
          </a:p>
          <a:p>
            <a:r>
              <a:rPr lang="en-US" dirty="0"/>
              <a:t>one = </a:t>
            </a:r>
            <a:r>
              <a:rPr lang="el-GR" dirty="0"/>
              <a:t>π </a:t>
            </a:r>
            <a:r>
              <a:rPr lang="en-US" dirty="0"/>
              <a:t>a,b,c,d←0 (R - (</a:t>
            </a:r>
            <a:r>
              <a:rPr lang="el-GR" dirty="0"/>
              <a:t>π </a:t>
            </a:r>
            <a:r>
              <a:rPr lang="en-US" dirty="0" err="1"/>
              <a:t>a,b,c</a:t>
            </a:r>
            <a:r>
              <a:rPr lang="en-US" dirty="0"/>
              <a:t> (R ⨝ T)))</a:t>
            </a:r>
          </a:p>
          <a:p>
            <a:endParaRPr lang="en-US" dirty="0"/>
          </a:p>
          <a:p>
            <a:r>
              <a:rPr lang="en-US" dirty="0"/>
              <a:t>-- What is "in" the join</a:t>
            </a:r>
          </a:p>
          <a:p>
            <a:r>
              <a:rPr lang="en-US" dirty="0"/>
              <a:t>two = R ⨝ T</a:t>
            </a:r>
          </a:p>
          <a:p>
            <a:endParaRPr lang="en-US" dirty="0"/>
          </a:p>
          <a:p>
            <a:r>
              <a:rPr lang="en-US" dirty="0"/>
              <a:t>-- Left out join is the union of the two.</a:t>
            </a:r>
          </a:p>
          <a:p>
            <a:r>
              <a:rPr lang="en-US" dirty="0"/>
              <a:t>one ∪ two</a:t>
            </a:r>
          </a:p>
        </p:txBody>
      </p:sp>
      <p:sp>
        <p:nvSpPr>
          <p:cNvPr id="6" name="TextBox 5">
            <a:extLst>
              <a:ext uri="{FF2B5EF4-FFF2-40B4-BE49-F238E27FC236}">
                <a16:creationId xmlns:a16="http://schemas.microsoft.com/office/drawing/2014/main" id="{BEA147DE-000D-5F03-2C1C-B9739090BB90}"/>
              </a:ext>
            </a:extLst>
          </p:cNvPr>
          <p:cNvSpPr txBox="1"/>
          <p:nvPr/>
        </p:nvSpPr>
        <p:spPr>
          <a:xfrm>
            <a:off x="4572000" y="2470212"/>
            <a:ext cx="4114800" cy="1200329"/>
          </a:xfrm>
          <a:prstGeom prst="rect">
            <a:avLst/>
          </a:prstGeom>
          <a:noFill/>
        </p:spPr>
        <p:txBody>
          <a:bodyPr wrap="square" rtlCol="0">
            <a:spAutoFit/>
          </a:bodyPr>
          <a:lstStyle/>
          <a:p>
            <a:pPr marL="285750" indent="-285750">
              <a:buFont typeface="Arial" panose="020B0604020202020204" pitchFamily="34" charset="0"/>
              <a:buChar char="•"/>
            </a:pPr>
            <a:r>
              <a:rPr lang="en-US" dirty="0"/>
              <a:t>You can derive </a:t>
            </a:r>
          </a:p>
          <a:p>
            <a:pPr marL="742950" lvl="1" indent="-285750">
              <a:buFont typeface="Arial" panose="020B0604020202020204" pitchFamily="34" charset="0"/>
              <a:buChar char="•"/>
            </a:pPr>
            <a:r>
              <a:rPr lang="en-US" dirty="0"/>
              <a:t>⟖ from </a:t>
            </a:r>
            <a:r>
              <a:rPr lang="el-GR" dirty="0"/>
              <a:t>π</a:t>
            </a:r>
            <a:r>
              <a:rPr lang="en-US" dirty="0"/>
              <a:t>,</a:t>
            </a:r>
            <a:r>
              <a:rPr lang="el-GR" dirty="0"/>
              <a:t> -</a:t>
            </a:r>
            <a:r>
              <a:rPr lang="en-US" dirty="0"/>
              <a:t>,</a:t>
            </a:r>
            <a:r>
              <a:rPr lang="el-GR" dirty="0"/>
              <a:t> ∪</a:t>
            </a:r>
            <a:r>
              <a:rPr lang="en-US" dirty="0"/>
              <a:t>,</a:t>
            </a:r>
            <a:r>
              <a:rPr lang="el-GR" dirty="0"/>
              <a:t> ⨝</a:t>
            </a:r>
            <a:endParaRPr lang="en-US" dirty="0"/>
          </a:p>
          <a:p>
            <a:pPr marL="742950" lvl="1" indent="-285750">
              <a:buFont typeface="Arial" panose="020B0604020202020204" pitchFamily="34" charset="0"/>
              <a:buChar char="•"/>
            </a:pPr>
            <a:r>
              <a:rPr lang="en-US" dirty="0"/>
              <a:t>⟖, ⟗, </a:t>
            </a:r>
            <a:r>
              <a:rPr lang="el-GR" dirty="0"/>
              <a:t>∪</a:t>
            </a:r>
            <a:endParaRPr lang="en-US" dirty="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16211745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C33145C-FA18-6596-5712-D58C8438E5A2}"/>
              </a:ext>
            </a:extLst>
          </p:cNvPr>
          <p:cNvSpPr>
            <a:spLocks noGrp="1"/>
          </p:cNvSpPr>
          <p:nvPr>
            <p:ph idx="1"/>
          </p:nvPr>
        </p:nvSpPr>
        <p:spPr/>
        <p:txBody>
          <a:bodyPr/>
          <a:lstStyle/>
          <a:p>
            <a:r>
              <a:rPr lang="en-US" dirty="0"/>
              <a:t>“</a:t>
            </a:r>
            <a:r>
              <a:rPr lang="en-US" b="0" i="0" dirty="0">
                <a:solidFill>
                  <a:srgbClr val="292929"/>
                </a:solidFill>
                <a:effectLst/>
                <a:latin typeface="source-serif-pro"/>
              </a:rPr>
              <a:t>An anti-join is when you would like to keep all of the records in the original table except those records that match the other table.”</a:t>
            </a:r>
          </a:p>
          <a:p>
            <a:pPr marL="0" indent="0">
              <a:buNone/>
            </a:pPr>
            <a:r>
              <a:rPr lang="en-US" b="0" i="0" dirty="0">
                <a:solidFill>
                  <a:srgbClr val="292929"/>
                </a:solidFill>
                <a:effectLst/>
                <a:latin typeface="source-serif-pro"/>
              </a:rPr>
              <a:t> </a:t>
            </a:r>
            <a:endParaRPr lang="en-US" dirty="0"/>
          </a:p>
        </p:txBody>
      </p:sp>
      <p:sp>
        <p:nvSpPr>
          <p:cNvPr id="3" name="Title 2">
            <a:extLst>
              <a:ext uri="{FF2B5EF4-FFF2-40B4-BE49-F238E27FC236}">
                <a16:creationId xmlns:a16="http://schemas.microsoft.com/office/drawing/2014/main" id="{A6B9D8A3-F2AF-DB5E-F36C-9D7386C5DE1C}"/>
              </a:ext>
            </a:extLst>
          </p:cNvPr>
          <p:cNvSpPr>
            <a:spLocks noGrp="1"/>
          </p:cNvSpPr>
          <p:nvPr>
            <p:ph type="title"/>
          </p:nvPr>
        </p:nvSpPr>
        <p:spPr/>
        <p:txBody>
          <a:bodyPr/>
          <a:lstStyle/>
          <a:p>
            <a:r>
              <a:rPr lang="en-US" dirty="0"/>
              <a:t>Anti – Join</a:t>
            </a:r>
          </a:p>
        </p:txBody>
      </p:sp>
      <p:sp>
        <p:nvSpPr>
          <p:cNvPr id="5" name="TextBox 4">
            <a:extLst>
              <a:ext uri="{FF2B5EF4-FFF2-40B4-BE49-F238E27FC236}">
                <a16:creationId xmlns:a16="http://schemas.microsoft.com/office/drawing/2014/main" id="{90072CE5-5D50-08AD-C8BD-C675F6C5BCFC}"/>
              </a:ext>
            </a:extLst>
          </p:cNvPr>
          <p:cNvSpPr txBox="1"/>
          <p:nvPr/>
        </p:nvSpPr>
        <p:spPr>
          <a:xfrm>
            <a:off x="4578096" y="1510211"/>
            <a:ext cx="4114800" cy="369332"/>
          </a:xfrm>
          <a:prstGeom prst="rect">
            <a:avLst/>
          </a:prstGeom>
          <a:noFill/>
        </p:spPr>
        <p:txBody>
          <a:bodyPr wrap="square">
            <a:spAutoFit/>
          </a:bodyPr>
          <a:lstStyle/>
          <a:p>
            <a:r>
              <a:rPr lang="en-US" dirty="0" err="1"/>
              <a:t>σ</a:t>
            </a:r>
            <a:r>
              <a:rPr lang="en-US" dirty="0"/>
              <a:t> </a:t>
            </a:r>
            <a:r>
              <a:rPr lang="en-US" dirty="0" err="1"/>
              <a:t>i_id</a:t>
            </a:r>
            <a:r>
              <a:rPr lang="en-US" dirty="0"/>
              <a:t>=null (instructor ⟕ ID=</a:t>
            </a:r>
            <a:r>
              <a:rPr lang="en-US" dirty="0" err="1"/>
              <a:t>i_id</a:t>
            </a:r>
            <a:r>
              <a:rPr lang="en-US" dirty="0"/>
              <a:t> advisor)</a:t>
            </a:r>
          </a:p>
        </p:txBody>
      </p:sp>
      <p:pic>
        <p:nvPicPr>
          <p:cNvPr id="8" name="Picture 7">
            <a:extLst>
              <a:ext uri="{FF2B5EF4-FFF2-40B4-BE49-F238E27FC236}">
                <a16:creationId xmlns:a16="http://schemas.microsoft.com/office/drawing/2014/main" id="{34B68B74-7B0D-DD76-AD07-1DB17E57DD0E}"/>
              </a:ext>
            </a:extLst>
          </p:cNvPr>
          <p:cNvPicPr>
            <a:picLocks noChangeAspect="1"/>
          </p:cNvPicPr>
          <p:nvPr/>
        </p:nvPicPr>
        <p:blipFill>
          <a:blip r:embed="rId2"/>
          <a:stretch>
            <a:fillRect/>
          </a:stretch>
        </p:blipFill>
        <p:spPr>
          <a:xfrm>
            <a:off x="4572000" y="2020513"/>
            <a:ext cx="4569281" cy="1752600"/>
          </a:xfrm>
          <a:prstGeom prst="rect">
            <a:avLst/>
          </a:prstGeom>
        </p:spPr>
      </p:pic>
      <p:sp>
        <p:nvSpPr>
          <p:cNvPr id="10" name="TextBox 9">
            <a:extLst>
              <a:ext uri="{FF2B5EF4-FFF2-40B4-BE49-F238E27FC236}">
                <a16:creationId xmlns:a16="http://schemas.microsoft.com/office/drawing/2014/main" id="{7C142082-7AC9-DEC5-D314-486ECB04983D}"/>
              </a:ext>
            </a:extLst>
          </p:cNvPr>
          <p:cNvSpPr txBox="1"/>
          <p:nvPr/>
        </p:nvSpPr>
        <p:spPr>
          <a:xfrm>
            <a:off x="172570" y="1510211"/>
            <a:ext cx="3383280" cy="369332"/>
          </a:xfrm>
          <a:prstGeom prst="rect">
            <a:avLst/>
          </a:prstGeom>
          <a:noFill/>
        </p:spPr>
        <p:txBody>
          <a:bodyPr wrap="square">
            <a:spAutoFit/>
          </a:bodyPr>
          <a:lstStyle/>
          <a:p>
            <a:r>
              <a:rPr lang="en-US" dirty="0"/>
              <a:t>instructor ▷ ID=</a:t>
            </a:r>
            <a:r>
              <a:rPr lang="en-US" dirty="0" err="1"/>
              <a:t>i_id</a:t>
            </a:r>
            <a:r>
              <a:rPr lang="en-US" dirty="0"/>
              <a:t> advisor</a:t>
            </a:r>
          </a:p>
        </p:txBody>
      </p:sp>
      <p:pic>
        <p:nvPicPr>
          <p:cNvPr id="11" name="Picture 10">
            <a:extLst>
              <a:ext uri="{FF2B5EF4-FFF2-40B4-BE49-F238E27FC236}">
                <a16:creationId xmlns:a16="http://schemas.microsoft.com/office/drawing/2014/main" id="{58C06CE1-AB47-FB87-19F4-0B8EEFBF1716}"/>
              </a:ext>
            </a:extLst>
          </p:cNvPr>
          <p:cNvPicPr>
            <a:picLocks noChangeAspect="1"/>
          </p:cNvPicPr>
          <p:nvPr/>
        </p:nvPicPr>
        <p:blipFill>
          <a:blip r:embed="rId3"/>
          <a:stretch>
            <a:fillRect/>
          </a:stretch>
        </p:blipFill>
        <p:spPr>
          <a:xfrm>
            <a:off x="172570" y="2020513"/>
            <a:ext cx="3494587" cy="1935810"/>
          </a:xfrm>
          <a:prstGeom prst="rect">
            <a:avLst/>
          </a:prstGeom>
        </p:spPr>
      </p:pic>
    </p:spTree>
    <p:extLst>
      <p:ext uri="{BB962C8B-B14F-4D97-AF65-F5344CB8AC3E}">
        <p14:creationId xmlns:p14="http://schemas.microsoft.com/office/powerpoint/2010/main" val="17206617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FB4EA8A-A940-C1D1-5581-F3F99124E88B}"/>
              </a:ext>
            </a:extLst>
          </p:cNvPr>
          <p:cNvSpPr>
            <a:spLocks noGrp="1"/>
          </p:cNvSpPr>
          <p:nvPr>
            <p:ph type="title"/>
          </p:nvPr>
        </p:nvSpPr>
        <p:spPr/>
        <p:txBody>
          <a:bodyPr/>
          <a:lstStyle/>
          <a:p>
            <a:r>
              <a:rPr lang="en-US" dirty="0"/>
              <a:t>Group By, Order By</a:t>
            </a:r>
          </a:p>
        </p:txBody>
      </p:sp>
      <p:sp>
        <p:nvSpPr>
          <p:cNvPr id="5" name="TextBox 4">
            <a:extLst>
              <a:ext uri="{FF2B5EF4-FFF2-40B4-BE49-F238E27FC236}">
                <a16:creationId xmlns:a16="http://schemas.microsoft.com/office/drawing/2014/main" id="{9AAAA177-7003-D169-3FA8-9A3451B45AE7}"/>
              </a:ext>
            </a:extLst>
          </p:cNvPr>
          <p:cNvSpPr txBox="1"/>
          <p:nvPr/>
        </p:nvSpPr>
        <p:spPr>
          <a:xfrm>
            <a:off x="127444" y="2533723"/>
            <a:ext cx="6422136" cy="369332"/>
          </a:xfrm>
          <a:prstGeom prst="rect">
            <a:avLst/>
          </a:prstGeom>
          <a:noFill/>
        </p:spPr>
        <p:txBody>
          <a:bodyPr wrap="square">
            <a:spAutoFit/>
          </a:bodyPr>
          <a:lstStyle/>
          <a:p>
            <a:r>
              <a:rPr lang="en-US" dirty="0" err="1"/>
              <a:t>τ</a:t>
            </a:r>
            <a:r>
              <a:rPr lang="en-US" dirty="0"/>
              <a:t> </a:t>
            </a:r>
            <a:r>
              <a:rPr lang="en-US" dirty="0" err="1"/>
              <a:t>total_seats</a:t>
            </a:r>
            <a:r>
              <a:rPr lang="en-US" dirty="0"/>
              <a:t> (</a:t>
            </a:r>
            <a:r>
              <a:rPr lang="en-US" dirty="0" err="1"/>
              <a:t>γ</a:t>
            </a:r>
            <a:r>
              <a:rPr lang="en-US" dirty="0"/>
              <a:t> building; sum(capacity)→</a:t>
            </a:r>
            <a:r>
              <a:rPr lang="en-US" dirty="0" err="1"/>
              <a:t>total_seats</a:t>
            </a:r>
            <a:r>
              <a:rPr lang="en-US" dirty="0"/>
              <a:t> (classroom))</a:t>
            </a:r>
          </a:p>
        </p:txBody>
      </p:sp>
      <p:pic>
        <p:nvPicPr>
          <p:cNvPr id="6" name="Picture 5">
            <a:extLst>
              <a:ext uri="{FF2B5EF4-FFF2-40B4-BE49-F238E27FC236}">
                <a16:creationId xmlns:a16="http://schemas.microsoft.com/office/drawing/2014/main" id="{52F82CCA-8264-F3BE-ED79-5CC287182161}"/>
              </a:ext>
            </a:extLst>
          </p:cNvPr>
          <p:cNvPicPr>
            <a:picLocks noChangeAspect="1"/>
          </p:cNvPicPr>
          <p:nvPr/>
        </p:nvPicPr>
        <p:blipFill>
          <a:blip r:embed="rId2"/>
          <a:stretch>
            <a:fillRect/>
          </a:stretch>
        </p:blipFill>
        <p:spPr>
          <a:xfrm>
            <a:off x="1676400" y="2911437"/>
            <a:ext cx="3171825" cy="1564523"/>
          </a:xfrm>
          <a:prstGeom prst="rect">
            <a:avLst/>
          </a:prstGeom>
        </p:spPr>
      </p:pic>
      <p:sp>
        <p:nvSpPr>
          <p:cNvPr id="8" name="TextBox 7">
            <a:extLst>
              <a:ext uri="{FF2B5EF4-FFF2-40B4-BE49-F238E27FC236}">
                <a16:creationId xmlns:a16="http://schemas.microsoft.com/office/drawing/2014/main" id="{4C932D12-5F1E-675A-F39D-61C018BA0999}"/>
              </a:ext>
            </a:extLst>
          </p:cNvPr>
          <p:cNvSpPr txBox="1"/>
          <p:nvPr/>
        </p:nvSpPr>
        <p:spPr>
          <a:xfrm>
            <a:off x="2780716" y="461845"/>
            <a:ext cx="1164336" cy="369332"/>
          </a:xfrm>
          <a:prstGeom prst="rect">
            <a:avLst/>
          </a:prstGeom>
          <a:noFill/>
        </p:spPr>
        <p:txBody>
          <a:bodyPr wrap="square">
            <a:spAutoFit/>
          </a:bodyPr>
          <a:lstStyle/>
          <a:p>
            <a:r>
              <a:rPr lang="en-US" dirty="0"/>
              <a:t>classroom</a:t>
            </a:r>
          </a:p>
        </p:txBody>
      </p:sp>
      <p:pic>
        <p:nvPicPr>
          <p:cNvPr id="9" name="Picture 8">
            <a:extLst>
              <a:ext uri="{FF2B5EF4-FFF2-40B4-BE49-F238E27FC236}">
                <a16:creationId xmlns:a16="http://schemas.microsoft.com/office/drawing/2014/main" id="{05ADD723-61DA-467E-4997-FBE9736087D9}"/>
              </a:ext>
            </a:extLst>
          </p:cNvPr>
          <p:cNvPicPr>
            <a:picLocks noChangeAspect="1"/>
          </p:cNvPicPr>
          <p:nvPr/>
        </p:nvPicPr>
        <p:blipFill>
          <a:blip r:embed="rId3"/>
          <a:stretch>
            <a:fillRect/>
          </a:stretch>
        </p:blipFill>
        <p:spPr>
          <a:xfrm>
            <a:off x="1882775" y="831177"/>
            <a:ext cx="3092450" cy="1649660"/>
          </a:xfrm>
          <a:prstGeom prst="rect">
            <a:avLst/>
          </a:prstGeom>
        </p:spPr>
      </p:pic>
      <p:sp>
        <p:nvSpPr>
          <p:cNvPr id="10" name="TextBox 9">
            <a:extLst>
              <a:ext uri="{FF2B5EF4-FFF2-40B4-BE49-F238E27FC236}">
                <a16:creationId xmlns:a16="http://schemas.microsoft.com/office/drawing/2014/main" id="{CE806669-D05E-03B3-C232-1B7CFCAE9024}"/>
              </a:ext>
            </a:extLst>
          </p:cNvPr>
          <p:cNvSpPr txBox="1"/>
          <p:nvPr/>
        </p:nvSpPr>
        <p:spPr>
          <a:xfrm>
            <a:off x="5510040" y="666750"/>
            <a:ext cx="3502369" cy="1200329"/>
          </a:xfrm>
          <a:prstGeom prst="rect">
            <a:avLst/>
          </a:prstGeom>
          <a:noFill/>
        </p:spPr>
        <p:txBody>
          <a:bodyPr wrap="none" rtlCol="0">
            <a:spAutoFit/>
          </a:bodyPr>
          <a:lstStyle/>
          <a:p>
            <a:pPr marL="285750" indent="-285750">
              <a:buFont typeface="Arial" panose="020B0604020202020204" pitchFamily="34" charset="0"/>
              <a:buChar char="•"/>
            </a:pPr>
            <a:r>
              <a:rPr lang="en-US" dirty="0"/>
              <a:t>These are very simple examples.</a:t>
            </a:r>
          </a:p>
          <a:p>
            <a:pPr marL="285750" indent="-285750">
              <a:buFont typeface="Arial" panose="020B0604020202020204" pitchFamily="34" charset="0"/>
              <a:buChar char="•"/>
            </a:pPr>
            <a:r>
              <a:rPr lang="en-US" dirty="0"/>
              <a:t>We can apply them to relations</a:t>
            </a:r>
            <a:br>
              <a:rPr lang="en-US" dirty="0"/>
            </a:br>
            <a:r>
              <a:rPr lang="en-US" dirty="0"/>
              <a:t>created by operations on other</a:t>
            </a:r>
            <a:br>
              <a:rPr lang="en-US" dirty="0"/>
            </a:br>
            <a:r>
              <a:rPr lang="en-US" dirty="0"/>
              <a:t>tables.</a:t>
            </a:r>
          </a:p>
        </p:txBody>
      </p:sp>
    </p:spTree>
    <p:extLst>
      <p:ext uri="{BB962C8B-B14F-4D97-AF65-F5344CB8AC3E}">
        <p14:creationId xmlns:p14="http://schemas.microsoft.com/office/powerpoint/2010/main" val="21503927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2BEAFDF-B12F-9A4C-8C5A-7AC475890205}"/>
              </a:ext>
            </a:extLst>
          </p:cNvPr>
          <p:cNvSpPr>
            <a:spLocks noGrp="1"/>
          </p:cNvSpPr>
          <p:nvPr>
            <p:ph type="title"/>
          </p:nvPr>
        </p:nvSpPr>
        <p:spPr/>
        <p:txBody>
          <a:bodyPr/>
          <a:lstStyle/>
          <a:p>
            <a:r>
              <a:rPr lang="en-US" dirty="0"/>
              <a:t>Semi-Join</a:t>
            </a:r>
          </a:p>
        </p:txBody>
      </p:sp>
      <p:pic>
        <p:nvPicPr>
          <p:cNvPr id="4" name="Picture 3">
            <a:extLst>
              <a:ext uri="{FF2B5EF4-FFF2-40B4-BE49-F238E27FC236}">
                <a16:creationId xmlns:a16="http://schemas.microsoft.com/office/drawing/2014/main" id="{10630FFD-ED51-E546-B34B-4747FF8D7769}"/>
              </a:ext>
            </a:extLst>
          </p:cNvPr>
          <p:cNvPicPr>
            <a:picLocks noChangeAspect="1"/>
          </p:cNvPicPr>
          <p:nvPr/>
        </p:nvPicPr>
        <p:blipFill>
          <a:blip r:embed="rId2"/>
          <a:stretch>
            <a:fillRect/>
          </a:stretch>
        </p:blipFill>
        <p:spPr>
          <a:xfrm>
            <a:off x="269487" y="486755"/>
            <a:ext cx="8534400" cy="4169990"/>
          </a:xfrm>
          <a:prstGeom prst="rect">
            <a:avLst/>
          </a:prstGeom>
        </p:spPr>
      </p:pic>
    </p:spTree>
    <p:extLst>
      <p:ext uri="{BB962C8B-B14F-4D97-AF65-F5344CB8AC3E}">
        <p14:creationId xmlns:p14="http://schemas.microsoft.com/office/powerpoint/2010/main" val="9404969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CEDFC64F-8F1A-4644-BB86-B67DCF4D56CA}"/>
              </a:ext>
            </a:extLst>
          </p:cNvPr>
          <p:cNvSpPr>
            <a:spLocks noGrp="1"/>
          </p:cNvSpPr>
          <p:nvPr>
            <p:ph idx="1"/>
          </p:nvPr>
        </p:nvSpPr>
        <p:spPr>
          <a:xfrm>
            <a:off x="152400" y="3595932"/>
            <a:ext cx="8839200" cy="1033218"/>
          </a:xfrm>
        </p:spPr>
        <p:txBody>
          <a:bodyPr/>
          <a:lstStyle/>
          <a:p>
            <a:r>
              <a:rPr lang="en-US" dirty="0"/>
              <a:t>Well, that is crystal clear.</a:t>
            </a:r>
          </a:p>
          <a:p>
            <a:r>
              <a:rPr lang="en-US" dirty="0"/>
              <a:t>My head hurts every time I must remember this for that one slide every semester. But, this makes a cool exam question!</a:t>
            </a:r>
          </a:p>
        </p:txBody>
      </p:sp>
      <p:sp>
        <p:nvSpPr>
          <p:cNvPr id="3" name="Title 2">
            <a:extLst>
              <a:ext uri="{FF2B5EF4-FFF2-40B4-BE49-F238E27FC236}">
                <a16:creationId xmlns:a16="http://schemas.microsoft.com/office/drawing/2014/main" id="{C5A2306F-7ABD-4C45-B115-84488CC0BFB1}"/>
              </a:ext>
            </a:extLst>
          </p:cNvPr>
          <p:cNvSpPr>
            <a:spLocks noGrp="1"/>
          </p:cNvSpPr>
          <p:nvPr>
            <p:ph type="title"/>
          </p:nvPr>
        </p:nvSpPr>
        <p:spPr/>
        <p:txBody>
          <a:bodyPr/>
          <a:lstStyle/>
          <a:p>
            <a:r>
              <a:rPr lang="en-US" dirty="0"/>
              <a:t>Division</a:t>
            </a:r>
          </a:p>
        </p:txBody>
      </p:sp>
      <p:pic>
        <p:nvPicPr>
          <p:cNvPr id="4" name="Picture 3">
            <a:extLst>
              <a:ext uri="{FF2B5EF4-FFF2-40B4-BE49-F238E27FC236}">
                <a16:creationId xmlns:a16="http://schemas.microsoft.com/office/drawing/2014/main" id="{DB5CAC5F-C882-704D-AB5E-195A0CAC4C54}"/>
              </a:ext>
            </a:extLst>
          </p:cNvPr>
          <p:cNvPicPr>
            <a:picLocks noChangeAspect="1"/>
          </p:cNvPicPr>
          <p:nvPr/>
        </p:nvPicPr>
        <p:blipFill>
          <a:blip r:embed="rId2"/>
          <a:stretch>
            <a:fillRect/>
          </a:stretch>
        </p:blipFill>
        <p:spPr>
          <a:xfrm>
            <a:off x="76200" y="471732"/>
            <a:ext cx="7416800" cy="3124200"/>
          </a:xfrm>
          <a:prstGeom prst="rect">
            <a:avLst/>
          </a:prstGeom>
        </p:spPr>
      </p:pic>
    </p:spTree>
    <p:extLst>
      <p:ext uri="{BB962C8B-B14F-4D97-AF65-F5344CB8AC3E}">
        <p14:creationId xmlns:p14="http://schemas.microsoft.com/office/powerpoint/2010/main" val="17255242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2D3D286-6A4B-7F4D-99AE-7FAAE1DC38B5}"/>
              </a:ext>
            </a:extLst>
          </p:cNvPr>
          <p:cNvSpPr>
            <a:spLocks noGrp="1"/>
          </p:cNvSpPr>
          <p:nvPr>
            <p:ph type="title"/>
          </p:nvPr>
        </p:nvSpPr>
        <p:spPr/>
        <p:txBody>
          <a:bodyPr/>
          <a:lstStyle/>
          <a:p>
            <a:r>
              <a:rPr lang="en-US" dirty="0"/>
              <a:t>Division</a:t>
            </a:r>
          </a:p>
        </p:txBody>
      </p:sp>
      <p:pic>
        <p:nvPicPr>
          <p:cNvPr id="4" name="Picture 3">
            <a:extLst>
              <a:ext uri="{FF2B5EF4-FFF2-40B4-BE49-F238E27FC236}">
                <a16:creationId xmlns:a16="http://schemas.microsoft.com/office/drawing/2014/main" id="{D2138F8C-5730-4446-A96A-E3EDF72DC900}"/>
              </a:ext>
            </a:extLst>
          </p:cNvPr>
          <p:cNvPicPr>
            <a:picLocks noChangeAspect="1"/>
          </p:cNvPicPr>
          <p:nvPr/>
        </p:nvPicPr>
        <p:blipFill>
          <a:blip r:embed="rId2"/>
          <a:stretch>
            <a:fillRect/>
          </a:stretch>
        </p:blipFill>
        <p:spPr>
          <a:xfrm>
            <a:off x="457200" y="510334"/>
            <a:ext cx="6683895" cy="4122832"/>
          </a:xfrm>
          <a:prstGeom prst="rect">
            <a:avLst/>
          </a:prstGeom>
        </p:spPr>
      </p:pic>
    </p:spTree>
    <p:extLst>
      <p:ext uri="{BB962C8B-B14F-4D97-AF65-F5344CB8AC3E}">
        <p14:creationId xmlns:p14="http://schemas.microsoft.com/office/powerpoint/2010/main" val="30865223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96B0-81AF-44B9-95CE-004455269235}"/>
              </a:ext>
            </a:extLst>
          </p:cNvPr>
          <p:cNvSpPr>
            <a:spLocks noGrp="1"/>
          </p:cNvSpPr>
          <p:nvPr>
            <p:ph idx="1"/>
          </p:nvPr>
        </p:nvSpPr>
        <p:spPr/>
        <p:txBody>
          <a:bodyPr/>
          <a:lstStyle/>
          <a:p>
            <a:r>
              <a:rPr lang="en-US" dirty="0"/>
              <a:t>There is a core set of “standard” operators in the algebra.</a:t>
            </a:r>
          </a:p>
          <a:p>
            <a:r>
              <a:rPr lang="en-US" dirty="0"/>
              <a:t>Since it is an “algebra” and closed under operator composition, it is</a:t>
            </a:r>
            <a:br>
              <a:rPr lang="en-US" dirty="0"/>
            </a:br>
            <a:r>
              <a:rPr lang="en-US" dirty="0"/>
              <a:t>possible to “define” some additional operators that are “useful” by</a:t>
            </a:r>
            <a:br>
              <a:rPr lang="en-US" dirty="0"/>
            </a:br>
            <a:r>
              <a:rPr lang="en-US" dirty="0"/>
              <a:t>combining more basic operators into expressions.</a:t>
            </a:r>
          </a:p>
          <a:p>
            <a:r>
              <a:rPr lang="en-US" dirty="0"/>
              <a:t>If I ask relational algebra questions on homework assignments,</a:t>
            </a:r>
            <a:br>
              <a:rPr lang="en-US" dirty="0"/>
            </a:br>
            <a:r>
              <a:rPr lang="en-US" dirty="0"/>
              <a:t>you can always look up the operation.</a:t>
            </a:r>
          </a:p>
          <a:p>
            <a:r>
              <a:rPr lang="en-US" dirty="0"/>
              <a:t>For exams,</a:t>
            </a:r>
          </a:p>
          <a:p>
            <a:pPr lvl="1"/>
            <a:r>
              <a:rPr lang="en-US" dirty="0"/>
              <a:t>You are responsible for understanding </a:t>
            </a:r>
            <a:r>
              <a:rPr lang="el-GR" dirty="0"/>
              <a:t>π</a:t>
            </a:r>
            <a:r>
              <a:rPr lang="en-US" dirty="0"/>
              <a:t>, </a:t>
            </a:r>
            <a:r>
              <a:rPr lang="el-GR" dirty="0"/>
              <a:t>σ</a:t>
            </a:r>
            <a:r>
              <a:rPr lang="en-US" dirty="0"/>
              <a:t>, </a:t>
            </a:r>
            <a:r>
              <a:rPr lang="el-GR" dirty="0"/>
              <a:t>←</a:t>
            </a:r>
            <a:r>
              <a:rPr lang="en-US" dirty="0"/>
              <a:t>, </a:t>
            </a:r>
            <a:r>
              <a:rPr lang="el-GR" dirty="0"/>
              <a:t>∪</a:t>
            </a:r>
            <a:r>
              <a:rPr lang="en-US" dirty="0"/>
              <a:t>, </a:t>
            </a:r>
            <a:r>
              <a:rPr lang="el-GR" dirty="0"/>
              <a:t>∩</a:t>
            </a:r>
            <a:r>
              <a:rPr lang="en-US" dirty="0"/>
              <a:t>, </a:t>
            </a:r>
            <a:r>
              <a:rPr lang="el-GR" dirty="0"/>
              <a:t>-</a:t>
            </a:r>
            <a:r>
              <a:rPr lang="en-US" dirty="0"/>
              <a:t>, </a:t>
            </a:r>
            <a:r>
              <a:rPr lang="el-GR" dirty="0"/>
              <a:t>⨯</a:t>
            </a:r>
            <a:r>
              <a:rPr lang="en-US" dirty="0"/>
              <a:t>, </a:t>
            </a:r>
            <a:r>
              <a:rPr lang="el-GR" dirty="0"/>
              <a:t>⨝</a:t>
            </a:r>
            <a:r>
              <a:rPr lang="en-US" dirty="0"/>
              <a:t>, theta-</a:t>
            </a:r>
            <a:r>
              <a:rPr lang="el-GR" dirty="0"/>
              <a:t> ⨝</a:t>
            </a:r>
            <a:r>
              <a:rPr lang="en-US" dirty="0"/>
              <a:t>, </a:t>
            </a:r>
            <a:r>
              <a:rPr lang="el-GR" dirty="0"/>
              <a:t>⟕</a:t>
            </a:r>
            <a:r>
              <a:rPr lang="en-US" dirty="0"/>
              <a:t>, </a:t>
            </a:r>
            <a:r>
              <a:rPr lang="el-GR" dirty="0"/>
              <a:t>⟖</a:t>
            </a:r>
            <a:r>
              <a:rPr lang="en-US" dirty="0"/>
              <a:t>.</a:t>
            </a:r>
          </a:p>
          <a:p>
            <a:pPr lvl="1"/>
            <a:r>
              <a:rPr lang="en-US" dirty="0"/>
              <a:t>If I ask about other operators, I will give the definition.</a:t>
            </a:r>
          </a:p>
          <a:p>
            <a:pPr lvl="1"/>
            <a:r>
              <a:rPr lang="en-US" dirty="0"/>
              <a:t>I like to ask questions about how to derive operators from more basic operators.</a:t>
            </a:r>
          </a:p>
          <a:p>
            <a:r>
              <a:rPr lang="en-US" dirty="0"/>
              <a:t>We are done with relational algebra in lectures. “Mic Drop.”</a:t>
            </a:r>
          </a:p>
        </p:txBody>
      </p:sp>
      <p:sp>
        <p:nvSpPr>
          <p:cNvPr id="3" name="Title 2">
            <a:extLst>
              <a:ext uri="{FF2B5EF4-FFF2-40B4-BE49-F238E27FC236}">
                <a16:creationId xmlns:a16="http://schemas.microsoft.com/office/drawing/2014/main" id="{0A80843D-94DB-8FAE-90DF-67E827DC930A}"/>
              </a:ext>
            </a:extLst>
          </p:cNvPr>
          <p:cNvSpPr>
            <a:spLocks noGrp="1"/>
          </p:cNvSpPr>
          <p:nvPr>
            <p:ph type="title"/>
          </p:nvPr>
        </p:nvSpPr>
        <p:spPr/>
        <p:txBody>
          <a:bodyPr/>
          <a:lstStyle/>
          <a:p>
            <a:r>
              <a:rPr lang="en-US" dirty="0"/>
              <a:t>Relation Algebra Summary</a:t>
            </a:r>
          </a:p>
        </p:txBody>
      </p:sp>
    </p:spTree>
    <p:extLst>
      <p:ext uri="{BB962C8B-B14F-4D97-AF65-F5344CB8AC3E}">
        <p14:creationId xmlns:p14="http://schemas.microsoft.com/office/powerpoint/2010/main" val="23958708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055FCE-5601-4E3B-B220-A488B5B5F5EA}"/>
            </a:ext>
          </a:extLst>
        </p:cNvPr>
        <p:cNvGrpSpPr/>
        <p:nvPr/>
      </p:nvGrpSpPr>
      <p:grpSpPr>
        <a:xfrm>
          <a:off x="0" y="0"/>
          <a:ext cx="0" cy="0"/>
          <a:chOff x="0" y="0"/>
          <a:chExt cx="0" cy="0"/>
        </a:xfrm>
      </p:grpSpPr>
      <p:pic>
        <p:nvPicPr>
          <p:cNvPr id="10241" name="Picture 11" descr="16x9_BG-08.jpg">
            <a:extLst>
              <a:ext uri="{FF2B5EF4-FFF2-40B4-BE49-F238E27FC236}">
                <a16:creationId xmlns:a16="http://schemas.microsoft.com/office/drawing/2014/main" id="{F4B10504-2070-A235-C7C0-06063836EA8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0752CB17-2327-7004-2E61-AD34495F0138}"/>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a:extLst>
              <a:ext uri="{FF2B5EF4-FFF2-40B4-BE49-F238E27FC236}">
                <a16:creationId xmlns:a16="http://schemas.microsoft.com/office/drawing/2014/main" id="{ACF773AD-66E3-2F9D-8477-3A30731767C0}"/>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a:extLst>
              <a:ext uri="{FF2B5EF4-FFF2-40B4-BE49-F238E27FC236}">
                <a16:creationId xmlns:a16="http://schemas.microsoft.com/office/drawing/2014/main" id="{5E684AD4-352D-B69A-AA2B-73E7140103EF}"/>
              </a:ext>
            </a:extLst>
          </p:cNvPr>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SQL</a:t>
            </a:r>
            <a:endParaRPr kumimoji="0" lang="en-US" altLang="en-US" sz="16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2" name="TextBox 9">
            <a:extLst>
              <a:ext uri="{FF2B5EF4-FFF2-40B4-BE49-F238E27FC236}">
                <a16:creationId xmlns:a16="http://schemas.microsoft.com/office/drawing/2014/main" id="{59BD4EE6-BFC0-60E1-9D1B-42FF85FD33EE}"/>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17</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W4111_002_2025_1 -  Lecture 7: ER(6), Relational(6), SQL(6)			© Donald F. Ferguson, 2025</a:t>
            </a:r>
            <a:endParaRPr lang="en-US" altLang="en-US" sz="800" i="1" dirty="0">
              <a:solidFill>
                <a:schemeClr val="bg1"/>
              </a:solidFill>
            </a:endParaRPr>
          </a:p>
        </p:txBody>
      </p:sp>
    </p:spTree>
    <p:extLst>
      <p:ext uri="{BB962C8B-B14F-4D97-AF65-F5344CB8AC3E}">
        <p14:creationId xmlns:p14="http://schemas.microsoft.com/office/powerpoint/2010/main" val="13442460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BB6CC0-212B-E456-EEF4-3C28B73DCF87}"/>
            </a:ext>
          </a:extLst>
        </p:cNvPr>
        <p:cNvGrpSpPr/>
        <p:nvPr/>
      </p:nvGrpSpPr>
      <p:grpSpPr>
        <a:xfrm>
          <a:off x="0" y="0"/>
          <a:ext cx="0" cy="0"/>
          <a:chOff x="0" y="0"/>
          <a:chExt cx="0" cy="0"/>
        </a:xfrm>
      </p:grpSpPr>
      <p:sp>
        <p:nvSpPr>
          <p:cNvPr id="7" name="Rectangle 6">
            <a:extLst>
              <a:ext uri="{FF2B5EF4-FFF2-40B4-BE49-F238E27FC236}">
                <a16:creationId xmlns:a16="http://schemas.microsoft.com/office/drawing/2014/main" id="{F4F37B84-BC30-75EE-2044-42EFF1E6B877}"/>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a:extLst>
              <a:ext uri="{FF2B5EF4-FFF2-40B4-BE49-F238E27FC236}">
                <a16:creationId xmlns:a16="http://schemas.microsoft.com/office/drawing/2014/main" id="{3604804C-5ED4-A175-5E17-D43811479BA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a:extLst>
              <a:ext uri="{FF2B5EF4-FFF2-40B4-BE49-F238E27FC236}">
                <a16:creationId xmlns:a16="http://schemas.microsoft.com/office/drawing/2014/main" id="{2B6C4C53-ABE3-9B72-5C65-E0FC39E32276}"/>
              </a:ext>
            </a:extLst>
          </p:cNvPr>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Introduction</a:t>
            </a:r>
            <a:endParaRPr kumimoji="0" lang="en-US" altLang="en-US" sz="16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3" name="Rectangle 2">
            <a:extLst>
              <a:ext uri="{FF2B5EF4-FFF2-40B4-BE49-F238E27FC236}">
                <a16:creationId xmlns:a16="http://schemas.microsoft.com/office/drawing/2014/main" id="{FC22597B-F756-FA0A-074E-9B4A48253679}"/>
              </a:ext>
            </a:extLst>
          </p:cNvPr>
          <p:cNvSpPr/>
          <p:nvPr/>
        </p:nvSpPr>
        <p:spPr>
          <a:xfrm>
            <a:off x="0" y="438150"/>
            <a:ext cx="9144000" cy="4248150"/>
          </a:xfrm>
          <a:prstGeom prst="rect">
            <a:avLst/>
          </a:prstGeom>
          <a:solidFill>
            <a:schemeClr val="tx1">
              <a:lumMod val="50000"/>
              <a:lumOff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lang="en-US" sz="3600" dirty="0">
                <a:solidFill>
                  <a:prstClr val="black"/>
                </a:solidFill>
                <a:latin typeface="Calibri"/>
              </a:rPr>
              <a:t>Using Transactions</a:t>
            </a:r>
            <a:br>
              <a:rPr lang="en-US" sz="3600" dirty="0">
                <a:solidFill>
                  <a:prstClr val="black"/>
                </a:solidFill>
                <a:latin typeface="Calibri"/>
              </a:rPr>
            </a:br>
            <a:br>
              <a:rPr lang="en-US" sz="3600" dirty="0">
                <a:solidFill>
                  <a:prstClr val="black"/>
                </a:solidFill>
                <a:latin typeface="Calibri"/>
              </a:rPr>
            </a:br>
            <a:r>
              <a:rPr lang="en-US" sz="3600" dirty="0">
                <a:solidFill>
                  <a:prstClr val="black"/>
                </a:solidFill>
                <a:latin typeface="Calibri"/>
              </a:rPr>
              <a:t>We will cover in more detail in Module II.</a:t>
            </a:r>
            <a:endParaRPr kumimoji="0" lang="en-US" sz="3600" b="0" i="0" u="none" strike="noStrike" kern="1200" cap="none" spc="0" normalizeH="0" baseline="0" noProof="0" dirty="0">
              <a:ln>
                <a:noFill/>
              </a:ln>
              <a:solidFill>
                <a:prstClr val="black"/>
              </a:solidFill>
              <a:effectLst/>
              <a:uLnTx/>
              <a:uFillTx/>
              <a:latin typeface="Calibri"/>
              <a:ea typeface="+mn-ea"/>
              <a:cs typeface="+mn-cs"/>
            </a:endParaRPr>
          </a:p>
        </p:txBody>
      </p:sp>
      <p:sp>
        <p:nvSpPr>
          <p:cNvPr id="4" name="TextBox 9">
            <a:extLst>
              <a:ext uri="{FF2B5EF4-FFF2-40B4-BE49-F238E27FC236}">
                <a16:creationId xmlns:a16="http://schemas.microsoft.com/office/drawing/2014/main" id="{63A6ACFF-878F-4B1F-86F8-5E869782FBDC}"/>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18</a:t>
            </a:fld>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COMS W4111_002_2025_1 -  Lecture 7: ER(6), Relational(6), SQL(6)			© Donald F. Ferguson, 2025</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8516246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7058" name="Rectangle 2"/>
          <p:cNvSpPr>
            <a:spLocks noGrp="1" noChangeArrowheads="1"/>
          </p:cNvSpPr>
          <p:nvPr>
            <p:ph type="title"/>
          </p:nvPr>
        </p:nvSpPr>
        <p:spPr/>
        <p:txBody>
          <a:bodyPr/>
          <a:lstStyle/>
          <a:p>
            <a:r>
              <a:rPr lang="en-US" altLang="en-US" dirty="0"/>
              <a:t>SQL Parts</a:t>
            </a:r>
          </a:p>
        </p:txBody>
      </p:sp>
      <p:sp>
        <p:nvSpPr>
          <p:cNvPr id="7170" name="Rectangle 3"/>
          <p:cNvSpPr>
            <a:spLocks noGrp="1" noChangeArrowheads="1"/>
          </p:cNvSpPr>
          <p:nvPr>
            <p:ph type="body" idx="1"/>
          </p:nvPr>
        </p:nvSpPr>
        <p:spPr>
          <a:xfrm>
            <a:off x="1719263" y="845950"/>
            <a:ext cx="5688032" cy="3690126"/>
          </a:xfrm>
        </p:spPr>
        <p:txBody>
          <a:bodyPr/>
          <a:lstStyle/>
          <a:p>
            <a:r>
              <a:rPr lang="en-US" altLang="en-US" dirty="0"/>
              <a:t>DML -- provides the ability to query information from the database and to insert tuples into, delete tuples from, and modify tuples in the database.</a:t>
            </a:r>
          </a:p>
          <a:p>
            <a:r>
              <a:rPr lang="en-US" altLang="en-US" dirty="0"/>
              <a:t>integrity – the  DDL includes commands for specifying integrity constraints.</a:t>
            </a:r>
          </a:p>
          <a:p>
            <a:r>
              <a:rPr lang="en-US" altLang="en-US" dirty="0"/>
              <a:t>View definition -- The DDL  includes commands for defining views.</a:t>
            </a:r>
          </a:p>
          <a:p>
            <a:r>
              <a:rPr lang="en-US" altLang="en-US" dirty="0"/>
              <a:t>Transaction control –includes commands for specifying the beginning and ending of transactions.</a:t>
            </a:r>
          </a:p>
          <a:p>
            <a:r>
              <a:rPr lang="en-US" altLang="en-US" dirty="0"/>
              <a:t>Embedded  SQL  and dynamic SQL -- define how SQL statements can be embedded within general-purpose programming languages.</a:t>
            </a:r>
          </a:p>
          <a:p>
            <a:r>
              <a:rPr lang="en-US" altLang="en-US" dirty="0"/>
              <a:t>Authorization – includes commands for specifying access rights to relations and views.</a:t>
            </a:r>
          </a:p>
          <a:p>
            <a:pPr>
              <a:buNone/>
            </a:pPr>
            <a:endParaRPr lang="en-US" altLang="en-US" dirty="0"/>
          </a:p>
          <a:p>
            <a:endParaRPr lang="en-US" alt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4400" i="1" dirty="0">
                <a:solidFill>
                  <a:schemeClr val="bg1"/>
                </a:solidFill>
              </a:rPr>
              <a:t>Today’s Contents</a:t>
            </a:r>
            <a:endParaRPr lang="en-US" altLang="en-US" sz="2800" i="1" dirty="0">
              <a:solidFill>
                <a:schemeClr val="bg1"/>
              </a:solidFill>
            </a:endParaRPr>
          </a:p>
        </p:txBody>
      </p:sp>
      <p:sp>
        <p:nvSpPr>
          <p:cNvPr id="9" name="TextBox 9">
            <a:extLst>
              <a:ext uri="{FF2B5EF4-FFF2-40B4-BE49-F238E27FC236}">
                <a16:creationId xmlns:a16="http://schemas.microsoft.com/office/drawing/2014/main" id="{FE0A9831-0C56-4B82-87F4-9BEE60101229}"/>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2</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W4111_002_2025_1 -  Lecture 7: ER(6), Relational(6), SQL(6)			© Donald F. Ferguson, 2025</a:t>
            </a:r>
            <a:endParaRPr lang="en-US" altLang="en-US" sz="800" i="1" dirty="0">
              <a:solidFill>
                <a:schemeClr val="bg1"/>
              </a:solidFill>
            </a:endParaRPr>
          </a:p>
        </p:txBody>
      </p:sp>
    </p:spTree>
    <p:extLst>
      <p:ext uri="{BB962C8B-B14F-4D97-AF65-F5344CB8AC3E}">
        <p14:creationId xmlns:p14="http://schemas.microsoft.com/office/powerpoint/2010/main" val="31982661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DDD40-2E81-269D-0C14-BFB3A9DA5C86}"/>
              </a:ext>
            </a:extLst>
          </p:cNvPr>
          <p:cNvSpPr>
            <a:spLocks noGrp="1"/>
          </p:cNvSpPr>
          <p:nvPr>
            <p:ph type="title"/>
          </p:nvPr>
        </p:nvSpPr>
        <p:spPr/>
        <p:txBody>
          <a:bodyPr/>
          <a:lstStyle/>
          <a:p>
            <a:r>
              <a:rPr lang="en-US" dirty="0"/>
              <a:t>Transaction Concerns (I)</a:t>
            </a:r>
          </a:p>
        </p:txBody>
      </p:sp>
      <p:graphicFrame>
        <p:nvGraphicFramePr>
          <p:cNvPr id="4" name="Table 3">
            <a:extLst>
              <a:ext uri="{FF2B5EF4-FFF2-40B4-BE49-F238E27FC236}">
                <a16:creationId xmlns:a16="http://schemas.microsoft.com/office/drawing/2014/main" id="{EB4368BF-43DA-1979-13AD-773705339959}"/>
              </a:ext>
            </a:extLst>
          </p:cNvPr>
          <p:cNvGraphicFramePr>
            <a:graphicFrameLocks noGrp="1"/>
          </p:cNvGraphicFramePr>
          <p:nvPr>
            <p:extLst>
              <p:ext uri="{D42A27DB-BD31-4B8C-83A1-F6EECF244321}">
                <p14:modId xmlns:p14="http://schemas.microsoft.com/office/powerpoint/2010/main" val="468422065"/>
              </p:ext>
            </p:extLst>
          </p:nvPr>
        </p:nvGraphicFramePr>
        <p:xfrm>
          <a:off x="180065" y="819150"/>
          <a:ext cx="3477535" cy="2810478"/>
        </p:xfrm>
        <a:graphic>
          <a:graphicData uri="http://schemas.openxmlformats.org/drawingml/2006/table">
            <a:tbl>
              <a:tblPr firstRow="1" bandRow="1">
                <a:tableStyleId>{5C22544A-7EE6-4342-B048-85BDC9FD1C3A}</a:tableStyleId>
              </a:tblPr>
              <a:tblGrid>
                <a:gridCol w="1724935">
                  <a:extLst>
                    <a:ext uri="{9D8B030D-6E8A-4147-A177-3AD203B41FA5}">
                      <a16:colId xmlns:a16="http://schemas.microsoft.com/office/drawing/2014/main" val="1208387131"/>
                    </a:ext>
                  </a:extLst>
                </a:gridCol>
                <a:gridCol w="1752600">
                  <a:extLst>
                    <a:ext uri="{9D8B030D-6E8A-4147-A177-3AD203B41FA5}">
                      <a16:colId xmlns:a16="http://schemas.microsoft.com/office/drawing/2014/main" val="2440328576"/>
                    </a:ext>
                  </a:extLst>
                </a:gridCol>
              </a:tblGrid>
              <a:tr h="453402">
                <a:tc>
                  <a:txBody>
                    <a:bodyPr/>
                    <a:lstStyle/>
                    <a:p>
                      <a:r>
                        <a:rPr lang="en-US" dirty="0"/>
                        <a:t>Alice</a:t>
                      </a:r>
                    </a:p>
                  </a:txBody>
                  <a:tcPr/>
                </a:tc>
                <a:tc>
                  <a:txBody>
                    <a:bodyPr/>
                    <a:lstStyle/>
                    <a:p>
                      <a:r>
                        <a:rPr lang="en-US" dirty="0"/>
                        <a:t>Bob</a:t>
                      </a:r>
                    </a:p>
                  </a:txBody>
                  <a:tcPr/>
                </a:tc>
                <a:extLst>
                  <a:ext uri="{0D108BD9-81ED-4DB2-BD59-A6C34878D82A}">
                    <a16:rowId xmlns:a16="http://schemas.microsoft.com/office/drawing/2014/main" val="1196437448"/>
                  </a:ext>
                </a:extLst>
              </a:tr>
              <a:tr h="392846">
                <a:tc>
                  <a:txBody>
                    <a:bodyPr/>
                    <a:lstStyle/>
                    <a:p>
                      <a:r>
                        <a:rPr lang="en-US" dirty="0"/>
                        <a:t>Read(A)</a:t>
                      </a:r>
                    </a:p>
                  </a:txBody>
                  <a:tcPr/>
                </a:tc>
                <a:tc>
                  <a:txBody>
                    <a:bodyPr/>
                    <a:lstStyle/>
                    <a:p>
                      <a:endParaRPr lang="en-US"/>
                    </a:p>
                  </a:txBody>
                  <a:tcPr/>
                </a:tc>
                <a:extLst>
                  <a:ext uri="{0D108BD9-81ED-4DB2-BD59-A6C34878D82A}">
                    <a16:rowId xmlns:a16="http://schemas.microsoft.com/office/drawing/2014/main" val="2130019511"/>
                  </a:ext>
                </a:extLst>
              </a:tr>
              <a:tr h="392846">
                <a:tc>
                  <a:txBody>
                    <a:bodyPr/>
                    <a:lstStyle/>
                    <a:p>
                      <a:endParaRPr lang="en-US"/>
                    </a:p>
                  </a:txBody>
                  <a:tcPr/>
                </a:tc>
                <a:tc>
                  <a:txBody>
                    <a:bodyPr/>
                    <a:lstStyle/>
                    <a:p>
                      <a:r>
                        <a:rPr lang="en-US" dirty="0"/>
                        <a:t>Read(A)</a:t>
                      </a:r>
                    </a:p>
                  </a:txBody>
                  <a:tcPr/>
                </a:tc>
                <a:extLst>
                  <a:ext uri="{0D108BD9-81ED-4DB2-BD59-A6C34878D82A}">
                    <a16:rowId xmlns:a16="http://schemas.microsoft.com/office/drawing/2014/main" val="2226519236"/>
                  </a:ext>
                </a:extLst>
              </a:tr>
              <a:tr h="392846">
                <a:tc>
                  <a:txBody>
                    <a:bodyPr/>
                    <a:lstStyle/>
                    <a:p>
                      <a:r>
                        <a:rPr lang="en-US" dirty="0"/>
                        <a:t>A = A-50</a:t>
                      </a:r>
                    </a:p>
                  </a:txBody>
                  <a:tcPr/>
                </a:tc>
                <a:tc>
                  <a:txBody>
                    <a:bodyPr/>
                    <a:lstStyle/>
                    <a:p>
                      <a:endParaRPr lang="en-US"/>
                    </a:p>
                  </a:txBody>
                  <a:tcPr/>
                </a:tc>
                <a:extLst>
                  <a:ext uri="{0D108BD9-81ED-4DB2-BD59-A6C34878D82A}">
                    <a16:rowId xmlns:a16="http://schemas.microsoft.com/office/drawing/2014/main" val="2942334756"/>
                  </a:ext>
                </a:extLst>
              </a:tr>
              <a:tr h="392846">
                <a:tc>
                  <a:txBody>
                    <a:bodyPr/>
                    <a:lstStyle/>
                    <a:p>
                      <a:endParaRPr lang="en-US"/>
                    </a:p>
                  </a:txBody>
                  <a:tcPr/>
                </a:tc>
                <a:tc>
                  <a:txBody>
                    <a:bodyPr/>
                    <a:lstStyle/>
                    <a:p>
                      <a:r>
                        <a:rPr lang="en-US" dirty="0"/>
                        <a:t>A = A-50</a:t>
                      </a:r>
                    </a:p>
                  </a:txBody>
                  <a:tcPr/>
                </a:tc>
                <a:extLst>
                  <a:ext uri="{0D108BD9-81ED-4DB2-BD59-A6C34878D82A}">
                    <a16:rowId xmlns:a16="http://schemas.microsoft.com/office/drawing/2014/main" val="3560132643"/>
                  </a:ext>
                </a:extLst>
              </a:tr>
              <a:tr h="392846">
                <a:tc>
                  <a:txBody>
                    <a:bodyPr/>
                    <a:lstStyle/>
                    <a:p>
                      <a:r>
                        <a:rPr lang="en-US" dirty="0"/>
                        <a:t>Write(A)</a:t>
                      </a:r>
                    </a:p>
                  </a:txBody>
                  <a:tcPr/>
                </a:tc>
                <a:tc>
                  <a:txBody>
                    <a:bodyPr/>
                    <a:lstStyle/>
                    <a:p>
                      <a:endParaRPr lang="en-US"/>
                    </a:p>
                  </a:txBody>
                  <a:tcPr/>
                </a:tc>
                <a:extLst>
                  <a:ext uri="{0D108BD9-81ED-4DB2-BD59-A6C34878D82A}">
                    <a16:rowId xmlns:a16="http://schemas.microsoft.com/office/drawing/2014/main" val="2097079808"/>
                  </a:ext>
                </a:extLst>
              </a:tr>
              <a:tr h="392846">
                <a:tc>
                  <a:txBody>
                    <a:bodyPr/>
                    <a:lstStyle/>
                    <a:p>
                      <a:endParaRPr lang="en-US"/>
                    </a:p>
                  </a:txBody>
                  <a:tcPr/>
                </a:tc>
                <a:tc>
                  <a:txBody>
                    <a:bodyPr/>
                    <a:lstStyle/>
                    <a:p>
                      <a:r>
                        <a:rPr lang="en-US" dirty="0"/>
                        <a:t>Write(A)</a:t>
                      </a:r>
                    </a:p>
                  </a:txBody>
                  <a:tcPr/>
                </a:tc>
                <a:extLst>
                  <a:ext uri="{0D108BD9-81ED-4DB2-BD59-A6C34878D82A}">
                    <a16:rowId xmlns:a16="http://schemas.microsoft.com/office/drawing/2014/main" val="1536152053"/>
                  </a:ext>
                </a:extLst>
              </a:tr>
            </a:tbl>
          </a:graphicData>
        </a:graphic>
      </p:graphicFrame>
      <p:sp>
        <p:nvSpPr>
          <p:cNvPr id="5" name="Content Placeholder 1">
            <a:extLst>
              <a:ext uri="{FF2B5EF4-FFF2-40B4-BE49-F238E27FC236}">
                <a16:creationId xmlns:a16="http://schemas.microsoft.com/office/drawing/2014/main" id="{BE74E17A-3CE8-9915-735D-C2FF2B3C535B}"/>
              </a:ext>
            </a:extLst>
          </p:cNvPr>
          <p:cNvSpPr>
            <a:spLocks noGrp="1"/>
          </p:cNvSpPr>
          <p:nvPr>
            <p:ph idx="1"/>
          </p:nvPr>
        </p:nvSpPr>
        <p:spPr>
          <a:xfrm>
            <a:off x="4114800" y="552450"/>
            <a:ext cx="4572000" cy="4038600"/>
          </a:xfrm>
        </p:spPr>
        <p:txBody>
          <a:bodyPr/>
          <a:lstStyle/>
          <a:p>
            <a:r>
              <a:rPr lang="en-US" dirty="0"/>
              <a:t>There are 3 different programs in three different memory spaces.</a:t>
            </a:r>
          </a:p>
          <a:p>
            <a:pPr lvl="1"/>
            <a:r>
              <a:rPr lang="en-US" dirty="0"/>
              <a:t>Alice</a:t>
            </a:r>
          </a:p>
          <a:p>
            <a:pPr lvl="1"/>
            <a:r>
              <a:rPr lang="en-US" dirty="0"/>
              <a:t>Bob</a:t>
            </a:r>
          </a:p>
          <a:p>
            <a:pPr lvl="1"/>
            <a:r>
              <a:rPr lang="en-US" dirty="0"/>
              <a:t>The DBMS</a:t>
            </a:r>
          </a:p>
          <a:p>
            <a:r>
              <a:rPr lang="en-US" dirty="0"/>
              <a:t>If A is initially $100</a:t>
            </a:r>
          </a:p>
          <a:p>
            <a:pPr lvl="1"/>
            <a:r>
              <a:rPr lang="en-US" dirty="0"/>
              <a:t>Alice reads $100</a:t>
            </a:r>
          </a:p>
          <a:p>
            <a:pPr lvl="1"/>
            <a:r>
              <a:rPr lang="en-US" dirty="0"/>
              <a:t>Bob reads $100</a:t>
            </a:r>
          </a:p>
          <a:p>
            <a:pPr lvl="1"/>
            <a:r>
              <a:rPr lang="en-US" dirty="0"/>
              <a:t>Alice write $50</a:t>
            </a:r>
          </a:p>
          <a:p>
            <a:pPr lvl="1"/>
            <a:r>
              <a:rPr lang="en-US" dirty="0"/>
              <a:t>Bob writes $50</a:t>
            </a:r>
          </a:p>
          <a:p>
            <a:r>
              <a:rPr lang="en-US" dirty="0"/>
              <a:t>The final value of A in the DBMS is $50,</a:t>
            </a:r>
            <a:br>
              <a:rPr lang="en-US" dirty="0"/>
            </a:br>
            <a:r>
              <a:rPr lang="en-US" dirty="0"/>
              <a:t>but “the ATM” issued $100.</a:t>
            </a:r>
          </a:p>
        </p:txBody>
      </p:sp>
    </p:spTree>
    <p:extLst>
      <p:ext uri="{BB962C8B-B14F-4D97-AF65-F5344CB8AC3E}">
        <p14:creationId xmlns:p14="http://schemas.microsoft.com/office/powerpoint/2010/main" val="30940790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E09CCE-D711-EAE2-2187-2E9A61829DB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FD1109E-D638-D333-AED1-BF16AFB2368E}"/>
              </a:ext>
            </a:extLst>
          </p:cNvPr>
          <p:cNvSpPr>
            <a:spLocks noGrp="1"/>
          </p:cNvSpPr>
          <p:nvPr>
            <p:ph type="title"/>
          </p:nvPr>
        </p:nvSpPr>
        <p:spPr/>
        <p:txBody>
          <a:bodyPr/>
          <a:lstStyle/>
          <a:p>
            <a:r>
              <a:rPr lang="en-US" dirty="0"/>
              <a:t>Transaction Concerns (II)</a:t>
            </a:r>
          </a:p>
        </p:txBody>
      </p:sp>
      <p:graphicFrame>
        <p:nvGraphicFramePr>
          <p:cNvPr id="4" name="Table 3">
            <a:extLst>
              <a:ext uri="{FF2B5EF4-FFF2-40B4-BE49-F238E27FC236}">
                <a16:creationId xmlns:a16="http://schemas.microsoft.com/office/drawing/2014/main" id="{C40D656E-A964-4DCC-2990-94A74788F3A7}"/>
              </a:ext>
            </a:extLst>
          </p:cNvPr>
          <p:cNvGraphicFramePr>
            <a:graphicFrameLocks noGrp="1"/>
          </p:cNvGraphicFramePr>
          <p:nvPr>
            <p:extLst>
              <p:ext uri="{D42A27DB-BD31-4B8C-83A1-F6EECF244321}">
                <p14:modId xmlns:p14="http://schemas.microsoft.com/office/powerpoint/2010/main" val="4101681116"/>
              </p:ext>
            </p:extLst>
          </p:nvPr>
        </p:nvGraphicFramePr>
        <p:xfrm>
          <a:off x="180065" y="819150"/>
          <a:ext cx="1724935" cy="2810478"/>
        </p:xfrm>
        <a:graphic>
          <a:graphicData uri="http://schemas.openxmlformats.org/drawingml/2006/table">
            <a:tbl>
              <a:tblPr firstRow="1" bandRow="1">
                <a:tableStyleId>{5C22544A-7EE6-4342-B048-85BDC9FD1C3A}</a:tableStyleId>
              </a:tblPr>
              <a:tblGrid>
                <a:gridCol w="1724935">
                  <a:extLst>
                    <a:ext uri="{9D8B030D-6E8A-4147-A177-3AD203B41FA5}">
                      <a16:colId xmlns:a16="http://schemas.microsoft.com/office/drawing/2014/main" val="1208387131"/>
                    </a:ext>
                  </a:extLst>
                </a:gridCol>
              </a:tblGrid>
              <a:tr h="453402">
                <a:tc>
                  <a:txBody>
                    <a:bodyPr/>
                    <a:lstStyle/>
                    <a:p>
                      <a:r>
                        <a:rPr lang="en-US" dirty="0"/>
                        <a:t>Alice</a:t>
                      </a:r>
                    </a:p>
                  </a:txBody>
                  <a:tcPr/>
                </a:tc>
                <a:extLst>
                  <a:ext uri="{0D108BD9-81ED-4DB2-BD59-A6C34878D82A}">
                    <a16:rowId xmlns:a16="http://schemas.microsoft.com/office/drawing/2014/main" val="1196437448"/>
                  </a:ext>
                </a:extLst>
              </a:tr>
              <a:tr h="392846">
                <a:tc>
                  <a:txBody>
                    <a:bodyPr/>
                    <a:lstStyle/>
                    <a:p>
                      <a:r>
                        <a:rPr lang="en-US" dirty="0"/>
                        <a:t>Read(A)</a:t>
                      </a:r>
                    </a:p>
                  </a:txBody>
                  <a:tcPr/>
                </a:tc>
                <a:extLst>
                  <a:ext uri="{0D108BD9-81ED-4DB2-BD59-A6C34878D82A}">
                    <a16:rowId xmlns:a16="http://schemas.microsoft.com/office/drawing/2014/main" val="2130019511"/>
                  </a:ext>
                </a:extLst>
              </a:tr>
              <a:tr h="392846">
                <a:tc>
                  <a:txBody>
                    <a:bodyPr/>
                    <a:lstStyle/>
                    <a:p>
                      <a:r>
                        <a:rPr lang="en-US" dirty="0"/>
                        <a:t>A = A-50</a:t>
                      </a:r>
                    </a:p>
                  </a:txBody>
                  <a:tcPr/>
                </a:tc>
                <a:extLst>
                  <a:ext uri="{0D108BD9-81ED-4DB2-BD59-A6C34878D82A}">
                    <a16:rowId xmlns:a16="http://schemas.microsoft.com/office/drawing/2014/main" val="2226519236"/>
                  </a:ext>
                </a:extLst>
              </a:tr>
              <a:tr h="392846">
                <a:tc>
                  <a:txBody>
                    <a:bodyPr/>
                    <a:lstStyle/>
                    <a:p>
                      <a:r>
                        <a:rPr lang="en-US" dirty="0"/>
                        <a:t>Write(A)</a:t>
                      </a:r>
                    </a:p>
                  </a:txBody>
                  <a:tcPr/>
                </a:tc>
                <a:extLst>
                  <a:ext uri="{0D108BD9-81ED-4DB2-BD59-A6C34878D82A}">
                    <a16:rowId xmlns:a16="http://schemas.microsoft.com/office/drawing/2014/main" val="2942334756"/>
                  </a:ext>
                </a:extLst>
              </a:tr>
              <a:tr h="392846">
                <a:tc>
                  <a:txBody>
                    <a:bodyPr/>
                    <a:lstStyle/>
                    <a:p>
                      <a:r>
                        <a:rPr lang="en-US" dirty="0"/>
                        <a:t>Read(B)</a:t>
                      </a:r>
                    </a:p>
                  </a:txBody>
                  <a:tcPr/>
                </a:tc>
                <a:extLst>
                  <a:ext uri="{0D108BD9-81ED-4DB2-BD59-A6C34878D82A}">
                    <a16:rowId xmlns:a16="http://schemas.microsoft.com/office/drawing/2014/main" val="3560132643"/>
                  </a:ext>
                </a:extLst>
              </a:tr>
              <a:tr h="392846">
                <a:tc>
                  <a:txBody>
                    <a:bodyPr/>
                    <a:lstStyle/>
                    <a:p>
                      <a:r>
                        <a:rPr lang="en-US" dirty="0"/>
                        <a:t>B = B+50</a:t>
                      </a:r>
                    </a:p>
                  </a:txBody>
                  <a:tcPr/>
                </a:tc>
                <a:extLst>
                  <a:ext uri="{0D108BD9-81ED-4DB2-BD59-A6C34878D82A}">
                    <a16:rowId xmlns:a16="http://schemas.microsoft.com/office/drawing/2014/main" val="2097079808"/>
                  </a:ext>
                </a:extLst>
              </a:tr>
              <a:tr h="392846">
                <a:tc>
                  <a:txBody>
                    <a:bodyPr/>
                    <a:lstStyle/>
                    <a:p>
                      <a:r>
                        <a:rPr lang="en-US" dirty="0"/>
                        <a:t>Write(B)</a:t>
                      </a:r>
                    </a:p>
                  </a:txBody>
                  <a:tcPr/>
                </a:tc>
                <a:extLst>
                  <a:ext uri="{0D108BD9-81ED-4DB2-BD59-A6C34878D82A}">
                    <a16:rowId xmlns:a16="http://schemas.microsoft.com/office/drawing/2014/main" val="1536152053"/>
                  </a:ext>
                </a:extLst>
              </a:tr>
            </a:tbl>
          </a:graphicData>
        </a:graphic>
      </p:graphicFrame>
      <p:sp>
        <p:nvSpPr>
          <p:cNvPr id="5" name="Content Placeholder 1">
            <a:extLst>
              <a:ext uri="{FF2B5EF4-FFF2-40B4-BE49-F238E27FC236}">
                <a16:creationId xmlns:a16="http://schemas.microsoft.com/office/drawing/2014/main" id="{D210FE9A-2FD9-E698-EE6C-8563E4DD70D7}"/>
              </a:ext>
            </a:extLst>
          </p:cNvPr>
          <p:cNvSpPr>
            <a:spLocks noGrp="1"/>
          </p:cNvSpPr>
          <p:nvPr>
            <p:ph idx="1"/>
          </p:nvPr>
        </p:nvSpPr>
        <p:spPr>
          <a:xfrm>
            <a:off x="2438400" y="552450"/>
            <a:ext cx="6248400" cy="4038600"/>
          </a:xfrm>
        </p:spPr>
        <p:txBody>
          <a:bodyPr/>
          <a:lstStyle/>
          <a:p>
            <a:r>
              <a:rPr lang="en-US" dirty="0"/>
              <a:t>There are 2 different programs in two different memory spaces.</a:t>
            </a:r>
          </a:p>
          <a:p>
            <a:pPr lvl="1"/>
            <a:r>
              <a:rPr lang="en-US" dirty="0"/>
              <a:t>Alice</a:t>
            </a:r>
          </a:p>
          <a:p>
            <a:pPr lvl="1"/>
            <a:r>
              <a:rPr lang="en-US" dirty="0"/>
              <a:t>The DBMS</a:t>
            </a:r>
          </a:p>
          <a:p>
            <a:r>
              <a:rPr lang="en-US" dirty="0"/>
              <a:t>Programs and computers fail.</a:t>
            </a:r>
          </a:p>
          <a:p>
            <a:r>
              <a:rPr lang="en-US" dirty="0"/>
              <a:t>If something fails</a:t>
            </a:r>
          </a:p>
          <a:p>
            <a:pPr lvl="1"/>
            <a:r>
              <a:rPr lang="en-US" dirty="0"/>
              <a:t>After Write(A)</a:t>
            </a:r>
          </a:p>
          <a:p>
            <a:pPr lvl="1"/>
            <a:r>
              <a:rPr lang="en-US" dirty="0"/>
              <a:t>Before Write(B)</a:t>
            </a:r>
          </a:p>
          <a:p>
            <a:pPr lvl="1"/>
            <a:r>
              <a:rPr lang="en-US" dirty="0"/>
              <a:t>The bank “lost” $50</a:t>
            </a:r>
          </a:p>
        </p:txBody>
      </p:sp>
    </p:spTree>
    <p:extLst>
      <p:ext uri="{BB962C8B-B14F-4D97-AF65-F5344CB8AC3E}">
        <p14:creationId xmlns:p14="http://schemas.microsoft.com/office/powerpoint/2010/main" val="1447150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9228CC-489A-E118-292F-384A15381D9C}"/>
            </a:ext>
          </a:extLst>
        </p:cNvPr>
        <p:cNvGrpSpPr/>
        <p:nvPr/>
      </p:nvGrpSpPr>
      <p:grpSpPr>
        <a:xfrm>
          <a:off x="0" y="0"/>
          <a:ext cx="0" cy="0"/>
          <a:chOff x="0" y="0"/>
          <a:chExt cx="0" cy="0"/>
        </a:xfrm>
      </p:grpSpPr>
      <p:sp>
        <p:nvSpPr>
          <p:cNvPr id="380930" name="Rectangle 2">
            <a:extLst>
              <a:ext uri="{FF2B5EF4-FFF2-40B4-BE49-F238E27FC236}">
                <a16:creationId xmlns:a16="http://schemas.microsoft.com/office/drawing/2014/main" id="{3E3DE62A-E66B-E410-40D6-6CCBEE5A25BE}"/>
              </a:ext>
            </a:extLst>
          </p:cNvPr>
          <p:cNvSpPr>
            <a:spLocks noGrp="1" noChangeArrowheads="1"/>
          </p:cNvSpPr>
          <p:nvPr>
            <p:ph type="title"/>
          </p:nvPr>
        </p:nvSpPr>
        <p:spPr/>
        <p:txBody>
          <a:bodyPr/>
          <a:lstStyle/>
          <a:p>
            <a:pPr>
              <a:defRPr/>
            </a:pPr>
            <a:r>
              <a:rPr lang="en-US">
                <a:effectLst>
                  <a:outerShdw blurRad="38100" dist="38100" dir="2700000" algn="tl">
                    <a:srgbClr val="C0C0C0"/>
                  </a:outerShdw>
                </a:effectLst>
              </a:rPr>
              <a:t>Transaction Concept</a:t>
            </a:r>
          </a:p>
        </p:txBody>
      </p:sp>
      <p:sp>
        <p:nvSpPr>
          <p:cNvPr id="6147" name="Rectangle 3">
            <a:extLst>
              <a:ext uri="{FF2B5EF4-FFF2-40B4-BE49-F238E27FC236}">
                <a16:creationId xmlns:a16="http://schemas.microsoft.com/office/drawing/2014/main" id="{52742873-53E1-9ADD-F3CF-1F12560AEADE}"/>
              </a:ext>
            </a:extLst>
          </p:cNvPr>
          <p:cNvSpPr>
            <a:spLocks noGrp="1" noChangeArrowheads="1"/>
          </p:cNvSpPr>
          <p:nvPr>
            <p:ph idx="1"/>
          </p:nvPr>
        </p:nvSpPr>
        <p:spPr>
          <a:xfrm>
            <a:off x="3048000" y="742950"/>
            <a:ext cx="5845946" cy="4025979"/>
          </a:xfrm>
        </p:spPr>
        <p:txBody>
          <a:bodyPr/>
          <a:lstStyle/>
          <a:p>
            <a:r>
              <a:rPr lang="en-US" altLang="en-US" dirty="0"/>
              <a:t>A </a:t>
            </a:r>
            <a:r>
              <a:rPr lang="en-US" altLang="en-US" b="1" dirty="0">
                <a:solidFill>
                  <a:srgbClr val="000099"/>
                </a:solidFill>
              </a:rPr>
              <a:t>transaction</a:t>
            </a:r>
            <a:r>
              <a:rPr lang="en-US" altLang="en-US" i="1" dirty="0"/>
              <a:t> </a:t>
            </a:r>
            <a:r>
              <a:rPr lang="en-US" altLang="en-US" dirty="0"/>
              <a:t>is a </a:t>
            </a:r>
            <a:r>
              <a:rPr lang="en-US" altLang="en-US" i="1" dirty="0"/>
              <a:t>unit </a:t>
            </a:r>
            <a:r>
              <a:rPr lang="en-US" altLang="en-US" dirty="0"/>
              <a:t>of program execution that accesses and  possibly updates various data items.</a:t>
            </a:r>
          </a:p>
          <a:p>
            <a:r>
              <a:rPr lang="en-US" altLang="en-US" dirty="0"/>
              <a:t>E.g., transaction to transfer $50 from account A to account B:</a:t>
            </a:r>
          </a:p>
          <a:p>
            <a:pPr lvl="1">
              <a:buFont typeface="Monotype Sorts" charset="2"/>
              <a:buNone/>
            </a:pPr>
            <a:r>
              <a:rPr lang="en-US" altLang="en-US" sz="1200" dirty="0"/>
              <a:t>BEGIN TRANSACTION {</a:t>
            </a:r>
          </a:p>
          <a:p>
            <a:pPr lvl="1">
              <a:buFont typeface="Monotype Sorts" charset="2"/>
              <a:buNone/>
            </a:pPr>
            <a:r>
              <a:rPr lang="en-US" altLang="en-US" sz="1200" dirty="0"/>
              <a:t>1.	</a:t>
            </a:r>
            <a:r>
              <a:rPr lang="en-US" altLang="en-US" sz="1200" b="1" dirty="0"/>
              <a:t>read</a:t>
            </a:r>
            <a:r>
              <a:rPr lang="en-US" altLang="en-US" sz="1200" dirty="0"/>
              <a:t>(</a:t>
            </a:r>
            <a:r>
              <a:rPr lang="en-US" altLang="en-US" sz="1200" i="1" dirty="0"/>
              <a:t>A</a:t>
            </a:r>
            <a:r>
              <a:rPr lang="en-US" altLang="en-US" sz="1200" dirty="0"/>
              <a:t>)</a:t>
            </a:r>
          </a:p>
          <a:p>
            <a:pPr lvl="1">
              <a:buFont typeface="Monotype Sorts" charset="2"/>
              <a:buNone/>
            </a:pPr>
            <a:r>
              <a:rPr lang="en-US" altLang="en-US" sz="1200" dirty="0"/>
              <a:t>2.	</a:t>
            </a:r>
            <a:r>
              <a:rPr lang="en-US" altLang="en-US" sz="1200" i="1" dirty="0"/>
              <a:t>A</a:t>
            </a:r>
            <a:r>
              <a:rPr lang="en-US" altLang="en-US" sz="1200" dirty="0"/>
              <a:t> := </a:t>
            </a:r>
            <a:r>
              <a:rPr lang="en-US" altLang="en-US" sz="1200" i="1" dirty="0"/>
              <a:t>A – </a:t>
            </a:r>
            <a:r>
              <a:rPr lang="en-US" altLang="en-US" sz="1200" dirty="0"/>
              <a:t>50</a:t>
            </a:r>
          </a:p>
          <a:p>
            <a:pPr marL="571500" lvl="1" indent="-228600">
              <a:buFont typeface="Monotype Sorts" charset="2"/>
              <a:buAutoNum type="arabicPeriod" startAt="3"/>
            </a:pPr>
            <a:r>
              <a:rPr lang="en-US" altLang="en-US" sz="1200" b="1" dirty="0"/>
              <a:t>write</a:t>
            </a:r>
            <a:r>
              <a:rPr lang="en-US" altLang="en-US" sz="1200" dirty="0"/>
              <a:t>(</a:t>
            </a:r>
            <a:r>
              <a:rPr lang="en-US" altLang="en-US" sz="1200" i="1" dirty="0"/>
              <a:t>A</a:t>
            </a:r>
            <a:r>
              <a:rPr lang="en-US" altLang="en-US" sz="1200" dirty="0"/>
              <a:t>)</a:t>
            </a:r>
          </a:p>
          <a:p>
            <a:pPr lvl="1">
              <a:buFont typeface="Monotype Sorts" charset="2"/>
              <a:buNone/>
            </a:pPr>
            <a:r>
              <a:rPr lang="en-US" altLang="en-US" sz="1200" dirty="0"/>
              <a:t>4.	</a:t>
            </a:r>
            <a:r>
              <a:rPr lang="en-US" altLang="en-US" sz="1200" b="1" dirty="0"/>
              <a:t>read</a:t>
            </a:r>
            <a:r>
              <a:rPr lang="en-US" altLang="en-US" sz="1200" dirty="0"/>
              <a:t>(</a:t>
            </a:r>
            <a:r>
              <a:rPr lang="en-US" altLang="en-US" sz="1200" i="1" dirty="0"/>
              <a:t>B</a:t>
            </a:r>
            <a:r>
              <a:rPr lang="en-US" altLang="en-US" sz="1200" dirty="0"/>
              <a:t>)</a:t>
            </a:r>
          </a:p>
          <a:p>
            <a:pPr lvl="1">
              <a:buFont typeface="Monotype Sorts" charset="2"/>
              <a:buNone/>
            </a:pPr>
            <a:r>
              <a:rPr lang="en-US" altLang="en-US" sz="1200" dirty="0"/>
              <a:t>5.	</a:t>
            </a:r>
            <a:r>
              <a:rPr lang="en-US" altLang="en-US" sz="1200" i="1" dirty="0"/>
              <a:t>B</a:t>
            </a:r>
            <a:r>
              <a:rPr lang="en-US" altLang="en-US" sz="1200" dirty="0"/>
              <a:t> := </a:t>
            </a:r>
            <a:r>
              <a:rPr lang="en-US" altLang="en-US" sz="1200" i="1" dirty="0"/>
              <a:t>B + </a:t>
            </a:r>
            <a:r>
              <a:rPr lang="en-US" altLang="en-US" sz="1200" dirty="0"/>
              <a:t>50</a:t>
            </a:r>
          </a:p>
          <a:p>
            <a:pPr marL="571500" lvl="1" indent="-228600">
              <a:buFont typeface="Monotype Sorts" charset="2"/>
              <a:buAutoNum type="arabicPeriod" startAt="6"/>
            </a:pPr>
            <a:r>
              <a:rPr lang="en-US" altLang="en-US" sz="1200" b="1" dirty="0"/>
              <a:t>write</a:t>
            </a:r>
            <a:r>
              <a:rPr lang="en-US" altLang="en-US" sz="1200" dirty="0"/>
              <a:t>(</a:t>
            </a:r>
            <a:r>
              <a:rPr lang="en-US" altLang="en-US" sz="1200" i="1" dirty="0"/>
              <a:t>B)</a:t>
            </a:r>
          </a:p>
          <a:p>
            <a:pPr marL="342900" lvl="1" indent="0">
              <a:buNone/>
            </a:pPr>
            <a:r>
              <a:rPr lang="en-US" altLang="en-US" sz="1200" i="1" dirty="0"/>
              <a:t>COMMIT or ROLLBACK }</a:t>
            </a:r>
            <a:endParaRPr lang="en-US" altLang="en-US" dirty="0"/>
          </a:p>
          <a:p>
            <a:r>
              <a:rPr lang="en-US" altLang="en-US" dirty="0"/>
              <a:t>Two main issues to deal with:</a:t>
            </a:r>
          </a:p>
          <a:p>
            <a:pPr lvl="1"/>
            <a:r>
              <a:rPr lang="en-US" altLang="en-US" dirty="0"/>
              <a:t>Failures of various kinds, such as hardware failures and system crashes</a:t>
            </a:r>
          </a:p>
          <a:p>
            <a:pPr lvl="1"/>
            <a:r>
              <a:rPr lang="en-US" altLang="en-US" dirty="0"/>
              <a:t>Concurrent execution of multiple transactions</a:t>
            </a:r>
          </a:p>
        </p:txBody>
      </p:sp>
      <p:sp>
        <p:nvSpPr>
          <p:cNvPr id="3" name="Rectangle 2">
            <a:extLst>
              <a:ext uri="{FF2B5EF4-FFF2-40B4-BE49-F238E27FC236}">
                <a16:creationId xmlns:a16="http://schemas.microsoft.com/office/drawing/2014/main" id="{295AA3FA-C403-E0A4-D261-80F5EB5ADCE6}"/>
              </a:ext>
            </a:extLst>
          </p:cNvPr>
          <p:cNvSpPr/>
          <p:nvPr/>
        </p:nvSpPr>
        <p:spPr>
          <a:xfrm>
            <a:off x="-228600" y="1524832"/>
            <a:ext cx="2819400" cy="2462213"/>
          </a:xfrm>
          <a:prstGeom prst="rect">
            <a:avLst/>
          </a:prstGeom>
        </p:spPr>
        <p:txBody>
          <a:bodyPr wrap="square">
            <a:spAutoFit/>
          </a:bodyPr>
          <a:lstStyle/>
          <a:p>
            <a:pPr marL="457200" marR="0" lvl="1" indent="0" algn="l" defTabSz="457200" rtl="0" eaLnBrk="1" fontAlgn="base" latinLnBrk="0" hangingPunct="1">
              <a:lnSpc>
                <a:spcPct val="100000"/>
              </a:lnSpc>
              <a:spcBef>
                <a:spcPct val="0"/>
              </a:spcBef>
              <a:spcAft>
                <a:spcPct val="0"/>
              </a:spcAft>
              <a:buClrTx/>
              <a:buSzTx/>
              <a:buFont typeface="Monotype Sorts" charset="2"/>
              <a:buNone/>
              <a:tabLst/>
              <a:defRPr/>
            </a:pPr>
            <a:r>
              <a:rPr kumimoji="0" lang="en-US" alt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BEGIN TRANSACTION {</a:t>
            </a:r>
          </a:p>
          <a:p>
            <a:pPr marL="457200" marR="0" lvl="1" indent="0" algn="l" defTabSz="457200" rtl="0" eaLnBrk="1" fontAlgn="base" latinLnBrk="0" hangingPunct="1">
              <a:lnSpc>
                <a:spcPct val="100000"/>
              </a:lnSpc>
              <a:spcBef>
                <a:spcPct val="0"/>
              </a:spcBef>
              <a:spcAft>
                <a:spcPct val="0"/>
              </a:spcAft>
              <a:buClrTx/>
              <a:buSzTx/>
              <a:buFont typeface="Monotype Sorts" charset="2"/>
              <a:buNone/>
              <a:tabLst/>
              <a:defRPr/>
            </a:pPr>
            <a:r>
              <a:rPr kumimoji="0" lang="en-US" alt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1.	</a:t>
            </a:r>
            <a:r>
              <a:rPr kumimoji="0" lang="en-US" altLang="en-US" sz="1800" b="1" i="0" u="none" strike="noStrike" kern="1200" cap="none" spc="0" normalizeH="0" baseline="0" noProof="0" dirty="0">
                <a:ln>
                  <a:noFill/>
                </a:ln>
                <a:solidFill>
                  <a:srgbClr val="000000"/>
                </a:solidFill>
                <a:effectLst/>
                <a:uLnTx/>
                <a:uFillTx/>
                <a:latin typeface="Calibri" charset="0"/>
                <a:ea typeface="ＭＳ Ｐゴシック" charset="-128"/>
                <a:cs typeface="+mn-cs"/>
              </a:rPr>
              <a:t>read</a:t>
            </a:r>
            <a:r>
              <a:rPr kumimoji="0" lang="en-US" alt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a:t>
            </a:r>
            <a:r>
              <a:rPr kumimoji="0" lang="en-US" altLang="en-US" sz="1800" b="0" i="1" u="none" strike="noStrike" kern="1200" cap="none" spc="0" normalizeH="0" baseline="0" noProof="0" dirty="0">
                <a:ln>
                  <a:noFill/>
                </a:ln>
                <a:solidFill>
                  <a:srgbClr val="000000"/>
                </a:solidFill>
                <a:effectLst/>
                <a:uLnTx/>
                <a:uFillTx/>
                <a:latin typeface="Calibri" charset="0"/>
                <a:ea typeface="ＭＳ Ｐゴシック" charset="-128"/>
                <a:cs typeface="+mn-cs"/>
              </a:rPr>
              <a:t>A</a:t>
            </a:r>
            <a:r>
              <a:rPr kumimoji="0" lang="en-US" alt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a:t>
            </a:r>
          </a:p>
          <a:p>
            <a:pPr marL="457200" marR="0" lvl="1" indent="0" algn="l" defTabSz="457200" rtl="0" eaLnBrk="1" fontAlgn="base" latinLnBrk="0" hangingPunct="1">
              <a:lnSpc>
                <a:spcPct val="100000"/>
              </a:lnSpc>
              <a:spcBef>
                <a:spcPct val="0"/>
              </a:spcBef>
              <a:spcAft>
                <a:spcPct val="0"/>
              </a:spcAft>
              <a:buClrTx/>
              <a:buSzTx/>
              <a:buFont typeface="Monotype Sorts" charset="2"/>
              <a:buNone/>
              <a:tabLst/>
              <a:defRPr/>
            </a:pPr>
            <a:r>
              <a:rPr kumimoji="0" lang="en-US" alt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2.	</a:t>
            </a:r>
            <a:r>
              <a:rPr kumimoji="0" lang="en-US" altLang="en-US" sz="1800" b="0" i="1" u="none" strike="noStrike" kern="1200" cap="none" spc="0" normalizeH="0" baseline="0" noProof="0" dirty="0">
                <a:ln>
                  <a:noFill/>
                </a:ln>
                <a:solidFill>
                  <a:srgbClr val="000000"/>
                </a:solidFill>
                <a:effectLst/>
                <a:uLnTx/>
                <a:uFillTx/>
                <a:latin typeface="Calibri" charset="0"/>
                <a:ea typeface="ＭＳ Ｐゴシック" charset="-128"/>
                <a:cs typeface="+mn-cs"/>
              </a:rPr>
              <a:t>A</a:t>
            </a:r>
            <a:r>
              <a:rPr kumimoji="0" lang="en-US" alt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 := </a:t>
            </a:r>
            <a:r>
              <a:rPr kumimoji="0" lang="en-US" altLang="en-US" sz="1800" b="0" i="1" u="none" strike="noStrike" kern="1200" cap="none" spc="0" normalizeH="0" baseline="0" noProof="0" dirty="0">
                <a:ln>
                  <a:noFill/>
                </a:ln>
                <a:solidFill>
                  <a:srgbClr val="000000"/>
                </a:solidFill>
                <a:effectLst/>
                <a:uLnTx/>
                <a:uFillTx/>
                <a:latin typeface="Calibri" charset="0"/>
                <a:ea typeface="ＭＳ Ｐゴシック" charset="-128"/>
                <a:cs typeface="+mn-cs"/>
              </a:rPr>
              <a:t>A – </a:t>
            </a:r>
            <a:r>
              <a:rPr kumimoji="0" lang="en-US" alt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50</a:t>
            </a:r>
          </a:p>
          <a:p>
            <a:pPr marL="571500" marR="0" lvl="1" indent="-228600" algn="l" defTabSz="457200" rtl="0" eaLnBrk="1" fontAlgn="base" latinLnBrk="0" hangingPunct="1">
              <a:lnSpc>
                <a:spcPct val="100000"/>
              </a:lnSpc>
              <a:spcBef>
                <a:spcPct val="0"/>
              </a:spcBef>
              <a:spcAft>
                <a:spcPct val="0"/>
              </a:spcAft>
              <a:buClrTx/>
              <a:buSzTx/>
              <a:buFont typeface="Monotype Sorts" charset="2"/>
              <a:buAutoNum type="arabicPeriod" startAt="3"/>
              <a:tabLst/>
              <a:defRPr/>
            </a:pPr>
            <a:r>
              <a:rPr kumimoji="0" lang="en-US" altLang="en-US" sz="1800" b="1" i="0" u="none" strike="noStrike" kern="1200" cap="none" spc="0" normalizeH="0" baseline="0" noProof="0" dirty="0">
                <a:ln>
                  <a:noFill/>
                </a:ln>
                <a:solidFill>
                  <a:srgbClr val="000000"/>
                </a:solidFill>
                <a:effectLst/>
                <a:uLnTx/>
                <a:uFillTx/>
                <a:latin typeface="Calibri" charset="0"/>
                <a:ea typeface="ＭＳ Ｐゴシック" charset="-128"/>
                <a:cs typeface="+mn-cs"/>
              </a:rPr>
              <a:t>write</a:t>
            </a:r>
            <a:r>
              <a:rPr kumimoji="0" lang="en-US" alt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a:t>
            </a:r>
            <a:r>
              <a:rPr kumimoji="0" lang="en-US" altLang="en-US" sz="1800" b="0" i="1" u="none" strike="noStrike" kern="1200" cap="none" spc="0" normalizeH="0" baseline="0" noProof="0" dirty="0">
                <a:ln>
                  <a:noFill/>
                </a:ln>
                <a:solidFill>
                  <a:srgbClr val="000000"/>
                </a:solidFill>
                <a:effectLst/>
                <a:uLnTx/>
                <a:uFillTx/>
                <a:latin typeface="Calibri" charset="0"/>
                <a:ea typeface="ＭＳ Ｐゴシック" charset="-128"/>
                <a:cs typeface="+mn-cs"/>
              </a:rPr>
              <a:t>A</a:t>
            </a:r>
            <a:r>
              <a:rPr kumimoji="0" lang="en-US" alt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a:t>
            </a:r>
          </a:p>
          <a:p>
            <a:pPr marL="457200" marR="0" lvl="1" indent="0" algn="l" defTabSz="457200" rtl="0" eaLnBrk="1" fontAlgn="base" latinLnBrk="0" hangingPunct="1">
              <a:lnSpc>
                <a:spcPct val="100000"/>
              </a:lnSpc>
              <a:spcBef>
                <a:spcPct val="0"/>
              </a:spcBef>
              <a:spcAft>
                <a:spcPct val="0"/>
              </a:spcAft>
              <a:buClrTx/>
              <a:buSzTx/>
              <a:buFont typeface="Monotype Sorts" charset="2"/>
              <a:buNone/>
              <a:tabLst/>
              <a:defRPr/>
            </a:pPr>
            <a:r>
              <a:rPr kumimoji="0" lang="en-US" alt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4.	</a:t>
            </a:r>
            <a:r>
              <a:rPr kumimoji="0" lang="en-US" altLang="en-US" sz="1800" b="1" i="0" u="none" strike="noStrike" kern="1200" cap="none" spc="0" normalizeH="0" baseline="0" noProof="0" dirty="0">
                <a:ln>
                  <a:noFill/>
                </a:ln>
                <a:solidFill>
                  <a:srgbClr val="000000"/>
                </a:solidFill>
                <a:effectLst/>
                <a:uLnTx/>
                <a:uFillTx/>
                <a:latin typeface="Calibri" charset="0"/>
                <a:ea typeface="ＭＳ Ｐゴシック" charset="-128"/>
                <a:cs typeface="+mn-cs"/>
              </a:rPr>
              <a:t>read</a:t>
            </a:r>
            <a:r>
              <a:rPr kumimoji="0" lang="en-US" alt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a:t>
            </a:r>
            <a:r>
              <a:rPr kumimoji="0" lang="en-US" altLang="en-US" sz="1800" b="0" i="1" u="none" strike="noStrike" kern="1200" cap="none" spc="0" normalizeH="0" baseline="0" noProof="0" dirty="0">
                <a:ln>
                  <a:noFill/>
                </a:ln>
                <a:solidFill>
                  <a:srgbClr val="000000"/>
                </a:solidFill>
                <a:effectLst/>
                <a:uLnTx/>
                <a:uFillTx/>
                <a:latin typeface="Calibri" charset="0"/>
                <a:ea typeface="ＭＳ Ｐゴシック" charset="-128"/>
                <a:cs typeface="+mn-cs"/>
              </a:rPr>
              <a:t>B</a:t>
            </a:r>
            <a:r>
              <a:rPr kumimoji="0" lang="en-US" alt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a:t>
            </a:r>
          </a:p>
          <a:p>
            <a:pPr marL="457200" marR="0" lvl="1" indent="0" algn="l" defTabSz="457200" rtl="0" eaLnBrk="1" fontAlgn="base" latinLnBrk="0" hangingPunct="1">
              <a:lnSpc>
                <a:spcPct val="100000"/>
              </a:lnSpc>
              <a:spcBef>
                <a:spcPct val="0"/>
              </a:spcBef>
              <a:spcAft>
                <a:spcPct val="0"/>
              </a:spcAft>
              <a:buClrTx/>
              <a:buSzTx/>
              <a:buFont typeface="Monotype Sorts" charset="2"/>
              <a:buNone/>
              <a:tabLst/>
              <a:defRPr/>
            </a:pPr>
            <a:r>
              <a:rPr kumimoji="0" lang="en-US" alt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5.	</a:t>
            </a:r>
            <a:r>
              <a:rPr kumimoji="0" lang="en-US" altLang="en-US" sz="1800" b="0" i="1" u="none" strike="noStrike" kern="1200" cap="none" spc="0" normalizeH="0" baseline="0" noProof="0" dirty="0">
                <a:ln>
                  <a:noFill/>
                </a:ln>
                <a:solidFill>
                  <a:srgbClr val="000000"/>
                </a:solidFill>
                <a:effectLst/>
                <a:uLnTx/>
                <a:uFillTx/>
                <a:latin typeface="Calibri" charset="0"/>
                <a:ea typeface="ＭＳ Ｐゴシック" charset="-128"/>
                <a:cs typeface="+mn-cs"/>
              </a:rPr>
              <a:t>B</a:t>
            </a:r>
            <a:r>
              <a:rPr kumimoji="0" lang="en-US" alt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 := </a:t>
            </a:r>
            <a:r>
              <a:rPr kumimoji="0" lang="en-US" altLang="en-US" sz="1800" b="0" i="1" u="none" strike="noStrike" kern="1200" cap="none" spc="0" normalizeH="0" baseline="0" noProof="0" dirty="0">
                <a:ln>
                  <a:noFill/>
                </a:ln>
                <a:solidFill>
                  <a:srgbClr val="000000"/>
                </a:solidFill>
                <a:effectLst/>
                <a:uLnTx/>
                <a:uFillTx/>
                <a:latin typeface="Calibri" charset="0"/>
                <a:ea typeface="ＭＳ Ｐゴシック" charset="-128"/>
                <a:cs typeface="+mn-cs"/>
              </a:rPr>
              <a:t>B + </a:t>
            </a:r>
            <a:r>
              <a:rPr kumimoji="0" lang="en-US" alt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50</a:t>
            </a:r>
          </a:p>
          <a:p>
            <a:pPr marL="571500" marR="0" lvl="1" indent="-228600" algn="l" defTabSz="457200" rtl="0" eaLnBrk="1" fontAlgn="base" latinLnBrk="0" hangingPunct="1">
              <a:lnSpc>
                <a:spcPct val="100000"/>
              </a:lnSpc>
              <a:spcBef>
                <a:spcPct val="0"/>
              </a:spcBef>
              <a:spcAft>
                <a:spcPct val="0"/>
              </a:spcAft>
              <a:buClrTx/>
              <a:buSzTx/>
              <a:buFont typeface="Monotype Sorts" charset="2"/>
              <a:buAutoNum type="arabicPeriod" startAt="6"/>
              <a:tabLst/>
              <a:defRPr/>
            </a:pPr>
            <a:r>
              <a:rPr kumimoji="0" lang="en-US" altLang="en-US" sz="1800" b="1" i="0" u="none" strike="noStrike" kern="1200" cap="none" spc="0" normalizeH="0" baseline="0" noProof="0" dirty="0">
                <a:ln>
                  <a:noFill/>
                </a:ln>
                <a:solidFill>
                  <a:srgbClr val="000000"/>
                </a:solidFill>
                <a:effectLst/>
                <a:uLnTx/>
                <a:uFillTx/>
                <a:latin typeface="Calibri" charset="0"/>
                <a:ea typeface="ＭＳ Ｐゴシック" charset="-128"/>
                <a:cs typeface="+mn-cs"/>
              </a:rPr>
              <a:t>write</a:t>
            </a:r>
            <a:r>
              <a:rPr kumimoji="0" lang="en-US" alt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a:t>
            </a:r>
            <a:r>
              <a:rPr kumimoji="0" lang="en-US" altLang="en-US" sz="1800" b="0" i="1" u="none" strike="noStrike" kern="1200" cap="none" spc="0" normalizeH="0" baseline="0" noProof="0" dirty="0">
                <a:ln>
                  <a:noFill/>
                </a:ln>
                <a:solidFill>
                  <a:srgbClr val="000000"/>
                </a:solidFill>
                <a:effectLst/>
                <a:uLnTx/>
                <a:uFillTx/>
                <a:latin typeface="Calibri" charset="0"/>
                <a:ea typeface="ＭＳ Ｐゴシック" charset="-128"/>
                <a:cs typeface="+mn-cs"/>
              </a:rPr>
              <a:t>B)</a:t>
            </a:r>
          </a:p>
          <a:p>
            <a:pPr marL="342900" marR="0" lvl="1" indent="0" algn="l" defTabSz="457200" rtl="0" eaLnBrk="1" fontAlgn="base" latinLnBrk="0" hangingPunct="1">
              <a:lnSpc>
                <a:spcPct val="100000"/>
              </a:lnSpc>
              <a:spcBef>
                <a:spcPct val="0"/>
              </a:spcBef>
              <a:spcAft>
                <a:spcPct val="0"/>
              </a:spcAft>
              <a:buClrTx/>
              <a:buSzTx/>
              <a:buFontTx/>
              <a:buNone/>
              <a:tabLst/>
              <a:defRPr/>
            </a:pPr>
            <a:r>
              <a:rPr kumimoji="0" lang="en-US" altLang="en-US" sz="1800" b="0" i="1" u="none" strike="noStrike" kern="1200" cap="none" spc="0" normalizeH="0" baseline="0" noProof="0" dirty="0">
                <a:ln>
                  <a:noFill/>
                </a:ln>
                <a:solidFill>
                  <a:srgbClr val="000000"/>
                </a:solidFill>
                <a:effectLst/>
                <a:uLnTx/>
                <a:uFillTx/>
                <a:latin typeface="Calibri" charset="0"/>
                <a:ea typeface="ＭＳ Ｐゴシック" charset="-128"/>
                <a:cs typeface="+mn-cs"/>
              </a:rPr>
              <a:t>COMMIT or ROLLBACK }</a:t>
            </a:r>
            <a:endParaRPr kumimoji="0" lang="en-US" altLang="en-US" sz="2800" b="0" i="0" u="none" strike="noStrike" kern="1200" cap="none" spc="0" normalizeH="0" baseline="0" noProof="0" dirty="0">
              <a:ln>
                <a:noFill/>
              </a:ln>
              <a:solidFill>
                <a:srgbClr val="000000"/>
              </a:solidFill>
              <a:effectLst/>
              <a:uLnTx/>
              <a:uFillTx/>
              <a:latin typeface="Calibri" charset="0"/>
              <a:ea typeface="ＭＳ Ｐゴシック" charset="-128"/>
              <a:cs typeface="+mn-cs"/>
            </a:endParaRPr>
          </a:p>
        </p:txBody>
      </p:sp>
      <p:sp>
        <p:nvSpPr>
          <p:cNvPr id="2" name="TextBox 1">
            <a:extLst>
              <a:ext uri="{FF2B5EF4-FFF2-40B4-BE49-F238E27FC236}">
                <a16:creationId xmlns:a16="http://schemas.microsoft.com/office/drawing/2014/main" id="{F256AEC0-BC4A-D74A-5919-BA22A5912FFB}"/>
              </a:ext>
            </a:extLst>
          </p:cNvPr>
          <p:cNvSpPr txBox="1"/>
          <p:nvPr/>
        </p:nvSpPr>
        <p:spPr>
          <a:xfrm>
            <a:off x="5943600" y="1962150"/>
            <a:ext cx="3137654" cy="369332"/>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Transfer(</a:t>
            </a:r>
            <a:r>
              <a:rPr kumimoji="0" lang="en-US" sz="1800" b="0" i="0" u="none" strike="noStrike" kern="1200" cap="none" spc="0" normalizeH="0" baseline="0" noProof="0" dirty="0" err="1">
                <a:ln>
                  <a:noFill/>
                </a:ln>
                <a:solidFill>
                  <a:srgbClr val="000000"/>
                </a:solidFill>
                <a:effectLst/>
                <a:uLnTx/>
                <a:uFillTx/>
                <a:latin typeface="Calibri" charset="0"/>
                <a:ea typeface="ＭＳ Ｐゴシック" charset="-128"/>
                <a:cs typeface="+mn-cs"/>
              </a:rPr>
              <a:t>to_a</a:t>
            </a: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 </a:t>
            </a:r>
            <a:r>
              <a:rPr kumimoji="0" lang="en-US" sz="1800" b="0" i="0" u="none" strike="noStrike" kern="1200" cap="none" spc="0" normalizeH="0" baseline="0" noProof="0" dirty="0" err="1">
                <a:ln>
                  <a:noFill/>
                </a:ln>
                <a:solidFill>
                  <a:srgbClr val="000000"/>
                </a:solidFill>
                <a:effectLst/>
                <a:uLnTx/>
                <a:uFillTx/>
                <a:latin typeface="Calibri" charset="0"/>
                <a:ea typeface="ＭＳ Ｐゴシック" charset="-128"/>
                <a:cs typeface="+mn-cs"/>
              </a:rPr>
              <a:t>from_b</a:t>
            </a: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 amount)</a:t>
            </a:r>
          </a:p>
        </p:txBody>
      </p:sp>
    </p:spTree>
    <p:extLst>
      <p:ext uri="{BB962C8B-B14F-4D97-AF65-F5344CB8AC3E}">
        <p14:creationId xmlns:p14="http://schemas.microsoft.com/office/powerpoint/2010/main" val="28404807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066" name="Rectangle 2"/>
          <p:cNvSpPr>
            <a:spLocks noGrp="1" noChangeArrowheads="1"/>
          </p:cNvSpPr>
          <p:nvPr>
            <p:ph type="title"/>
          </p:nvPr>
        </p:nvSpPr>
        <p:spPr/>
        <p:txBody>
          <a:bodyPr/>
          <a:lstStyle/>
          <a:p>
            <a:pPr>
              <a:defRPr/>
            </a:pPr>
            <a:r>
              <a:rPr lang="en-US" altLang="en-US" dirty="0">
                <a:effectLst/>
              </a:rPr>
              <a:t>Transactions</a:t>
            </a:r>
            <a:endParaRPr lang="en-US" dirty="0">
              <a:ea typeface="+mj-ea"/>
            </a:endParaRPr>
          </a:p>
        </p:txBody>
      </p:sp>
      <p:sp>
        <p:nvSpPr>
          <p:cNvPr id="52227" name="Rectangle 3"/>
          <p:cNvSpPr>
            <a:spLocks noGrp="1" noChangeArrowheads="1"/>
          </p:cNvSpPr>
          <p:nvPr>
            <p:ph type="body" idx="1"/>
          </p:nvPr>
        </p:nvSpPr>
        <p:spPr>
          <a:xfrm>
            <a:off x="1719263" y="813045"/>
            <a:ext cx="5641658" cy="3292612"/>
          </a:xfrm>
        </p:spPr>
        <p:txBody>
          <a:bodyPr/>
          <a:lstStyle/>
          <a:p>
            <a:r>
              <a:rPr lang="en-US" altLang="en-US" dirty="0"/>
              <a:t>A</a:t>
            </a:r>
            <a:r>
              <a:rPr lang="en-US" altLang="en-US" b="1" dirty="0">
                <a:solidFill>
                  <a:srgbClr val="002060"/>
                </a:solidFill>
              </a:rPr>
              <a:t>  transaction </a:t>
            </a:r>
            <a:r>
              <a:rPr lang="en-US" altLang="en-US" dirty="0"/>
              <a:t>consists of a sequence of query and/or update statements and is a “unit” of work</a:t>
            </a:r>
          </a:p>
          <a:p>
            <a:r>
              <a:rPr lang="en-US" altLang="en-US" dirty="0"/>
              <a:t>The SQL standard specifies that a transaction begins implicitly when an SQL statement is executed.  </a:t>
            </a:r>
          </a:p>
          <a:p>
            <a:r>
              <a:rPr lang="en-US" altLang="en-US" dirty="0"/>
              <a:t>The transaction must end with one of the following statements:</a:t>
            </a:r>
          </a:p>
          <a:p>
            <a:pPr lvl="1"/>
            <a:r>
              <a:rPr lang="en-US" altLang="en-US" b="1" dirty="0">
                <a:solidFill>
                  <a:srgbClr val="002060"/>
                </a:solidFill>
              </a:rPr>
              <a:t>Commit work</a:t>
            </a:r>
            <a:r>
              <a:rPr lang="en-US" altLang="en-US" dirty="0"/>
              <a:t>. The updates performed by the transaction become permanent in the database. </a:t>
            </a:r>
          </a:p>
          <a:p>
            <a:pPr lvl="1"/>
            <a:r>
              <a:rPr lang="en-US" altLang="en-US" b="1" dirty="0">
                <a:solidFill>
                  <a:srgbClr val="002060"/>
                </a:solidFill>
              </a:rPr>
              <a:t>Rollback work</a:t>
            </a:r>
            <a:r>
              <a:rPr lang="en-US" altLang="en-US" dirty="0"/>
              <a:t>. All  the updates performed by the SQL statements in the transaction are undone.</a:t>
            </a:r>
          </a:p>
          <a:p>
            <a:r>
              <a:rPr lang="en-US" altLang="en-US" dirty="0"/>
              <a:t>Atomic transaction</a:t>
            </a:r>
          </a:p>
          <a:p>
            <a:pPr lvl="1"/>
            <a:r>
              <a:rPr lang="en-US" altLang="en-US" dirty="0"/>
              <a:t>either fully executed or rolled back as if it never occurred</a:t>
            </a:r>
          </a:p>
          <a:p>
            <a:r>
              <a:rPr lang="en-US" altLang="en-US" dirty="0"/>
              <a:t>Isolation from concurrent transactions</a:t>
            </a:r>
          </a:p>
          <a:p>
            <a:endParaRPr lang="en-US" altLang="en-US"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EEE9F04-3F31-168B-A3F3-295398D4E77A}"/>
              </a:ext>
            </a:extLst>
          </p:cNvPr>
          <p:cNvSpPr>
            <a:spLocks noGrp="1"/>
          </p:cNvSpPr>
          <p:nvPr>
            <p:ph type="title"/>
          </p:nvPr>
        </p:nvSpPr>
        <p:spPr/>
        <p:txBody>
          <a:bodyPr/>
          <a:lstStyle/>
          <a:p>
            <a:r>
              <a:rPr lang="en-US" dirty="0"/>
              <a:t>Switch to Notebook</a:t>
            </a:r>
          </a:p>
        </p:txBody>
      </p:sp>
    </p:spTree>
    <p:extLst>
      <p:ext uri="{BB962C8B-B14F-4D97-AF65-F5344CB8AC3E}">
        <p14:creationId xmlns:p14="http://schemas.microsoft.com/office/powerpoint/2010/main" val="12375180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0DBC79-F8F4-87FD-0201-202041D1410E}"/>
            </a:ext>
          </a:extLst>
        </p:cNvPr>
        <p:cNvGrpSpPr/>
        <p:nvPr/>
      </p:nvGrpSpPr>
      <p:grpSpPr>
        <a:xfrm>
          <a:off x="0" y="0"/>
          <a:ext cx="0" cy="0"/>
          <a:chOff x="0" y="0"/>
          <a:chExt cx="0" cy="0"/>
        </a:xfrm>
      </p:grpSpPr>
      <p:pic>
        <p:nvPicPr>
          <p:cNvPr id="10241" name="Picture 11" descr="16x9_BG-08.jpg">
            <a:extLst>
              <a:ext uri="{FF2B5EF4-FFF2-40B4-BE49-F238E27FC236}">
                <a16:creationId xmlns:a16="http://schemas.microsoft.com/office/drawing/2014/main" id="{D7B01A7E-EBC5-A807-45B4-AFC58E641C5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6B5A9578-4B4B-EBAC-7DE0-AFCAC3152802}"/>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a:extLst>
              <a:ext uri="{FF2B5EF4-FFF2-40B4-BE49-F238E27FC236}">
                <a16:creationId xmlns:a16="http://schemas.microsoft.com/office/drawing/2014/main" id="{91BF0B30-D02B-D909-4DDF-317FE1958B1F}"/>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a:extLst>
              <a:ext uri="{FF2B5EF4-FFF2-40B4-BE49-F238E27FC236}">
                <a16:creationId xmlns:a16="http://schemas.microsoft.com/office/drawing/2014/main" id="{2F92A3FF-68C3-036C-24C9-67D8AF91EDC8}"/>
              </a:ext>
            </a:extLst>
          </p:cNvPr>
          <p:cNvSpPr txBox="1">
            <a:spLocks noChangeArrowheads="1"/>
          </p:cNvSpPr>
          <p:nvPr/>
        </p:nvSpPr>
        <p:spPr bwMode="auto">
          <a:xfrm>
            <a:off x="0" y="1733550"/>
            <a:ext cx="91440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3600" b="0" i="1" u="none" strike="noStrike" kern="1200" cap="none" spc="0" normalizeH="0" baseline="0" noProof="0" dirty="0">
                <a:ln>
                  <a:noFill/>
                </a:ln>
                <a:solidFill>
                  <a:prstClr val="white"/>
                </a:solidFill>
                <a:effectLst/>
                <a:uLnTx/>
                <a:uFillTx/>
                <a:latin typeface="Calibri" charset="0"/>
                <a:ea typeface="ＭＳ Ｐゴシック" charset="-128"/>
                <a:cs typeface="+mn-cs"/>
              </a:rPr>
              <a:t>Normalization</a:t>
            </a:r>
            <a:endParaRPr kumimoji="0" lang="en-US" altLang="en-US" sz="20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2" name="TextBox 9">
            <a:extLst>
              <a:ext uri="{FF2B5EF4-FFF2-40B4-BE49-F238E27FC236}">
                <a16:creationId xmlns:a16="http://schemas.microsoft.com/office/drawing/2014/main" id="{9FA55F1A-C476-48A4-CD31-2C6F5037E64F}"/>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25</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W4111_002_2025_1 -  Lecture 7: ER(6), Relational(6), SQL(6)			© Donald F. Ferguson, 2025</a:t>
            </a:r>
            <a:endParaRPr lang="en-US" altLang="en-US" sz="800" i="1" dirty="0">
              <a:solidFill>
                <a:schemeClr val="bg1"/>
              </a:solidFill>
            </a:endParaRPr>
          </a:p>
        </p:txBody>
      </p:sp>
    </p:spTree>
    <p:extLst>
      <p:ext uri="{BB962C8B-B14F-4D97-AF65-F5344CB8AC3E}">
        <p14:creationId xmlns:p14="http://schemas.microsoft.com/office/powerpoint/2010/main" val="41259082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566A5D-ABAD-554F-63E1-842C875DBE0E}"/>
            </a:ext>
          </a:extLst>
        </p:cNvPr>
        <p:cNvGrpSpPr/>
        <p:nvPr/>
      </p:nvGrpSpPr>
      <p:grpSpPr>
        <a:xfrm>
          <a:off x="0" y="0"/>
          <a:ext cx="0" cy="0"/>
          <a:chOff x="0" y="0"/>
          <a:chExt cx="0" cy="0"/>
        </a:xfrm>
      </p:grpSpPr>
      <p:sp>
        <p:nvSpPr>
          <p:cNvPr id="7" name="Rectangle 6">
            <a:extLst>
              <a:ext uri="{FF2B5EF4-FFF2-40B4-BE49-F238E27FC236}">
                <a16:creationId xmlns:a16="http://schemas.microsoft.com/office/drawing/2014/main" id="{5FFAAFE7-818D-C0B5-8C83-AD178749EA2F}"/>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a:extLst>
              <a:ext uri="{FF2B5EF4-FFF2-40B4-BE49-F238E27FC236}">
                <a16:creationId xmlns:a16="http://schemas.microsoft.com/office/drawing/2014/main" id="{319A0036-6236-A45C-FCE6-A5FF22A4658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a:extLst>
              <a:ext uri="{FF2B5EF4-FFF2-40B4-BE49-F238E27FC236}">
                <a16:creationId xmlns:a16="http://schemas.microsoft.com/office/drawing/2014/main" id="{A4855B35-3088-421C-97C8-8F16D4292374}"/>
              </a:ext>
            </a:extLst>
          </p:cNvPr>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Introduction</a:t>
            </a:r>
            <a:endParaRPr kumimoji="0" lang="en-US" altLang="en-US" sz="16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3" name="Rectangle 2">
            <a:extLst>
              <a:ext uri="{FF2B5EF4-FFF2-40B4-BE49-F238E27FC236}">
                <a16:creationId xmlns:a16="http://schemas.microsoft.com/office/drawing/2014/main" id="{2EBCE61E-ACA5-A125-56F0-675E69C6C5A8}"/>
              </a:ext>
            </a:extLst>
          </p:cNvPr>
          <p:cNvSpPr/>
          <p:nvPr/>
        </p:nvSpPr>
        <p:spPr>
          <a:xfrm>
            <a:off x="0" y="438150"/>
            <a:ext cx="9144000" cy="4248150"/>
          </a:xfrm>
          <a:prstGeom prst="rect">
            <a:avLst/>
          </a:prstGeom>
          <a:solidFill>
            <a:schemeClr val="tx1">
              <a:lumMod val="50000"/>
              <a:lumOff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lang="en-US" sz="3600" dirty="0">
                <a:solidFill>
                  <a:prstClr val="black"/>
                </a:solidFill>
                <a:latin typeface="Calibri"/>
              </a:rPr>
              <a:t>The Perils of Redundancy</a:t>
            </a:r>
            <a:endParaRPr kumimoji="0" lang="en-US" sz="3600" b="0" i="0" u="none" strike="noStrike" kern="1200" cap="none" spc="0" normalizeH="0" baseline="0" noProof="0" dirty="0">
              <a:ln>
                <a:noFill/>
              </a:ln>
              <a:solidFill>
                <a:prstClr val="black"/>
              </a:solidFill>
              <a:effectLst/>
              <a:uLnTx/>
              <a:uFillTx/>
              <a:latin typeface="Calibri"/>
              <a:ea typeface="+mn-ea"/>
              <a:cs typeface="+mn-cs"/>
            </a:endParaRPr>
          </a:p>
        </p:txBody>
      </p:sp>
      <p:sp>
        <p:nvSpPr>
          <p:cNvPr id="4" name="TextBox 9">
            <a:extLst>
              <a:ext uri="{FF2B5EF4-FFF2-40B4-BE49-F238E27FC236}">
                <a16:creationId xmlns:a16="http://schemas.microsoft.com/office/drawing/2014/main" id="{01488C01-F5E1-6689-36B3-B5E6FF364B48}"/>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26</a:t>
            </a:fld>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COMS W4111_002_2025_1 -  Lecture 7: ER(6), Relational(6), SQL(6)			© Donald F. Ferguson, 2025</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4324448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2290" name="Rectangle 2"/>
          <p:cNvSpPr>
            <a:spLocks noGrp="1" noChangeArrowheads="1"/>
          </p:cNvSpPr>
          <p:nvPr>
            <p:ph type="title"/>
          </p:nvPr>
        </p:nvSpPr>
        <p:spPr/>
        <p:txBody>
          <a:bodyPr/>
          <a:lstStyle/>
          <a:p>
            <a:pPr>
              <a:defRPr/>
            </a:pPr>
            <a:r>
              <a:rPr lang="en-US" altLang="en-US" dirty="0">
                <a:effectLst>
                  <a:outerShdw blurRad="38100" dist="38100" dir="2700000" algn="tl">
                    <a:srgbClr val="C0C0C0"/>
                  </a:outerShdw>
                </a:effectLst>
                <a:ea typeface="ＭＳ Ｐゴシック" pitchFamily="34" charset="-128"/>
              </a:rPr>
              <a:t>Features of Good Relational Designs</a:t>
            </a:r>
          </a:p>
        </p:txBody>
      </p:sp>
      <p:sp>
        <p:nvSpPr>
          <p:cNvPr id="8195" name="Rectangle 3"/>
          <p:cNvSpPr>
            <a:spLocks noGrp="1" noChangeArrowheads="1"/>
          </p:cNvSpPr>
          <p:nvPr>
            <p:ph type="body" idx="1"/>
          </p:nvPr>
        </p:nvSpPr>
        <p:spPr>
          <a:xfrm>
            <a:off x="1707015" y="833295"/>
            <a:ext cx="5746189" cy="3765591"/>
          </a:xfrm>
        </p:spPr>
        <p:txBody>
          <a:bodyPr/>
          <a:lstStyle/>
          <a:p>
            <a:r>
              <a:rPr lang="en-US" altLang="en-US" dirty="0"/>
              <a:t>Suppose we combine </a:t>
            </a:r>
            <a:r>
              <a:rPr lang="en-US" altLang="en-US" i="1" dirty="0"/>
              <a:t>instructor</a:t>
            </a:r>
            <a:r>
              <a:rPr lang="en-US" altLang="en-US" dirty="0"/>
              <a:t> and </a:t>
            </a:r>
            <a:r>
              <a:rPr lang="en-US" altLang="en-US" i="1" dirty="0"/>
              <a:t>department </a:t>
            </a:r>
            <a:r>
              <a:rPr lang="en-US" altLang="en-US" dirty="0"/>
              <a:t>into </a:t>
            </a:r>
            <a:r>
              <a:rPr lang="en-US" altLang="en-US" i="1" dirty="0"/>
              <a:t>in_dep, </a:t>
            </a:r>
            <a:r>
              <a:rPr lang="en-US" altLang="en-US" dirty="0"/>
              <a:t>which represents the natural join on the relations </a:t>
            </a:r>
            <a:r>
              <a:rPr lang="en-US" altLang="en-US" i="1" dirty="0"/>
              <a:t>instructor</a:t>
            </a:r>
            <a:r>
              <a:rPr lang="en-US" altLang="en-US" dirty="0"/>
              <a:t> and </a:t>
            </a:r>
            <a:r>
              <a:rPr lang="en-US" altLang="en-US" i="1" dirty="0"/>
              <a:t>department</a:t>
            </a:r>
          </a:p>
          <a:p>
            <a:endParaRPr lang="en-US" altLang="en-US" i="1" dirty="0"/>
          </a:p>
          <a:p>
            <a:endParaRPr lang="en-US" altLang="en-US" i="1" dirty="0"/>
          </a:p>
          <a:p>
            <a:endParaRPr lang="en-US" altLang="en-US" i="1" dirty="0"/>
          </a:p>
          <a:p>
            <a:endParaRPr lang="en-US" altLang="en-US" i="1" dirty="0"/>
          </a:p>
          <a:p>
            <a:endParaRPr lang="en-US" altLang="en-US" i="1" dirty="0"/>
          </a:p>
          <a:p>
            <a:endParaRPr lang="en-US" altLang="en-US" i="1" dirty="0"/>
          </a:p>
          <a:p>
            <a:endParaRPr lang="en-US" altLang="en-US" i="1" dirty="0"/>
          </a:p>
          <a:p>
            <a:endParaRPr lang="en-US" altLang="en-US" i="1" dirty="0"/>
          </a:p>
          <a:p>
            <a:endParaRPr lang="en-US" altLang="en-US" i="1" dirty="0"/>
          </a:p>
          <a:p>
            <a:r>
              <a:rPr lang="en-US" altLang="en-US" dirty="0"/>
              <a:t>There is repetition of information </a:t>
            </a:r>
          </a:p>
          <a:p>
            <a:pPr lvl="1"/>
            <a:r>
              <a:rPr lang="en-US" altLang="en-US" dirty="0" err="1">
                <a:solidFill>
                  <a:srgbClr val="FF0000"/>
                </a:solidFill>
              </a:rPr>
              <a:t>dept_name</a:t>
            </a:r>
            <a:r>
              <a:rPr lang="en-US" altLang="en-US" dirty="0">
                <a:solidFill>
                  <a:srgbClr val="FF0000"/>
                </a:solidFill>
              </a:rPr>
              <a:t> </a:t>
            </a:r>
            <a:r>
              <a:rPr lang="en-US" altLang="en-US" dirty="0">
                <a:solidFill>
                  <a:srgbClr val="FF0000"/>
                </a:solidFill>
                <a:sym typeface="Wingdings" pitchFamily="2" charset="2"/>
              </a:rPr>
              <a:t> (building, budget)</a:t>
            </a:r>
          </a:p>
          <a:p>
            <a:pPr lvl="1"/>
            <a:r>
              <a:rPr lang="en-US" altLang="en-US" dirty="0">
                <a:solidFill>
                  <a:srgbClr val="FF0000"/>
                </a:solidFill>
                <a:sym typeface="Wingdings" pitchFamily="2" charset="2"/>
              </a:rPr>
              <a:t>If I know the </a:t>
            </a:r>
            <a:r>
              <a:rPr lang="en-US" altLang="en-US" dirty="0" err="1">
                <a:solidFill>
                  <a:srgbClr val="FF0000"/>
                </a:solidFill>
                <a:sym typeface="Wingdings" pitchFamily="2" charset="2"/>
              </a:rPr>
              <a:t>dept_name</a:t>
            </a:r>
            <a:r>
              <a:rPr lang="en-US" altLang="en-US" dirty="0">
                <a:solidFill>
                  <a:srgbClr val="FF0000"/>
                </a:solidFill>
                <a:sym typeface="Wingdings" pitchFamily="2" charset="2"/>
              </a:rPr>
              <a:t>, I can “look up” (building, budget)</a:t>
            </a:r>
            <a:endParaRPr lang="en-US" altLang="en-US" dirty="0">
              <a:solidFill>
                <a:srgbClr val="FF0000"/>
              </a:solidFill>
            </a:endParaRPr>
          </a:p>
          <a:p>
            <a:r>
              <a:rPr lang="en-US" altLang="en-US" dirty="0"/>
              <a:t>Need to use null values (if we add a new department with no instructors) </a:t>
            </a:r>
          </a:p>
          <a:p>
            <a:endParaRPr lang="en-US" altLang="en-US" sz="1500" dirty="0"/>
          </a:p>
          <a:p>
            <a:endParaRPr lang="en-US" altLang="en-US" sz="1500" i="1" dirty="0"/>
          </a:p>
        </p:txBody>
      </p:sp>
      <p:pic>
        <p:nvPicPr>
          <p:cNvPr id="8196" name="Picture 5" descr="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27735" y="1417199"/>
            <a:ext cx="3415487" cy="20495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p:cNvSpPr txBox="1">
            <a:spLocks noChangeArrowheads="1"/>
          </p:cNvSpPr>
          <p:nvPr/>
        </p:nvSpPr>
        <p:spPr bwMode="auto">
          <a:xfrm>
            <a:off x="1808328" y="4411638"/>
            <a:ext cx="5746189"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214313" indent="-214313" defTabSz="685800" eaLnBrk="0" hangingPunct="0">
              <a:buClr>
                <a:srgbClr val="002060"/>
              </a:buClr>
              <a:buSzPct val="100000"/>
            </a:pPr>
            <a:endParaRPr lang="en-US" altLang="en-US" sz="1500" dirty="0">
              <a:solidFill>
                <a:srgbClr val="000000"/>
              </a:solidFill>
            </a:endParaRPr>
          </a:p>
        </p:txBody>
      </p:sp>
      <p:sp>
        <p:nvSpPr>
          <p:cNvPr id="2" name="TextBox 1">
            <a:extLst>
              <a:ext uri="{FF2B5EF4-FFF2-40B4-BE49-F238E27FC236}">
                <a16:creationId xmlns:a16="http://schemas.microsoft.com/office/drawing/2014/main" id="{443D9125-6B8D-578F-0447-64FE2A9F363C}"/>
              </a:ext>
            </a:extLst>
          </p:cNvPr>
          <p:cNvSpPr txBox="1"/>
          <p:nvPr/>
        </p:nvSpPr>
        <p:spPr>
          <a:xfrm>
            <a:off x="132189" y="1581150"/>
            <a:ext cx="2695546" cy="923330"/>
          </a:xfrm>
          <a:prstGeom prst="rect">
            <a:avLst/>
          </a:prstGeom>
          <a:noFill/>
        </p:spPr>
        <p:txBody>
          <a:bodyPr wrap="none" rtlCol="0">
            <a:spAutoFit/>
          </a:bodyPr>
          <a:lstStyle/>
          <a:p>
            <a:r>
              <a:rPr lang="en-US" dirty="0">
                <a:solidFill>
                  <a:srgbClr val="FF0000"/>
                </a:solidFill>
              </a:rPr>
              <a:t>Assume that a department</a:t>
            </a:r>
          </a:p>
          <a:p>
            <a:pPr marL="285750" indent="-285750">
              <a:buFont typeface="Arial" panose="020B0604020202020204" pitchFamily="34" charset="0"/>
              <a:buChar char="•"/>
            </a:pPr>
            <a:r>
              <a:rPr lang="en-US" dirty="0">
                <a:solidFill>
                  <a:srgbClr val="FF0000"/>
                </a:solidFill>
              </a:rPr>
              <a:t>Has a single budget.</a:t>
            </a:r>
          </a:p>
          <a:p>
            <a:pPr marL="285750" indent="-285750">
              <a:buFont typeface="Arial" panose="020B0604020202020204" pitchFamily="34" charset="0"/>
              <a:buChar char="•"/>
            </a:pPr>
            <a:r>
              <a:rPr lang="en-US" dirty="0">
                <a:solidFill>
                  <a:srgbClr val="FF0000"/>
                </a:solidFill>
              </a:rPr>
              <a:t>Is in one building.</a:t>
            </a:r>
          </a:p>
        </p:txBody>
      </p:sp>
    </p:spTree>
    <p:extLst>
      <p:ext uri="{BB962C8B-B14F-4D97-AF65-F5344CB8AC3E}">
        <p14:creationId xmlns:p14="http://schemas.microsoft.com/office/powerpoint/2010/main" val="422424437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withEffect">
                                  <p:stCondLst>
                                    <p:cond delay="0"/>
                                  </p:stCondLst>
                                  <p:childTnLst>
                                    <p:set>
                                      <p:cBhvr>
                                        <p:cTn id="6" dur="1" fill="hold">
                                          <p:stCondLst>
                                            <p:cond delay="0"/>
                                          </p:stCondLst>
                                        </p:cTn>
                                        <p:tgtEl>
                                          <p:spTgt spid="819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nodePh="1">
                                  <p:stCondLst>
                                    <p:cond delay="0"/>
                                  </p:stCondLst>
                                  <p:endCondLst>
                                    <p:cond evt="begin" delay="0">
                                      <p:tn val="9"/>
                                    </p:cond>
                                  </p:end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4AD9086-5997-4771-4577-132C4225F699}"/>
              </a:ext>
            </a:extLst>
          </p:cNvPr>
          <p:cNvSpPr>
            <a:spLocks noGrp="1"/>
          </p:cNvSpPr>
          <p:nvPr>
            <p:ph idx="1"/>
          </p:nvPr>
        </p:nvSpPr>
        <p:spPr/>
        <p:txBody>
          <a:bodyPr/>
          <a:lstStyle/>
          <a:p>
            <a:r>
              <a:rPr lang="en-US" sz="1800" dirty="0"/>
              <a:t>One obvious issue is duplicate values </a:t>
            </a:r>
            <a:r>
              <a:rPr lang="en-US" sz="1800" dirty="0">
                <a:sym typeface="Wingdings" pitchFamily="2" charset="2"/>
              </a:rPr>
              <a:t> Storage overhead/wasted space.</a:t>
            </a:r>
          </a:p>
          <a:p>
            <a:pPr lvl="1"/>
            <a:r>
              <a:rPr lang="en-US" sz="1600" dirty="0">
                <a:sym typeface="Wingdings" pitchFamily="2" charset="2"/>
              </a:rPr>
              <a:t>This can still be an issue for very large datasets, but … …</a:t>
            </a:r>
          </a:p>
          <a:p>
            <a:pPr lvl="1"/>
            <a:r>
              <a:rPr lang="en-US" sz="1600" dirty="0">
                <a:sym typeface="Wingdings" pitchFamily="2" charset="2"/>
              </a:rPr>
              <a:t>Storage has become so inexpensive that this is less of an issue.</a:t>
            </a:r>
          </a:p>
          <a:p>
            <a:r>
              <a:rPr lang="en-US" sz="1800" dirty="0">
                <a:sym typeface="Wingdings" pitchFamily="2" charset="2"/>
              </a:rPr>
              <a:t>The primary issue is “</a:t>
            </a:r>
            <a:r>
              <a:rPr lang="en-US" sz="1800" i="1" dirty="0">
                <a:sym typeface="Wingdings" pitchFamily="2" charset="2"/>
              </a:rPr>
              <a:t>update anomalies.”</a:t>
            </a:r>
          </a:p>
          <a:p>
            <a:pPr lvl="1"/>
            <a:r>
              <a:rPr lang="en-US" sz="1600" dirty="0">
                <a:sym typeface="Wingdings" pitchFamily="2" charset="2"/>
              </a:rPr>
              <a:t>In the schema </a:t>
            </a:r>
            <a:r>
              <a:rPr lang="en-US" sz="1600" i="1" dirty="0" err="1">
                <a:sym typeface="Wingdings" pitchFamily="2" charset="2"/>
              </a:rPr>
              <a:t>faculty_dept</a:t>
            </a:r>
            <a:r>
              <a:rPr lang="en-US" sz="1600" i="1" dirty="0">
                <a:sym typeface="Wingdings" pitchFamily="2" charset="2"/>
              </a:rPr>
              <a:t>(</a:t>
            </a:r>
            <a:r>
              <a:rPr lang="en-US" sz="1600" i="1" u="sng" dirty="0">
                <a:sym typeface="Wingdings" pitchFamily="2" charset="2"/>
              </a:rPr>
              <a:t>ID</a:t>
            </a:r>
            <a:r>
              <a:rPr lang="en-US" sz="1600" i="1" dirty="0">
                <a:sym typeface="Wingdings" pitchFamily="2" charset="2"/>
              </a:rPr>
              <a:t>, name, salary, </a:t>
            </a:r>
            <a:r>
              <a:rPr lang="en-US" sz="1600" i="1" dirty="0" err="1">
                <a:sym typeface="Wingdings" pitchFamily="2" charset="2"/>
              </a:rPr>
              <a:t>dept_name</a:t>
            </a:r>
            <a:r>
              <a:rPr lang="en-US" sz="1600" i="1" dirty="0">
                <a:sym typeface="Wingdings" pitchFamily="2" charset="2"/>
              </a:rPr>
              <a:t>, building, budget)</a:t>
            </a:r>
          </a:p>
          <a:p>
            <a:pPr lvl="1"/>
            <a:r>
              <a:rPr lang="en-US" sz="1600" dirty="0">
                <a:sym typeface="Wingdings" pitchFamily="2" charset="2"/>
              </a:rPr>
              <a:t>The update </a:t>
            </a:r>
            <a:r>
              <a:rPr lang="en-US" sz="1600" i="1" dirty="0">
                <a:sym typeface="Wingdings" pitchFamily="2" charset="2"/>
              </a:rPr>
              <a:t>UPDATE </a:t>
            </a:r>
            <a:r>
              <a:rPr lang="en-US" sz="1600" i="1" dirty="0" err="1">
                <a:sym typeface="Wingdings" pitchFamily="2" charset="2"/>
              </a:rPr>
              <a:t>faculty_dept</a:t>
            </a:r>
            <a:r>
              <a:rPr lang="en-US" sz="1600" i="1" dirty="0">
                <a:sym typeface="Wingdings" pitchFamily="2" charset="2"/>
              </a:rPr>
              <a:t> SET building=“Canary” WHERE ID=‘10101’</a:t>
            </a:r>
            <a:r>
              <a:rPr lang="en-US" sz="1600" dirty="0">
                <a:sym typeface="Wingdings" pitchFamily="2" charset="2"/>
              </a:rPr>
              <a:t> would</a:t>
            </a:r>
            <a:br>
              <a:rPr lang="en-US" sz="1600" dirty="0">
                <a:sym typeface="Wingdings" pitchFamily="2" charset="2"/>
              </a:rPr>
            </a:br>
            <a:r>
              <a:rPr lang="en-US" sz="1600" dirty="0">
                <a:sym typeface="Wingdings" pitchFamily="2" charset="2"/>
              </a:rPr>
              <a:t>create an anomaly. </a:t>
            </a:r>
          </a:p>
          <a:p>
            <a:pPr lvl="2"/>
            <a:r>
              <a:rPr lang="en-US" sz="1400" dirty="0">
                <a:sym typeface="Wingdings" pitchFamily="2" charset="2"/>
              </a:rPr>
              <a:t>10101’s </a:t>
            </a:r>
            <a:r>
              <a:rPr lang="en-US" sz="1400" dirty="0" err="1">
                <a:sym typeface="Wingdings" pitchFamily="2" charset="2"/>
              </a:rPr>
              <a:t>dept_name</a:t>
            </a:r>
            <a:r>
              <a:rPr lang="en-US" sz="1400" dirty="0">
                <a:sym typeface="Wingdings" pitchFamily="2" charset="2"/>
              </a:rPr>
              <a:t> is ‘Comp. Sci.’ but the building is not ‘Taylor’.</a:t>
            </a:r>
          </a:p>
          <a:p>
            <a:pPr lvl="2"/>
            <a:r>
              <a:rPr lang="en-US" sz="1400" dirty="0">
                <a:sym typeface="Wingdings" pitchFamily="2" charset="2"/>
              </a:rPr>
              <a:t>This violates the logical constraint because it implies that the ‘Comp. Sci.’ department</a:t>
            </a:r>
            <a:br>
              <a:rPr lang="en-US" sz="1400" dirty="0">
                <a:sym typeface="Wingdings" pitchFamily="2" charset="2"/>
              </a:rPr>
            </a:br>
            <a:r>
              <a:rPr lang="en-US" sz="1400" dirty="0">
                <a:sym typeface="Wingdings" pitchFamily="2" charset="2"/>
              </a:rPr>
              <a:t>is in the buildings ‘Taylor’ and ‘Canary’.</a:t>
            </a:r>
          </a:p>
          <a:p>
            <a:pPr lvl="1"/>
            <a:r>
              <a:rPr lang="en-US" sz="1600" dirty="0">
                <a:sym typeface="Wingdings" pitchFamily="2" charset="2"/>
              </a:rPr>
              <a:t>Relying on users and programmers to only perform “correct” updates is risky and error-prone.</a:t>
            </a:r>
          </a:p>
          <a:p>
            <a:pPr lvl="1"/>
            <a:r>
              <a:rPr lang="en-US" sz="1600" dirty="0">
                <a:sym typeface="Wingdings" pitchFamily="2" charset="2"/>
              </a:rPr>
              <a:t>I could prevent the problem with a </a:t>
            </a:r>
            <a:r>
              <a:rPr lang="en-US" sz="1600" i="1" dirty="0">
                <a:sym typeface="Wingdings" pitchFamily="2" charset="2"/>
              </a:rPr>
              <a:t>check constraint</a:t>
            </a:r>
            <a:r>
              <a:rPr lang="en-US" sz="1600" dirty="0">
                <a:sym typeface="Wingdings" pitchFamily="2" charset="2"/>
              </a:rPr>
              <a:t>, but the underlying issue is that the schema is “not good.”</a:t>
            </a:r>
          </a:p>
          <a:p>
            <a:r>
              <a:rPr lang="en-US" sz="1800" i="1" dirty="0">
                <a:sym typeface="Wingdings" pitchFamily="2" charset="2"/>
              </a:rPr>
              <a:t>Normalization</a:t>
            </a:r>
            <a:r>
              <a:rPr lang="en-US" sz="1800" dirty="0">
                <a:sym typeface="Wingdings" pitchFamily="2" charset="2"/>
              </a:rPr>
              <a:t> formalizes what it means for a schema ”to be good.”</a:t>
            </a:r>
            <a:endParaRPr lang="en-US" sz="1800" dirty="0"/>
          </a:p>
        </p:txBody>
      </p:sp>
      <p:sp>
        <p:nvSpPr>
          <p:cNvPr id="3" name="Title 2">
            <a:extLst>
              <a:ext uri="{FF2B5EF4-FFF2-40B4-BE49-F238E27FC236}">
                <a16:creationId xmlns:a16="http://schemas.microsoft.com/office/drawing/2014/main" id="{3A1A716B-1A3A-83BC-6194-38AA5817915F}"/>
              </a:ext>
            </a:extLst>
          </p:cNvPr>
          <p:cNvSpPr>
            <a:spLocks noGrp="1"/>
          </p:cNvSpPr>
          <p:nvPr>
            <p:ph type="title"/>
          </p:nvPr>
        </p:nvSpPr>
        <p:spPr/>
        <p:txBody>
          <a:bodyPr/>
          <a:lstStyle/>
          <a:p>
            <a:r>
              <a:rPr lang="en-US" dirty="0"/>
              <a:t>The Perils of Redundancy</a:t>
            </a:r>
          </a:p>
        </p:txBody>
      </p:sp>
    </p:spTree>
    <p:extLst>
      <p:ext uri="{BB962C8B-B14F-4D97-AF65-F5344CB8AC3E}">
        <p14:creationId xmlns:p14="http://schemas.microsoft.com/office/powerpoint/2010/main" val="321214409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0BC035-7455-C166-807D-905D2E9447C2}"/>
            </a:ext>
          </a:extLst>
        </p:cNvPr>
        <p:cNvGrpSpPr/>
        <p:nvPr/>
      </p:nvGrpSpPr>
      <p:grpSpPr>
        <a:xfrm>
          <a:off x="0" y="0"/>
          <a:ext cx="0" cy="0"/>
          <a:chOff x="0" y="0"/>
          <a:chExt cx="0" cy="0"/>
        </a:xfrm>
      </p:grpSpPr>
      <p:sp>
        <p:nvSpPr>
          <p:cNvPr id="7" name="Rectangle 6">
            <a:extLst>
              <a:ext uri="{FF2B5EF4-FFF2-40B4-BE49-F238E27FC236}">
                <a16:creationId xmlns:a16="http://schemas.microsoft.com/office/drawing/2014/main" id="{AD6183D3-552E-0F53-9650-4C528540E03F}"/>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a:extLst>
              <a:ext uri="{FF2B5EF4-FFF2-40B4-BE49-F238E27FC236}">
                <a16:creationId xmlns:a16="http://schemas.microsoft.com/office/drawing/2014/main" id="{0AAFE546-4336-10B6-6B1E-957148EAA63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a:extLst>
              <a:ext uri="{FF2B5EF4-FFF2-40B4-BE49-F238E27FC236}">
                <a16:creationId xmlns:a16="http://schemas.microsoft.com/office/drawing/2014/main" id="{3428F2CE-FDA5-3388-B634-7E035D15C73A}"/>
              </a:ext>
            </a:extLst>
          </p:cNvPr>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Introduction</a:t>
            </a:r>
            <a:endParaRPr kumimoji="0" lang="en-US" altLang="en-US" sz="16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3" name="Rectangle 2">
            <a:extLst>
              <a:ext uri="{FF2B5EF4-FFF2-40B4-BE49-F238E27FC236}">
                <a16:creationId xmlns:a16="http://schemas.microsoft.com/office/drawing/2014/main" id="{B4C3AC6B-631F-FD26-CAD0-6623F5E82312}"/>
              </a:ext>
            </a:extLst>
          </p:cNvPr>
          <p:cNvSpPr/>
          <p:nvPr/>
        </p:nvSpPr>
        <p:spPr>
          <a:xfrm>
            <a:off x="0" y="438150"/>
            <a:ext cx="9144000" cy="4248150"/>
          </a:xfrm>
          <a:prstGeom prst="rect">
            <a:avLst/>
          </a:prstGeom>
          <a:solidFill>
            <a:schemeClr val="tx1">
              <a:lumMod val="50000"/>
              <a:lumOff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lang="en-US" sz="3600" dirty="0">
                <a:solidFill>
                  <a:prstClr val="black"/>
                </a:solidFill>
                <a:latin typeface="Calibri"/>
              </a:rPr>
              <a:t>Introduction to Normalization</a:t>
            </a:r>
            <a:endParaRPr kumimoji="0" lang="en-US" sz="3600" b="0" i="0" u="none" strike="noStrike" kern="1200" cap="none" spc="0" normalizeH="0" baseline="0" noProof="0" dirty="0">
              <a:ln>
                <a:noFill/>
              </a:ln>
              <a:solidFill>
                <a:prstClr val="black"/>
              </a:solidFill>
              <a:effectLst/>
              <a:uLnTx/>
              <a:uFillTx/>
              <a:latin typeface="Calibri"/>
              <a:ea typeface="+mn-ea"/>
              <a:cs typeface="+mn-cs"/>
            </a:endParaRPr>
          </a:p>
        </p:txBody>
      </p:sp>
      <p:sp>
        <p:nvSpPr>
          <p:cNvPr id="4" name="TextBox 9">
            <a:extLst>
              <a:ext uri="{FF2B5EF4-FFF2-40B4-BE49-F238E27FC236}">
                <a16:creationId xmlns:a16="http://schemas.microsoft.com/office/drawing/2014/main" id="{9CFEC720-7324-0807-7817-AA26EB675440}"/>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29</a:t>
            </a:fld>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COMS W4111_002_2025_1 -  Lecture 7: ER(6), Relational(6), SQL(6)			© Donald F. Ferguson, 2025</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8519997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D3C4746-B82B-3F41-8244-F524491BD6E3}"/>
              </a:ext>
            </a:extLst>
          </p:cNvPr>
          <p:cNvSpPr>
            <a:spLocks noGrp="1"/>
          </p:cNvSpPr>
          <p:nvPr>
            <p:ph idx="1"/>
          </p:nvPr>
        </p:nvSpPr>
        <p:spPr/>
        <p:txBody>
          <a:bodyPr/>
          <a:lstStyle/>
          <a:p>
            <a:pPr>
              <a:spcBef>
                <a:spcPts val="0"/>
              </a:spcBef>
              <a:spcAft>
                <a:spcPts val="300"/>
              </a:spcAft>
            </a:pPr>
            <a:r>
              <a:rPr lang="en-US" sz="2400" dirty="0"/>
              <a:t>Introduction and course updates.</a:t>
            </a:r>
          </a:p>
          <a:p>
            <a:pPr>
              <a:spcBef>
                <a:spcPts val="0"/>
              </a:spcBef>
              <a:spcAft>
                <a:spcPts val="300"/>
              </a:spcAft>
            </a:pPr>
            <a:r>
              <a:rPr lang="en-US" sz="2400" dirty="0"/>
              <a:t>Finishing relational algebra. Relational algebra will be on midterm and final.</a:t>
            </a:r>
          </a:p>
          <a:p>
            <a:pPr>
              <a:spcBef>
                <a:spcPts val="0"/>
              </a:spcBef>
              <a:spcAft>
                <a:spcPts val="300"/>
              </a:spcAft>
            </a:pPr>
            <a:r>
              <a:rPr lang="en-US" sz="2400" dirty="0"/>
              <a:t>Last topic SQL, specifically </a:t>
            </a:r>
            <a:r>
              <a:rPr lang="en-US" sz="2400" i="1" dirty="0"/>
              <a:t>transactions. </a:t>
            </a:r>
            <a:r>
              <a:rPr lang="en-US" sz="2400" dirty="0"/>
              <a:t>SQL will be part of future homework assignments, midterm and final.</a:t>
            </a:r>
          </a:p>
          <a:p>
            <a:pPr>
              <a:spcBef>
                <a:spcPts val="0"/>
              </a:spcBef>
              <a:spcAft>
                <a:spcPts val="300"/>
              </a:spcAft>
            </a:pPr>
            <a:r>
              <a:rPr lang="en-US" sz="2400" dirty="0"/>
              <a:t>Normalization – initial overview.</a:t>
            </a:r>
          </a:p>
          <a:p>
            <a:pPr>
              <a:spcBef>
                <a:spcPts val="0"/>
              </a:spcBef>
              <a:spcAft>
                <a:spcPts val="300"/>
              </a:spcAft>
            </a:pPr>
            <a:r>
              <a:rPr lang="en-US" sz="2400" dirty="0"/>
              <a:t>A first look at NoSQL.</a:t>
            </a:r>
          </a:p>
          <a:p>
            <a:pPr>
              <a:spcBef>
                <a:spcPts val="0"/>
              </a:spcBef>
              <a:spcAft>
                <a:spcPts val="300"/>
              </a:spcAft>
            </a:pPr>
            <a:r>
              <a:rPr lang="en-US" sz="2400" dirty="0"/>
              <a:t>Databases and applications</a:t>
            </a:r>
          </a:p>
          <a:p>
            <a:pPr lvl="1">
              <a:spcBef>
                <a:spcPts val="0"/>
              </a:spcBef>
              <a:spcAft>
                <a:spcPts val="300"/>
              </a:spcAft>
            </a:pPr>
            <a:r>
              <a:rPr lang="en-US" sz="2200" dirty="0"/>
              <a:t>Web applications</a:t>
            </a:r>
          </a:p>
          <a:p>
            <a:pPr lvl="1">
              <a:spcBef>
                <a:spcPts val="0"/>
              </a:spcBef>
              <a:spcAft>
                <a:spcPts val="300"/>
              </a:spcAft>
            </a:pPr>
            <a:r>
              <a:rPr lang="en-US" sz="2200" dirty="0"/>
              <a:t>Data engineering</a:t>
            </a:r>
          </a:p>
        </p:txBody>
      </p:sp>
      <p:sp>
        <p:nvSpPr>
          <p:cNvPr id="3" name="Title 2">
            <a:extLst>
              <a:ext uri="{FF2B5EF4-FFF2-40B4-BE49-F238E27FC236}">
                <a16:creationId xmlns:a16="http://schemas.microsoft.com/office/drawing/2014/main" id="{E66E103B-9592-8A4C-AF7E-2678BD900BEF}"/>
              </a:ext>
            </a:extLst>
          </p:cNvPr>
          <p:cNvSpPr>
            <a:spLocks noGrp="1"/>
          </p:cNvSpPr>
          <p:nvPr>
            <p:ph type="title"/>
          </p:nvPr>
        </p:nvSpPr>
        <p:spPr/>
        <p:txBody>
          <a:bodyPr/>
          <a:lstStyle/>
          <a:p>
            <a:r>
              <a:rPr lang="en-US" dirty="0"/>
              <a:t>Contents</a:t>
            </a:r>
          </a:p>
        </p:txBody>
      </p:sp>
    </p:spTree>
    <p:extLst>
      <p:ext uri="{BB962C8B-B14F-4D97-AF65-F5344CB8AC3E}">
        <p14:creationId xmlns:p14="http://schemas.microsoft.com/office/powerpoint/2010/main" val="6492187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2290" name="Rectangle 2">
            <a:extLst>
              <a:ext uri="{FF2B5EF4-FFF2-40B4-BE49-F238E27FC236}">
                <a16:creationId xmlns:a16="http://schemas.microsoft.com/office/drawing/2014/main" id="{654417BB-FCC8-9F46-80D1-FA33EC2BE9E8}"/>
              </a:ext>
            </a:extLst>
          </p:cNvPr>
          <p:cNvSpPr>
            <a:spLocks noGrp="1" noChangeArrowheads="1"/>
          </p:cNvSpPr>
          <p:nvPr>
            <p:ph type="title"/>
          </p:nvPr>
        </p:nvSpPr>
        <p:spPr/>
        <p:txBody>
          <a:bodyPr/>
          <a:lstStyle/>
          <a:p>
            <a:pPr>
              <a:defRPr/>
            </a:pPr>
            <a:r>
              <a:rPr lang="en-US" altLang="en-US" sz="2100" dirty="0">
                <a:effectLst>
                  <a:outerShdw blurRad="38100" dist="38100" dir="2700000" algn="tl">
                    <a:srgbClr val="C0C0C0"/>
                  </a:outerShdw>
                </a:effectLst>
              </a:rPr>
              <a:t>Features of Good Relational Designs</a:t>
            </a:r>
          </a:p>
        </p:txBody>
      </p:sp>
      <p:sp>
        <p:nvSpPr>
          <p:cNvPr id="15362" name="Rectangle 3">
            <a:extLst>
              <a:ext uri="{FF2B5EF4-FFF2-40B4-BE49-F238E27FC236}">
                <a16:creationId xmlns:a16="http://schemas.microsoft.com/office/drawing/2014/main" id="{F1F89EE3-3146-B049-B078-D6AC16074C23}"/>
              </a:ext>
            </a:extLst>
          </p:cNvPr>
          <p:cNvSpPr>
            <a:spLocks noGrp="1" noChangeArrowheads="1"/>
          </p:cNvSpPr>
          <p:nvPr>
            <p:ph type="body" idx="1"/>
          </p:nvPr>
        </p:nvSpPr>
        <p:spPr>
          <a:xfrm>
            <a:off x="1707357" y="833438"/>
            <a:ext cx="5745956" cy="3765947"/>
          </a:xfrm>
        </p:spPr>
        <p:txBody>
          <a:bodyPr/>
          <a:lstStyle/>
          <a:p>
            <a:r>
              <a:rPr lang="en-US" altLang="en-US" sz="1275" dirty="0"/>
              <a:t>Hypothetically, assume our schema originally had one relation that provided information about faculty and departments.</a:t>
            </a:r>
          </a:p>
          <a:p>
            <a:r>
              <a:rPr lang="en-US" altLang="en-US" sz="1275" dirty="0"/>
              <a:t>Suppose we combine </a:t>
            </a:r>
            <a:r>
              <a:rPr lang="en-US" altLang="en-US" sz="1275" i="1" dirty="0"/>
              <a:t>instructor</a:t>
            </a:r>
            <a:r>
              <a:rPr lang="en-US" altLang="en-US" sz="1275" dirty="0"/>
              <a:t> and </a:t>
            </a:r>
            <a:r>
              <a:rPr lang="en-US" altLang="en-US" sz="1275" i="1" dirty="0"/>
              <a:t>department </a:t>
            </a:r>
            <a:r>
              <a:rPr lang="en-US" altLang="en-US" sz="1275" dirty="0"/>
              <a:t>into </a:t>
            </a:r>
            <a:r>
              <a:rPr lang="en-US" altLang="en-US" sz="1275" i="1" dirty="0" err="1"/>
              <a:t>in_dep</a:t>
            </a:r>
            <a:r>
              <a:rPr lang="en-US" altLang="en-US" sz="1275" i="1" dirty="0"/>
              <a:t>, </a:t>
            </a:r>
            <a:r>
              <a:rPr lang="en-US" altLang="en-US" sz="1275" dirty="0"/>
              <a:t>which represents the natural join on the relations </a:t>
            </a:r>
            <a:r>
              <a:rPr lang="en-US" altLang="en-US" sz="1275" i="1" dirty="0"/>
              <a:t>instructor</a:t>
            </a:r>
            <a:r>
              <a:rPr lang="en-US" altLang="en-US" sz="1275" dirty="0"/>
              <a:t> and </a:t>
            </a:r>
            <a:r>
              <a:rPr lang="en-US" altLang="en-US" sz="1275" i="1" dirty="0"/>
              <a:t>department</a:t>
            </a:r>
          </a:p>
          <a:p>
            <a:endParaRPr lang="en-US" altLang="en-US" sz="1275" i="1" dirty="0"/>
          </a:p>
          <a:p>
            <a:endParaRPr lang="en-US" altLang="en-US" sz="1275" i="1" dirty="0"/>
          </a:p>
          <a:p>
            <a:endParaRPr lang="en-US" altLang="en-US" sz="1275" i="1" dirty="0"/>
          </a:p>
          <a:p>
            <a:endParaRPr lang="en-US" altLang="en-US" sz="1275" i="1" dirty="0"/>
          </a:p>
          <a:p>
            <a:endParaRPr lang="en-US" altLang="en-US" sz="1275" i="1" dirty="0"/>
          </a:p>
          <a:p>
            <a:endParaRPr lang="en-US" altLang="en-US" sz="1275" i="1" dirty="0"/>
          </a:p>
          <a:p>
            <a:endParaRPr lang="en-US" altLang="en-US" sz="1275" i="1" dirty="0"/>
          </a:p>
          <a:p>
            <a:endParaRPr lang="en-US" altLang="en-US" sz="1275" i="1" dirty="0"/>
          </a:p>
          <a:p>
            <a:endParaRPr lang="en-US" altLang="en-US" sz="1275" i="1" dirty="0"/>
          </a:p>
          <a:p>
            <a:r>
              <a:rPr lang="en-US" altLang="en-US" sz="1275" dirty="0"/>
              <a:t>There is repetition of information</a:t>
            </a:r>
          </a:p>
          <a:p>
            <a:r>
              <a:rPr lang="en-US" altLang="en-US" sz="1275" dirty="0"/>
              <a:t>Need to use null values (if we add a new department with no instructors) </a:t>
            </a:r>
          </a:p>
          <a:p>
            <a:endParaRPr lang="en-US" altLang="en-US" sz="1500" dirty="0"/>
          </a:p>
          <a:p>
            <a:endParaRPr lang="en-US" altLang="en-US" sz="1500" i="1" dirty="0"/>
          </a:p>
        </p:txBody>
      </p:sp>
      <p:pic>
        <p:nvPicPr>
          <p:cNvPr id="8196" name="Picture 5" descr="8">
            <a:extLst>
              <a:ext uri="{FF2B5EF4-FFF2-40B4-BE49-F238E27FC236}">
                <a16:creationId xmlns:a16="http://schemas.microsoft.com/office/drawing/2014/main" id="{F337430A-9F2C-1A4E-B2FA-A74780D023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30912" y="1809750"/>
            <a:ext cx="3412572" cy="2048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a:extLst>
              <a:ext uri="{FF2B5EF4-FFF2-40B4-BE49-F238E27FC236}">
                <a16:creationId xmlns:a16="http://schemas.microsoft.com/office/drawing/2014/main" id="{C1C08CCD-67EE-F44D-9BDE-2A5310F11F4D}"/>
              </a:ext>
            </a:extLst>
          </p:cNvPr>
          <p:cNvSpPr txBox="1">
            <a:spLocks noChangeArrowheads="1"/>
          </p:cNvSpPr>
          <p:nvPr/>
        </p:nvSpPr>
        <p:spPr bwMode="auto">
          <a:xfrm>
            <a:off x="1808560" y="4411266"/>
            <a:ext cx="5745956"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spcBef>
                <a:spcPct val="35000"/>
              </a:spcBef>
              <a:buClr>
                <a:schemeClr val="tx2"/>
              </a:buClr>
              <a:buSzPct val="90000"/>
              <a:buFont typeface="Monotype Sorts" pitchFamily="2" charset="2"/>
              <a:buChar char="n"/>
              <a:defRPr kumimoji="1">
                <a:solidFill>
                  <a:schemeClr val="tx1"/>
                </a:solidFill>
                <a:latin typeface="Helvetica" pitchFamily="2" charset="0"/>
                <a:ea typeface="ＭＳ Ｐゴシック" panose="020B0600070205080204" pitchFamily="34" charset="-128"/>
              </a:defRPr>
            </a:lvl1pPr>
            <a:lvl2pPr marL="742950" indent="-285750">
              <a:spcBef>
                <a:spcPct val="35000"/>
              </a:spcBef>
              <a:buClr>
                <a:schemeClr val="folHlink"/>
              </a:buClr>
              <a:buSzPct val="80000"/>
              <a:buFont typeface="Monotype Sorts" pitchFamily="2" charset="2"/>
              <a:buChar char="l"/>
              <a:defRPr kumimoji="1">
                <a:solidFill>
                  <a:schemeClr val="tx1"/>
                </a:solidFill>
                <a:latin typeface="Helvetica" pitchFamily="2" charset="0"/>
                <a:ea typeface="ＭＳ Ｐゴシック" panose="020B0600070205080204" pitchFamily="34" charset="-128"/>
              </a:defRPr>
            </a:lvl2pPr>
            <a:lvl3pPr marL="1143000" indent="-228600">
              <a:spcBef>
                <a:spcPct val="35000"/>
              </a:spcBef>
              <a:buClr>
                <a:srgbClr val="33CC33"/>
              </a:buClr>
              <a:buSzPct val="75000"/>
              <a:buFont typeface="Webdings" pitchFamily="2" charset="2"/>
              <a:buChar char="4"/>
              <a:defRPr kumimoji="1">
                <a:solidFill>
                  <a:schemeClr val="tx1"/>
                </a:solidFill>
                <a:latin typeface="Helvetica" pitchFamily="2" charset="0"/>
                <a:ea typeface="ＭＳ Ｐゴシック"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itchFamily="2" charset="0"/>
                <a:ea typeface="ＭＳ Ｐゴシック"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itchFamily="2" charset="0"/>
                <a:ea typeface="ＭＳ Ｐゴシック"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itchFamily="2" charset="0"/>
                <a:ea typeface="ＭＳ Ｐゴシック"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itchFamily="2" charset="0"/>
                <a:ea typeface="ＭＳ Ｐゴシック"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itchFamily="2" charset="0"/>
                <a:ea typeface="ＭＳ Ｐゴシック"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itchFamily="2" charset="0"/>
                <a:ea typeface="ＭＳ Ｐゴシック" panose="020B0600070205080204" pitchFamily="34" charset="-128"/>
              </a:defRPr>
            </a:lvl9pPr>
          </a:lstStyle>
          <a:p>
            <a:pPr marL="214313" marR="0" lvl="0" indent="-214313" algn="l" defTabSz="685800" rtl="0" eaLnBrk="0" fontAlgn="base" latinLnBrk="0" hangingPunct="0">
              <a:lnSpc>
                <a:spcPct val="100000"/>
              </a:lnSpc>
              <a:spcBef>
                <a:spcPct val="0"/>
              </a:spcBef>
              <a:spcAft>
                <a:spcPct val="0"/>
              </a:spcAft>
              <a:buClr>
                <a:srgbClr val="002060"/>
              </a:buClr>
              <a:buSzPct val="100000"/>
              <a:buFont typeface="Monotype Sorts" pitchFamily="2" charset="2"/>
              <a:buNone/>
              <a:tabLst/>
              <a:defRPr/>
            </a:pPr>
            <a:endParaRPr kumimoji="0" lang="en-US" altLang="en-US" sz="1500" b="0" i="0" u="none" strike="noStrike" kern="1200" cap="none" spc="0" normalizeH="0" baseline="0" noProof="0">
              <a:ln>
                <a:noFill/>
              </a:ln>
              <a:solidFill>
                <a:srgbClr val="000000"/>
              </a:solidFill>
              <a:effectLst/>
              <a:uLnTx/>
              <a:uFillTx/>
              <a:latin typeface="Helvetica" pitchFamily="2" charset="0"/>
              <a:ea typeface="ＭＳ Ｐゴシック" panose="020B0600070205080204" pitchFamily="34" charset="-128"/>
              <a:cs typeface="+mn-cs"/>
            </a:endParaRPr>
          </a:p>
        </p:txBody>
      </p:sp>
      <p:sp>
        <p:nvSpPr>
          <p:cNvPr id="2" name="TextBox 1">
            <a:extLst>
              <a:ext uri="{FF2B5EF4-FFF2-40B4-BE49-F238E27FC236}">
                <a16:creationId xmlns:a16="http://schemas.microsoft.com/office/drawing/2014/main" id="{229530D0-D408-6A43-8E81-C1A9EA04A3DD}"/>
              </a:ext>
            </a:extLst>
          </p:cNvPr>
          <p:cNvSpPr txBox="1"/>
          <p:nvPr/>
        </p:nvSpPr>
        <p:spPr>
          <a:xfrm>
            <a:off x="4843484" y="2249103"/>
            <a:ext cx="3735190" cy="584775"/>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alibri" charset="0"/>
                <a:ea typeface="ＭＳ Ｐゴシック" charset="-128"/>
                <a:cs typeface="+mn-cs"/>
              </a:rPr>
              <a:t>Instructor(id, name, salary, </a:t>
            </a:r>
            <a:r>
              <a:rPr kumimoji="0" lang="en-US" sz="1600" b="0" i="0" u="none" strike="noStrike" kern="1200" cap="none" spc="0" normalizeH="0" baseline="0" noProof="0" dirty="0" err="1">
                <a:ln>
                  <a:noFill/>
                </a:ln>
                <a:solidFill>
                  <a:srgbClr val="000000"/>
                </a:solidFill>
                <a:effectLst/>
                <a:uLnTx/>
                <a:uFillTx/>
                <a:latin typeface="Calibri" charset="0"/>
                <a:ea typeface="ＭＳ Ｐゴシック" charset="-128"/>
                <a:cs typeface="+mn-cs"/>
              </a:rPr>
              <a:t>dept_name</a:t>
            </a:r>
            <a:r>
              <a:rPr kumimoji="0" lang="en-US" sz="1600" b="0" i="0" u="none" strike="noStrike" kern="1200" cap="none" spc="0" normalizeH="0" baseline="0" noProof="0" dirty="0">
                <a:ln>
                  <a:noFill/>
                </a:ln>
                <a:solidFill>
                  <a:srgbClr val="000000"/>
                </a:solidFill>
                <a:effectLst/>
                <a:uLnTx/>
                <a:uFillTx/>
                <a:latin typeface="Calibri" charset="0"/>
                <a:ea typeface="ＭＳ Ｐゴシック" charset="-128"/>
                <a:cs typeface="+mn-cs"/>
              </a:rPr>
              <a:t>)</a:t>
            </a:r>
          </a:p>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alibri" charset="0"/>
                <a:ea typeface="ＭＳ Ｐゴシック" charset="-128"/>
                <a:cs typeface="+mn-cs"/>
              </a:rPr>
              <a:t>Department(</a:t>
            </a:r>
            <a:r>
              <a:rPr kumimoji="0" lang="en-US" sz="1600" b="0" i="0" u="none" strike="noStrike" kern="1200" cap="none" spc="0" normalizeH="0" baseline="0" noProof="0" dirty="0" err="1">
                <a:ln>
                  <a:noFill/>
                </a:ln>
                <a:solidFill>
                  <a:srgbClr val="000000"/>
                </a:solidFill>
                <a:effectLst/>
                <a:uLnTx/>
                <a:uFillTx/>
                <a:latin typeface="Calibri" charset="0"/>
                <a:ea typeface="ＭＳ Ｐゴシック" charset="-128"/>
                <a:cs typeface="+mn-cs"/>
              </a:rPr>
              <a:t>dept_name</a:t>
            </a:r>
            <a:r>
              <a:rPr kumimoji="0" lang="en-US" sz="1600" b="0" i="0" u="none" strike="noStrike" kern="1200" cap="none" spc="0" normalizeH="0" baseline="0" noProof="0" dirty="0">
                <a:ln>
                  <a:noFill/>
                </a:ln>
                <a:solidFill>
                  <a:srgbClr val="000000"/>
                </a:solidFill>
                <a:effectLst/>
                <a:uLnTx/>
                <a:uFillTx/>
                <a:latin typeface="Calibri" charset="0"/>
                <a:ea typeface="ＭＳ Ｐゴシック" charset="-128"/>
                <a:cs typeface="+mn-cs"/>
              </a:rPr>
              <a:t>, building, budget)</a:t>
            </a:r>
          </a:p>
        </p:txBody>
      </p:sp>
      <p:sp>
        <p:nvSpPr>
          <p:cNvPr id="4" name="TextBox 3">
            <a:extLst>
              <a:ext uri="{FF2B5EF4-FFF2-40B4-BE49-F238E27FC236}">
                <a16:creationId xmlns:a16="http://schemas.microsoft.com/office/drawing/2014/main" id="{C4B0C147-81BA-3DC8-0B4D-FDC550730115}"/>
              </a:ext>
            </a:extLst>
          </p:cNvPr>
          <p:cNvSpPr txBox="1"/>
          <p:nvPr/>
        </p:nvSpPr>
        <p:spPr>
          <a:xfrm>
            <a:off x="5181600" y="3257550"/>
            <a:ext cx="3474028" cy="369332"/>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err="1">
                <a:ln>
                  <a:noFill/>
                </a:ln>
                <a:solidFill>
                  <a:srgbClr val="000000"/>
                </a:solidFill>
                <a:effectLst/>
                <a:uLnTx/>
                <a:uFillTx/>
                <a:latin typeface="Calibri" charset="0"/>
                <a:ea typeface="ＭＳ Ｐゴシック" charset="-128"/>
                <a:cs typeface="+mn-cs"/>
              </a:rPr>
              <a:t>F:dept_name</a:t>
            </a: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 --&gt; {building, budget}</a:t>
            </a:r>
          </a:p>
        </p:txBody>
      </p:sp>
    </p:spTree>
    <p:extLst>
      <p:ext uri="{BB962C8B-B14F-4D97-AF65-F5344CB8AC3E}">
        <p14:creationId xmlns:p14="http://schemas.microsoft.com/office/powerpoint/2010/main" val="152787397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withEffect">
                                  <p:stCondLst>
                                    <p:cond delay="0"/>
                                  </p:stCondLst>
                                  <p:childTnLst>
                                    <p:set>
                                      <p:cBhvr>
                                        <p:cTn id="6" dur="1" fill="hold">
                                          <p:stCondLst>
                                            <p:cond delay="0"/>
                                          </p:stCondLst>
                                        </p:cTn>
                                        <p:tgtEl>
                                          <p:spTgt spid="819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nodePh="1">
                                  <p:stCondLst>
                                    <p:cond delay="0"/>
                                  </p:stCondLst>
                                  <p:endCondLst>
                                    <p:cond evt="begin" delay="0">
                                      <p:tn val="9"/>
                                    </p:cond>
                                  </p:end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6386" name="Rectangle 2">
            <a:extLst>
              <a:ext uri="{FF2B5EF4-FFF2-40B4-BE49-F238E27FC236}">
                <a16:creationId xmlns:a16="http://schemas.microsoft.com/office/drawing/2014/main" id="{81B1BC96-C095-CE4B-9A3C-2B0EA882FD93}"/>
              </a:ext>
            </a:extLst>
          </p:cNvPr>
          <p:cNvSpPr>
            <a:spLocks noGrp="1" noChangeArrowheads="1"/>
          </p:cNvSpPr>
          <p:nvPr>
            <p:ph type="title"/>
          </p:nvPr>
        </p:nvSpPr>
        <p:spPr/>
        <p:txBody>
          <a:bodyPr/>
          <a:lstStyle/>
          <a:p>
            <a:pPr>
              <a:defRPr/>
            </a:pPr>
            <a:r>
              <a:rPr lang="en-US" altLang="en-US" sz="2100" dirty="0">
                <a:effectLst>
                  <a:outerShdw blurRad="38100" dist="38100" dir="2700000" algn="tl">
                    <a:srgbClr val="C0C0C0"/>
                  </a:outerShdw>
                </a:effectLst>
              </a:rPr>
              <a:t>Decomposition</a:t>
            </a:r>
          </a:p>
        </p:txBody>
      </p:sp>
      <p:sp>
        <p:nvSpPr>
          <p:cNvPr id="17410" name="Rectangle 3">
            <a:extLst>
              <a:ext uri="{FF2B5EF4-FFF2-40B4-BE49-F238E27FC236}">
                <a16:creationId xmlns:a16="http://schemas.microsoft.com/office/drawing/2014/main" id="{46FE4048-C854-C348-AE45-7A37B08194FD}"/>
              </a:ext>
            </a:extLst>
          </p:cNvPr>
          <p:cNvSpPr>
            <a:spLocks noGrp="1" noChangeArrowheads="1"/>
          </p:cNvSpPr>
          <p:nvPr>
            <p:ph type="body" idx="1"/>
          </p:nvPr>
        </p:nvSpPr>
        <p:spPr>
          <a:xfrm>
            <a:off x="1719263" y="820341"/>
            <a:ext cx="5695950" cy="3883819"/>
          </a:xfrm>
        </p:spPr>
        <p:txBody>
          <a:bodyPr/>
          <a:lstStyle/>
          <a:p>
            <a:r>
              <a:rPr lang="en-US" altLang="en-US" sz="1275" dirty="0"/>
              <a:t>The only way to avoid the repetition-of-information problem in the </a:t>
            </a:r>
            <a:r>
              <a:rPr lang="en-US" altLang="en-US" sz="1275" dirty="0" err="1"/>
              <a:t>i</a:t>
            </a:r>
            <a:r>
              <a:rPr lang="en-US" altLang="en-US" sz="1275" i="1" dirty="0" err="1"/>
              <a:t>n_dep</a:t>
            </a:r>
            <a:r>
              <a:rPr lang="en-US" altLang="en-US" sz="1275" dirty="0"/>
              <a:t> schema is to decompose it into two schemas – instructor and </a:t>
            </a:r>
            <a:r>
              <a:rPr lang="en-US" altLang="en-US" sz="1275" i="1" dirty="0"/>
              <a:t>department </a:t>
            </a:r>
            <a:r>
              <a:rPr lang="en-US" altLang="en-US" sz="1275" dirty="0"/>
              <a:t>schemas.</a:t>
            </a:r>
          </a:p>
          <a:p>
            <a:r>
              <a:rPr lang="en-US" altLang="en-US" sz="1275" dirty="0"/>
              <a:t>Not all decompositions are good.  Suppose we decompose</a:t>
            </a:r>
          </a:p>
          <a:p>
            <a:pPr>
              <a:buFont typeface="Monotype Sorts" pitchFamily="2" charset="2"/>
              <a:buNone/>
            </a:pPr>
            <a:br>
              <a:rPr lang="en-US" altLang="en-US" sz="1275" dirty="0"/>
            </a:br>
            <a:r>
              <a:rPr lang="en-US" altLang="en-US" sz="1275" dirty="0"/>
              <a:t>       </a:t>
            </a:r>
            <a:r>
              <a:rPr lang="en-US" altLang="en-US" sz="1275" i="1" dirty="0"/>
              <a:t>employee(ID, name, street, city, salary)</a:t>
            </a:r>
            <a:r>
              <a:rPr lang="en-US" altLang="en-US" sz="1275" dirty="0"/>
              <a:t>  </a:t>
            </a:r>
          </a:p>
          <a:p>
            <a:pPr>
              <a:buFont typeface="Monotype Sorts" pitchFamily="2" charset="2"/>
              <a:buNone/>
            </a:pPr>
            <a:r>
              <a:rPr lang="en-US" altLang="en-US" sz="1275" dirty="0"/>
              <a:t>       into</a:t>
            </a:r>
          </a:p>
          <a:p>
            <a:pPr>
              <a:buFont typeface="Monotype Sorts" pitchFamily="2" charset="2"/>
              <a:buNone/>
            </a:pPr>
            <a:r>
              <a:rPr lang="en-US" altLang="en-US" sz="1275" dirty="0"/>
              <a:t>	       </a:t>
            </a:r>
            <a:r>
              <a:rPr lang="en-US" altLang="en-US" sz="1275" i="1" dirty="0"/>
              <a:t>employee1</a:t>
            </a:r>
            <a:r>
              <a:rPr lang="en-US" altLang="en-US" sz="1275" dirty="0"/>
              <a:t> (</a:t>
            </a:r>
            <a:r>
              <a:rPr lang="en-US" altLang="en-US" sz="1275" i="1" dirty="0"/>
              <a:t>ID</a:t>
            </a:r>
            <a:r>
              <a:rPr lang="en-US" altLang="en-US" sz="1275" dirty="0"/>
              <a:t>, </a:t>
            </a:r>
            <a:r>
              <a:rPr lang="en-US" altLang="en-US" sz="1275" i="1" dirty="0"/>
              <a:t>name</a:t>
            </a:r>
            <a:r>
              <a:rPr lang="en-US" altLang="en-US" sz="1275" dirty="0"/>
              <a:t>)</a:t>
            </a:r>
          </a:p>
          <a:p>
            <a:pPr>
              <a:buFont typeface="Monotype Sorts" pitchFamily="2" charset="2"/>
              <a:buNone/>
            </a:pPr>
            <a:r>
              <a:rPr lang="en-US" altLang="en-US" sz="1275" dirty="0"/>
              <a:t>	       </a:t>
            </a:r>
            <a:r>
              <a:rPr lang="en-US" altLang="en-US" sz="1275" i="1" dirty="0"/>
              <a:t>employee2</a:t>
            </a:r>
            <a:r>
              <a:rPr lang="en-US" altLang="en-US" sz="1275" dirty="0"/>
              <a:t> (</a:t>
            </a:r>
            <a:r>
              <a:rPr lang="en-US" altLang="en-US" sz="1275" i="1" dirty="0"/>
              <a:t>name</a:t>
            </a:r>
            <a:r>
              <a:rPr lang="en-US" altLang="en-US" sz="1275" dirty="0"/>
              <a:t>, </a:t>
            </a:r>
            <a:r>
              <a:rPr lang="en-US" altLang="en-US" sz="1275" i="1" dirty="0"/>
              <a:t>street, city, salary</a:t>
            </a:r>
            <a:r>
              <a:rPr lang="en-US" altLang="en-US" sz="1275" dirty="0"/>
              <a:t>)</a:t>
            </a:r>
          </a:p>
          <a:p>
            <a:pPr>
              <a:buFont typeface="Monotype Sorts" pitchFamily="2" charset="2"/>
              <a:buNone/>
            </a:pPr>
            <a:endParaRPr lang="en-US" altLang="en-US" sz="1275" dirty="0"/>
          </a:p>
          <a:p>
            <a:pPr>
              <a:buFont typeface="Monotype Sorts" pitchFamily="2" charset="2"/>
              <a:buNone/>
            </a:pPr>
            <a:r>
              <a:rPr lang="en-US" altLang="en-US" sz="1275" dirty="0"/>
              <a:t>      The problem arises when we have two employees with the same name</a:t>
            </a:r>
          </a:p>
          <a:p>
            <a:r>
              <a:rPr lang="en-US" altLang="en-US" sz="1275" dirty="0"/>
              <a:t>The next slide shows how we lose information -- we cannot reconstruct the original </a:t>
            </a:r>
            <a:r>
              <a:rPr lang="en-US" altLang="en-US" sz="1275" i="1" dirty="0"/>
              <a:t>employee</a:t>
            </a:r>
            <a:r>
              <a:rPr lang="en-US" altLang="en-US" sz="1275" dirty="0"/>
              <a:t> relation -- and so, this is a </a:t>
            </a:r>
            <a:r>
              <a:rPr lang="en-US" altLang="en-US" sz="1275" b="1" dirty="0">
                <a:solidFill>
                  <a:srgbClr val="002060"/>
                </a:solidFill>
              </a:rPr>
              <a:t>lossy decomposition</a:t>
            </a:r>
            <a:r>
              <a:rPr lang="en-US" altLang="en-US" sz="1275" dirty="0"/>
              <a:t>.</a:t>
            </a:r>
          </a:p>
          <a:p>
            <a:pPr lvl="1">
              <a:buFont typeface="Monotype Sorts" pitchFamily="2" charset="2"/>
              <a:buNone/>
            </a:pPr>
            <a:endParaRPr lang="en-US" altLang="en-US" sz="1500" i="1" dirty="0">
              <a:ea typeface="ＭＳ Ｐゴシック" panose="020B0600070205080204" pitchFamily="34" charset="-128"/>
            </a:endParaRPr>
          </a:p>
          <a:p>
            <a:pPr lvl="1">
              <a:buFont typeface="Monotype Sorts" pitchFamily="2" charset="2"/>
              <a:buNone/>
            </a:pPr>
            <a:endParaRPr lang="en-US" altLang="en-US" dirty="0">
              <a:ea typeface="ＭＳ Ｐゴシック" panose="020B0600070205080204" pitchFamily="34" charset="-128"/>
            </a:endParaRPr>
          </a:p>
        </p:txBody>
      </p:sp>
    </p:spTree>
    <p:extLst>
      <p:ext uri="{BB962C8B-B14F-4D97-AF65-F5344CB8AC3E}">
        <p14:creationId xmlns:p14="http://schemas.microsoft.com/office/powerpoint/2010/main" val="177758965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DBF384-1386-6C4A-9EC9-BC325C2DAE9D}"/>
              </a:ext>
            </a:extLst>
          </p:cNvPr>
          <p:cNvSpPr>
            <a:spLocks noGrp="1"/>
          </p:cNvSpPr>
          <p:nvPr>
            <p:ph type="title"/>
          </p:nvPr>
        </p:nvSpPr>
        <p:spPr/>
        <p:txBody>
          <a:bodyPr/>
          <a:lstStyle/>
          <a:p>
            <a:r>
              <a:rPr lang="en-US" dirty="0"/>
              <a:t>Lossy Decomposition</a:t>
            </a:r>
          </a:p>
        </p:txBody>
      </p:sp>
      <p:pic>
        <p:nvPicPr>
          <p:cNvPr id="4" name="Picture 5" descr="8">
            <a:extLst>
              <a:ext uri="{FF2B5EF4-FFF2-40B4-BE49-F238E27FC236}">
                <a16:creationId xmlns:a16="http://schemas.microsoft.com/office/drawing/2014/main" id="{BBC453F7-8271-C64A-98D1-16C7BEA015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9800" y="609005"/>
            <a:ext cx="4287440" cy="39254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9522461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6626" name="Rectangle 2">
            <a:extLst>
              <a:ext uri="{FF2B5EF4-FFF2-40B4-BE49-F238E27FC236}">
                <a16:creationId xmlns:a16="http://schemas.microsoft.com/office/drawing/2014/main" id="{93F52F21-47E3-F542-A0B7-31FD505FE2AD}"/>
              </a:ext>
            </a:extLst>
          </p:cNvPr>
          <p:cNvSpPr>
            <a:spLocks noGrp="1" noChangeArrowheads="1"/>
          </p:cNvSpPr>
          <p:nvPr>
            <p:ph type="title"/>
          </p:nvPr>
        </p:nvSpPr>
        <p:spPr>
          <a:xfrm>
            <a:off x="1721644" y="139304"/>
            <a:ext cx="6279356" cy="448865"/>
          </a:xfrm>
        </p:spPr>
        <p:txBody>
          <a:bodyPr/>
          <a:lstStyle/>
          <a:p>
            <a:pPr>
              <a:defRPr/>
            </a:pPr>
            <a:r>
              <a:rPr lang="en-US" altLang="en-US" sz="2100" dirty="0">
                <a:effectLst>
                  <a:outerShdw blurRad="38100" dist="38100" dir="2700000" algn="tl">
                    <a:srgbClr val="C0C0C0"/>
                  </a:outerShdw>
                </a:effectLst>
              </a:rPr>
              <a:t>Normalization Theory</a:t>
            </a:r>
          </a:p>
        </p:txBody>
      </p:sp>
      <p:sp>
        <p:nvSpPr>
          <p:cNvPr id="36866" name="Rectangle 3">
            <a:extLst>
              <a:ext uri="{FF2B5EF4-FFF2-40B4-BE49-F238E27FC236}">
                <a16:creationId xmlns:a16="http://schemas.microsoft.com/office/drawing/2014/main" id="{F6D4A94F-95A8-2A49-8377-FA9F25FF4465}"/>
              </a:ext>
            </a:extLst>
          </p:cNvPr>
          <p:cNvSpPr>
            <a:spLocks noGrp="1" noChangeArrowheads="1"/>
          </p:cNvSpPr>
          <p:nvPr>
            <p:ph type="body" idx="1"/>
          </p:nvPr>
        </p:nvSpPr>
        <p:spPr>
          <a:xfrm>
            <a:off x="1721644" y="829866"/>
            <a:ext cx="5653088" cy="2343150"/>
          </a:xfrm>
        </p:spPr>
        <p:txBody>
          <a:bodyPr/>
          <a:lstStyle/>
          <a:p>
            <a:r>
              <a:rPr lang="en-US" altLang="en-US" sz="1275" dirty="0"/>
              <a:t>Decide whether a particular relation </a:t>
            </a:r>
            <a:r>
              <a:rPr lang="en-US" altLang="en-US" sz="1275" i="1" dirty="0"/>
              <a:t>R</a:t>
            </a:r>
            <a:r>
              <a:rPr lang="en-US" altLang="en-US" sz="1275" dirty="0"/>
              <a:t> is in </a:t>
            </a:r>
            <a:r>
              <a:rPr lang="ja-JP" altLang="en-US" sz="1275">
                <a:latin typeface="Arial" panose="020B0604020202020204" pitchFamily="34" charset="0"/>
              </a:rPr>
              <a:t>“</a:t>
            </a:r>
            <a:r>
              <a:rPr lang="en-US" altLang="ja-JP" sz="1275" dirty="0"/>
              <a:t>good</a:t>
            </a:r>
            <a:r>
              <a:rPr lang="ja-JP" altLang="en-US" sz="1275">
                <a:latin typeface="Arial" panose="020B0604020202020204" pitchFamily="34" charset="0"/>
              </a:rPr>
              <a:t>”</a:t>
            </a:r>
            <a:r>
              <a:rPr lang="en-US" altLang="ja-JP" sz="1275" dirty="0"/>
              <a:t> form.</a:t>
            </a:r>
          </a:p>
          <a:p>
            <a:r>
              <a:rPr lang="en-US" altLang="en-US" sz="1275" dirty="0"/>
              <a:t>In the case that a relation </a:t>
            </a:r>
            <a:r>
              <a:rPr lang="en-US" altLang="en-US" sz="1275" i="1" dirty="0"/>
              <a:t>R</a:t>
            </a:r>
            <a:r>
              <a:rPr lang="en-US" altLang="en-US" sz="1275" dirty="0"/>
              <a:t> is not in </a:t>
            </a:r>
            <a:r>
              <a:rPr lang="ja-JP" altLang="en-US" sz="1275">
                <a:latin typeface="Arial" panose="020B0604020202020204" pitchFamily="34" charset="0"/>
              </a:rPr>
              <a:t>“</a:t>
            </a:r>
            <a:r>
              <a:rPr lang="en-US" altLang="ja-JP" sz="1275" dirty="0"/>
              <a:t>good</a:t>
            </a:r>
            <a:r>
              <a:rPr lang="ja-JP" altLang="en-US" sz="1275">
                <a:latin typeface="Arial" panose="020B0604020202020204" pitchFamily="34" charset="0"/>
              </a:rPr>
              <a:t>”</a:t>
            </a:r>
            <a:r>
              <a:rPr lang="en-US" altLang="ja-JP" sz="1275" dirty="0"/>
              <a:t> form, decompose it into  set of relations {</a:t>
            </a:r>
            <a:r>
              <a:rPr lang="en-US" altLang="ja-JP" sz="1275" i="1" dirty="0"/>
              <a:t>R</a:t>
            </a:r>
            <a:r>
              <a:rPr lang="en-US" altLang="ja-JP" sz="1275" baseline="-25000" dirty="0"/>
              <a:t>1</a:t>
            </a:r>
            <a:r>
              <a:rPr lang="en-US" altLang="ja-JP" sz="1275" i="1" dirty="0"/>
              <a:t>, R</a:t>
            </a:r>
            <a:r>
              <a:rPr lang="en-US" altLang="ja-JP" sz="1275" baseline="-25000" dirty="0"/>
              <a:t>2</a:t>
            </a:r>
            <a:r>
              <a:rPr lang="en-US" altLang="ja-JP" sz="1275" i="1" dirty="0"/>
              <a:t>, ..., R</a:t>
            </a:r>
            <a:r>
              <a:rPr lang="en-US" altLang="ja-JP" sz="1275" i="1" baseline="-25000" dirty="0"/>
              <a:t>n</a:t>
            </a:r>
            <a:r>
              <a:rPr lang="en-US" altLang="ja-JP" sz="1275" dirty="0"/>
              <a:t>} such that </a:t>
            </a:r>
          </a:p>
          <a:p>
            <a:pPr lvl="1"/>
            <a:r>
              <a:rPr lang="en-US" altLang="en-US" sz="1275" dirty="0">
                <a:ea typeface="ＭＳ Ｐゴシック" panose="020B0600070205080204" pitchFamily="34" charset="-128"/>
              </a:rPr>
              <a:t>Each relation is in good form </a:t>
            </a:r>
          </a:p>
          <a:p>
            <a:pPr lvl="1"/>
            <a:r>
              <a:rPr lang="en-US" altLang="en-US" sz="1275" dirty="0">
                <a:ea typeface="ＭＳ Ｐゴシック" panose="020B0600070205080204" pitchFamily="34" charset="-128"/>
              </a:rPr>
              <a:t>The decomposition is a lossless decomposition</a:t>
            </a:r>
          </a:p>
          <a:p>
            <a:r>
              <a:rPr lang="en-US" altLang="en-US" sz="1275" dirty="0"/>
              <a:t>Our theory is based on:</a:t>
            </a:r>
          </a:p>
          <a:p>
            <a:pPr lvl="1"/>
            <a:r>
              <a:rPr lang="en-US" altLang="en-US" sz="1275" dirty="0">
                <a:ea typeface="ＭＳ Ｐゴシック" panose="020B0600070205080204" pitchFamily="34" charset="-128"/>
              </a:rPr>
              <a:t>Functional dependencies</a:t>
            </a:r>
          </a:p>
          <a:p>
            <a:pPr lvl="1"/>
            <a:r>
              <a:rPr lang="en-US" altLang="en-US" sz="1275" dirty="0">
                <a:ea typeface="ＭＳ Ｐゴシック" panose="020B0600070205080204" pitchFamily="34" charset="-128"/>
              </a:rPr>
              <a:t>Multivalued dependencies</a:t>
            </a:r>
          </a:p>
        </p:txBody>
      </p:sp>
    </p:spTree>
    <p:extLst>
      <p:ext uri="{BB962C8B-B14F-4D97-AF65-F5344CB8AC3E}">
        <p14:creationId xmlns:p14="http://schemas.microsoft.com/office/powerpoint/2010/main" val="275177380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8674" name="Rectangle 2">
            <a:extLst>
              <a:ext uri="{FF2B5EF4-FFF2-40B4-BE49-F238E27FC236}">
                <a16:creationId xmlns:a16="http://schemas.microsoft.com/office/drawing/2014/main" id="{13ED4822-3217-0C4E-ACA7-49889E9F3447}"/>
              </a:ext>
            </a:extLst>
          </p:cNvPr>
          <p:cNvSpPr>
            <a:spLocks noGrp="1" noChangeArrowheads="1"/>
          </p:cNvSpPr>
          <p:nvPr>
            <p:ph type="title"/>
          </p:nvPr>
        </p:nvSpPr>
        <p:spPr>
          <a:xfrm>
            <a:off x="1719263" y="73819"/>
            <a:ext cx="6057900" cy="457200"/>
          </a:xfrm>
        </p:spPr>
        <p:txBody>
          <a:bodyPr/>
          <a:lstStyle/>
          <a:p>
            <a:pPr>
              <a:defRPr/>
            </a:pPr>
            <a:r>
              <a:rPr lang="en-US" altLang="en-US" sz="2100" dirty="0">
                <a:effectLst>
                  <a:outerShdw blurRad="38100" dist="38100" dir="2700000" algn="tl">
                    <a:srgbClr val="C0C0C0"/>
                  </a:outerShdw>
                </a:effectLst>
              </a:rPr>
              <a:t>Functional Dependencies</a:t>
            </a:r>
          </a:p>
        </p:txBody>
      </p:sp>
      <p:sp>
        <p:nvSpPr>
          <p:cNvPr id="38914" name="Rectangle 3">
            <a:extLst>
              <a:ext uri="{FF2B5EF4-FFF2-40B4-BE49-F238E27FC236}">
                <a16:creationId xmlns:a16="http://schemas.microsoft.com/office/drawing/2014/main" id="{D3635EFA-4E48-6242-ADE3-F58C986669FC}"/>
              </a:ext>
            </a:extLst>
          </p:cNvPr>
          <p:cNvSpPr>
            <a:spLocks noGrp="1" noChangeArrowheads="1"/>
          </p:cNvSpPr>
          <p:nvPr>
            <p:ph type="body" idx="1"/>
          </p:nvPr>
        </p:nvSpPr>
        <p:spPr>
          <a:xfrm>
            <a:off x="1719262" y="829866"/>
            <a:ext cx="5595938" cy="2892028"/>
          </a:xfrm>
        </p:spPr>
        <p:txBody>
          <a:bodyPr/>
          <a:lstStyle/>
          <a:p>
            <a:r>
              <a:rPr lang="en-US" altLang="en-US" sz="1275" dirty="0"/>
              <a:t>There are usually a variety of constraints (rules) on the data in the real world.</a:t>
            </a:r>
            <a:endParaRPr lang="en-US" altLang="en-US" sz="1275" i="1" dirty="0"/>
          </a:p>
          <a:p>
            <a:r>
              <a:rPr lang="en-US" altLang="en-US" sz="1275" dirty="0"/>
              <a:t>For example, some of the constraints that are expected to hold  in a university database are:</a:t>
            </a:r>
          </a:p>
          <a:p>
            <a:pPr lvl="1"/>
            <a:r>
              <a:rPr lang="en-US" altLang="en-US" sz="1275" dirty="0">
                <a:ea typeface="ＭＳ Ｐゴシック" panose="020B0600070205080204" pitchFamily="34" charset="-128"/>
              </a:rPr>
              <a:t>Students and instructors are uniquely identified by their ID.</a:t>
            </a:r>
          </a:p>
          <a:p>
            <a:pPr lvl="1"/>
            <a:r>
              <a:rPr lang="en-US" altLang="en-US" sz="1275" dirty="0">
                <a:ea typeface="ＭＳ Ｐゴシック" panose="020B0600070205080204" pitchFamily="34" charset="-128"/>
              </a:rPr>
              <a:t>Each student and instructor has only one name.</a:t>
            </a:r>
          </a:p>
          <a:p>
            <a:pPr lvl="1"/>
            <a:r>
              <a:rPr lang="en-US" altLang="en-US" sz="1275" dirty="0">
                <a:ea typeface="ＭＳ Ｐゴシック" panose="020B0600070205080204" pitchFamily="34" charset="-128"/>
              </a:rPr>
              <a:t>Each instructor and student is (primarily) associated with only one department.</a:t>
            </a:r>
          </a:p>
          <a:p>
            <a:pPr lvl="1"/>
            <a:r>
              <a:rPr lang="en-US" altLang="en-US" sz="1275" dirty="0">
                <a:ea typeface="ＭＳ Ｐゴシック" panose="020B0600070205080204" pitchFamily="34" charset="-128"/>
              </a:rPr>
              <a:t>Each department has only one value for its budget, and only one associated building.</a:t>
            </a:r>
          </a:p>
        </p:txBody>
      </p:sp>
    </p:spTree>
    <p:extLst>
      <p:ext uri="{BB962C8B-B14F-4D97-AF65-F5344CB8AC3E}">
        <p14:creationId xmlns:p14="http://schemas.microsoft.com/office/powerpoint/2010/main" val="80793622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8674" name="Rectangle 2">
            <a:extLst>
              <a:ext uri="{FF2B5EF4-FFF2-40B4-BE49-F238E27FC236}">
                <a16:creationId xmlns:a16="http://schemas.microsoft.com/office/drawing/2014/main" id="{E33D32E1-0FDC-4E4A-AFA0-27769D4C7FDB}"/>
              </a:ext>
            </a:extLst>
          </p:cNvPr>
          <p:cNvSpPr>
            <a:spLocks noGrp="1" noChangeArrowheads="1"/>
          </p:cNvSpPr>
          <p:nvPr>
            <p:ph type="title"/>
          </p:nvPr>
        </p:nvSpPr>
        <p:spPr>
          <a:xfrm>
            <a:off x="1719263" y="73819"/>
            <a:ext cx="6057900" cy="457200"/>
          </a:xfrm>
        </p:spPr>
        <p:txBody>
          <a:bodyPr/>
          <a:lstStyle/>
          <a:p>
            <a:pPr>
              <a:defRPr/>
            </a:pPr>
            <a:r>
              <a:rPr lang="en-US" altLang="en-US" sz="2100" dirty="0">
                <a:effectLst>
                  <a:outerShdw blurRad="38100" dist="38100" dir="2700000" algn="tl">
                    <a:srgbClr val="C0C0C0"/>
                  </a:outerShdw>
                </a:effectLst>
              </a:rPr>
              <a:t>Functional Dependencies (Cont.)</a:t>
            </a:r>
          </a:p>
        </p:txBody>
      </p:sp>
      <p:sp>
        <p:nvSpPr>
          <p:cNvPr id="40962" name="Rectangle 3">
            <a:extLst>
              <a:ext uri="{FF2B5EF4-FFF2-40B4-BE49-F238E27FC236}">
                <a16:creationId xmlns:a16="http://schemas.microsoft.com/office/drawing/2014/main" id="{A77C4393-6E09-B14F-945D-74E34CD15185}"/>
              </a:ext>
            </a:extLst>
          </p:cNvPr>
          <p:cNvSpPr>
            <a:spLocks noGrp="1" noChangeArrowheads="1"/>
          </p:cNvSpPr>
          <p:nvPr>
            <p:ph type="body" idx="1"/>
          </p:nvPr>
        </p:nvSpPr>
        <p:spPr>
          <a:xfrm>
            <a:off x="1719263" y="857250"/>
            <a:ext cx="5715000" cy="2243138"/>
          </a:xfrm>
        </p:spPr>
        <p:txBody>
          <a:bodyPr/>
          <a:lstStyle/>
          <a:p>
            <a:r>
              <a:rPr lang="en-US" altLang="en-US" sz="1275" dirty="0"/>
              <a:t>An instance of a relation that satisfies all such real-world constraints is called a  </a:t>
            </a:r>
            <a:r>
              <a:rPr lang="en-US" altLang="en-US" sz="1275" b="1" dirty="0">
                <a:solidFill>
                  <a:srgbClr val="002060"/>
                </a:solidFill>
              </a:rPr>
              <a:t>legal instance </a:t>
            </a:r>
            <a:r>
              <a:rPr lang="en-US" altLang="en-US" sz="1275" dirty="0"/>
              <a:t>of the relation;</a:t>
            </a:r>
          </a:p>
          <a:p>
            <a:r>
              <a:rPr lang="en-US" altLang="en-US" sz="1275" dirty="0"/>
              <a:t> A legal instance of a database is one where all the relation instances are legal instances</a:t>
            </a:r>
          </a:p>
          <a:p>
            <a:r>
              <a:rPr lang="en-US" altLang="en-US" sz="1275" dirty="0"/>
              <a:t>Constraints on the set of legal relations.</a:t>
            </a:r>
          </a:p>
          <a:p>
            <a:r>
              <a:rPr lang="en-US" altLang="en-US" sz="1275" dirty="0"/>
              <a:t>Require that the value for a certain set of attributes determines uniquely the value for another set of attributes.</a:t>
            </a:r>
          </a:p>
          <a:p>
            <a:r>
              <a:rPr lang="en-US" altLang="en-US" sz="1275" dirty="0"/>
              <a:t>A functional dependency is a generalization of the notion of a </a:t>
            </a:r>
            <a:r>
              <a:rPr lang="en-US" altLang="en-US" sz="1275" i="1" dirty="0"/>
              <a:t>key.</a:t>
            </a:r>
            <a:endParaRPr lang="en-US" altLang="en-US" sz="1275" dirty="0"/>
          </a:p>
        </p:txBody>
      </p:sp>
    </p:spTree>
    <p:extLst>
      <p:ext uri="{BB962C8B-B14F-4D97-AF65-F5344CB8AC3E}">
        <p14:creationId xmlns:p14="http://schemas.microsoft.com/office/powerpoint/2010/main" val="352563720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0722" name="Rectangle 2">
            <a:extLst>
              <a:ext uri="{FF2B5EF4-FFF2-40B4-BE49-F238E27FC236}">
                <a16:creationId xmlns:a16="http://schemas.microsoft.com/office/drawing/2014/main" id="{0950134C-9EF3-9E4B-AD10-10395038B053}"/>
              </a:ext>
            </a:extLst>
          </p:cNvPr>
          <p:cNvSpPr>
            <a:spLocks noGrp="1" noChangeArrowheads="1"/>
          </p:cNvSpPr>
          <p:nvPr>
            <p:ph type="title"/>
          </p:nvPr>
        </p:nvSpPr>
        <p:spPr/>
        <p:txBody>
          <a:bodyPr/>
          <a:lstStyle/>
          <a:p>
            <a:pPr>
              <a:defRPr/>
            </a:pPr>
            <a:r>
              <a:rPr lang="en-US" altLang="en-US" sz="2100" dirty="0">
                <a:effectLst>
                  <a:outerShdw blurRad="38100" dist="38100" dir="2700000" algn="tl">
                    <a:srgbClr val="C0C0C0"/>
                  </a:outerShdw>
                </a:effectLst>
              </a:rPr>
              <a:t>Functional Dependencies Definition </a:t>
            </a:r>
          </a:p>
        </p:txBody>
      </p:sp>
      <p:sp>
        <p:nvSpPr>
          <p:cNvPr id="43010" name="Rectangle 3">
            <a:extLst>
              <a:ext uri="{FF2B5EF4-FFF2-40B4-BE49-F238E27FC236}">
                <a16:creationId xmlns:a16="http://schemas.microsoft.com/office/drawing/2014/main" id="{6C8D90F0-B27E-8B41-9CD1-2D4E21A53C39}"/>
              </a:ext>
            </a:extLst>
          </p:cNvPr>
          <p:cNvSpPr>
            <a:spLocks noGrp="1" noChangeArrowheads="1"/>
          </p:cNvSpPr>
          <p:nvPr>
            <p:ph type="body" idx="1"/>
          </p:nvPr>
        </p:nvSpPr>
        <p:spPr>
          <a:xfrm>
            <a:off x="1719263" y="798910"/>
            <a:ext cx="5879306" cy="3910013"/>
          </a:xfrm>
        </p:spPr>
        <p:txBody>
          <a:bodyPr/>
          <a:lstStyle/>
          <a:p>
            <a:pPr>
              <a:lnSpc>
                <a:spcPct val="90000"/>
              </a:lnSpc>
              <a:tabLst>
                <a:tab pos="2188369" algn="ctr"/>
              </a:tabLst>
            </a:pPr>
            <a:r>
              <a:rPr lang="en-US" altLang="en-US" sz="1275" dirty="0"/>
              <a:t>Let </a:t>
            </a:r>
            <a:r>
              <a:rPr lang="en-US" altLang="en-US" sz="1275" i="1" dirty="0"/>
              <a:t>R</a:t>
            </a:r>
            <a:r>
              <a:rPr lang="en-US" altLang="en-US" sz="1275" dirty="0"/>
              <a:t> be a relation schema</a:t>
            </a:r>
          </a:p>
          <a:p>
            <a:pPr>
              <a:lnSpc>
                <a:spcPct val="90000"/>
              </a:lnSpc>
              <a:buNone/>
              <a:tabLst>
                <a:tab pos="2188369" algn="ctr"/>
              </a:tabLst>
            </a:pPr>
            <a:r>
              <a:rPr lang="en-US" altLang="en-US" sz="1275" dirty="0"/>
              <a:t>		</a:t>
            </a:r>
            <a:r>
              <a:rPr lang="en-US" altLang="en-US" sz="1275" dirty="0">
                <a:sym typeface="Symbol" pitchFamily="2" charset="2"/>
              </a:rPr>
              <a:t>  </a:t>
            </a:r>
            <a:r>
              <a:rPr lang="en-US" altLang="en-US" sz="1275" i="1" dirty="0">
                <a:sym typeface="Symbol" pitchFamily="2" charset="2"/>
              </a:rPr>
              <a:t>R  and   </a:t>
            </a:r>
            <a:r>
              <a:rPr lang="en-US" altLang="en-US" sz="1275" dirty="0">
                <a:sym typeface="Symbol" pitchFamily="2" charset="2"/>
              </a:rPr>
              <a:t> </a:t>
            </a:r>
            <a:r>
              <a:rPr lang="en-US" altLang="en-US" sz="1275" i="1" dirty="0">
                <a:sym typeface="Symbol" pitchFamily="2" charset="2"/>
              </a:rPr>
              <a:t>R</a:t>
            </a:r>
          </a:p>
          <a:p>
            <a:pPr>
              <a:lnSpc>
                <a:spcPct val="90000"/>
              </a:lnSpc>
              <a:tabLst>
                <a:tab pos="2188369" algn="ctr"/>
              </a:tabLst>
            </a:pPr>
            <a:r>
              <a:rPr lang="en-US" altLang="en-US" sz="1275" dirty="0">
                <a:sym typeface="Symbol" pitchFamily="2" charset="2"/>
              </a:rPr>
              <a:t>The </a:t>
            </a:r>
            <a:r>
              <a:rPr lang="en-US" altLang="en-US" sz="1275" b="1" dirty="0">
                <a:solidFill>
                  <a:srgbClr val="002060"/>
                </a:solidFill>
                <a:sym typeface="Symbol" pitchFamily="2" charset="2"/>
              </a:rPr>
              <a:t>functional dependency</a:t>
            </a:r>
          </a:p>
          <a:p>
            <a:pPr>
              <a:lnSpc>
                <a:spcPct val="90000"/>
              </a:lnSpc>
              <a:buNone/>
              <a:tabLst>
                <a:tab pos="2188369" algn="ctr"/>
              </a:tabLst>
            </a:pPr>
            <a:r>
              <a:rPr lang="en-US" altLang="en-US" sz="1275" i="1" dirty="0">
                <a:solidFill>
                  <a:srgbClr val="002060"/>
                </a:solidFill>
                <a:sym typeface="Symbol" pitchFamily="2" charset="2"/>
              </a:rPr>
              <a:t>		 </a:t>
            </a:r>
            <a:r>
              <a:rPr lang="en-US" altLang="en-US" sz="1275" b="1" dirty="0">
                <a:solidFill>
                  <a:srgbClr val="002060"/>
                </a:solidFill>
                <a:sym typeface="Symbol" pitchFamily="2" charset="2"/>
              </a:rPr>
              <a:t> </a:t>
            </a:r>
            <a:r>
              <a:rPr lang="en-US" altLang="en-US" sz="1275" b="1" dirty="0">
                <a:solidFill>
                  <a:srgbClr val="002060"/>
                </a:solidFill>
                <a:sym typeface="Monotype Sorts" pitchFamily="2" charset="2"/>
              </a:rPr>
              <a:t> </a:t>
            </a:r>
            <a:r>
              <a:rPr lang="en-US" altLang="en-US" sz="1275" b="1" i="1" dirty="0">
                <a:solidFill>
                  <a:srgbClr val="002060"/>
                </a:solidFill>
                <a:sym typeface="Symbol" pitchFamily="2" charset="2"/>
              </a:rPr>
              <a:t></a:t>
            </a:r>
            <a:endParaRPr lang="en-US" altLang="en-US" sz="675" b="1" i="1" dirty="0">
              <a:solidFill>
                <a:srgbClr val="002060"/>
              </a:solidFill>
              <a:sym typeface="Symbol" pitchFamily="2" charset="2"/>
            </a:endParaRPr>
          </a:p>
          <a:p>
            <a:pPr>
              <a:lnSpc>
                <a:spcPct val="90000"/>
              </a:lnSpc>
              <a:buNone/>
              <a:tabLst>
                <a:tab pos="2188369" algn="ctr"/>
              </a:tabLst>
            </a:pPr>
            <a:br>
              <a:rPr lang="en-US" altLang="en-US" sz="675" b="1" i="1" dirty="0">
                <a:solidFill>
                  <a:srgbClr val="000099"/>
                </a:solidFill>
                <a:sym typeface="Symbol" pitchFamily="2" charset="2"/>
              </a:rPr>
            </a:br>
            <a:r>
              <a:rPr lang="en-US" altLang="en-US" sz="1275" b="1" dirty="0">
                <a:solidFill>
                  <a:srgbClr val="002060"/>
                </a:solidFill>
                <a:sym typeface="Symbol" pitchFamily="2" charset="2"/>
              </a:rPr>
              <a:t>holds on</a:t>
            </a:r>
            <a:r>
              <a:rPr lang="en-US" altLang="en-US" sz="1275" dirty="0">
                <a:solidFill>
                  <a:srgbClr val="002060"/>
                </a:solidFill>
                <a:sym typeface="Symbol" pitchFamily="2" charset="2"/>
              </a:rPr>
              <a:t> </a:t>
            </a:r>
            <a:r>
              <a:rPr lang="en-US" altLang="en-US" sz="1275" i="1" dirty="0">
                <a:sym typeface="Symbol" pitchFamily="2" charset="2"/>
              </a:rPr>
              <a:t>R</a:t>
            </a:r>
            <a:r>
              <a:rPr lang="en-US" altLang="en-US" sz="1275" dirty="0">
                <a:sym typeface="Symbol" pitchFamily="2" charset="2"/>
              </a:rPr>
              <a:t> if and only if for any legal relations </a:t>
            </a:r>
            <a:r>
              <a:rPr lang="en-US" altLang="en-US" sz="1275" i="1" dirty="0">
                <a:sym typeface="Symbol" pitchFamily="2" charset="2"/>
              </a:rPr>
              <a:t>r</a:t>
            </a:r>
            <a:r>
              <a:rPr lang="en-US" altLang="en-US" sz="1275" dirty="0">
                <a:sym typeface="Symbol" pitchFamily="2" charset="2"/>
              </a:rPr>
              <a:t>(R), whenever any two tuples </a:t>
            </a:r>
            <a:r>
              <a:rPr lang="en-US" altLang="en-US" sz="1275" i="1" dirty="0">
                <a:sym typeface="Symbol" pitchFamily="2" charset="2"/>
              </a:rPr>
              <a:t>t</a:t>
            </a:r>
            <a:r>
              <a:rPr lang="en-US" altLang="en-US" sz="1275" baseline="-25000" dirty="0">
                <a:sym typeface="Symbol" pitchFamily="2" charset="2"/>
              </a:rPr>
              <a:t>1</a:t>
            </a:r>
            <a:r>
              <a:rPr lang="en-US" altLang="en-US" sz="1275" i="1" dirty="0">
                <a:sym typeface="Symbol" pitchFamily="2" charset="2"/>
              </a:rPr>
              <a:t> </a:t>
            </a:r>
            <a:r>
              <a:rPr lang="en-US" altLang="en-US" sz="1275" dirty="0">
                <a:sym typeface="Symbol" pitchFamily="2" charset="2"/>
              </a:rPr>
              <a:t>and </a:t>
            </a:r>
            <a:r>
              <a:rPr lang="en-US" altLang="en-US" sz="1275" i="1" dirty="0">
                <a:sym typeface="Symbol" pitchFamily="2" charset="2"/>
              </a:rPr>
              <a:t>t</a:t>
            </a:r>
            <a:r>
              <a:rPr lang="en-US" altLang="en-US" sz="1275" baseline="-25000" dirty="0">
                <a:sym typeface="Symbol" pitchFamily="2" charset="2"/>
              </a:rPr>
              <a:t>2</a:t>
            </a:r>
            <a:r>
              <a:rPr lang="en-US" altLang="en-US" sz="1275" dirty="0">
                <a:sym typeface="Symbol" pitchFamily="2" charset="2"/>
              </a:rPr>
              <a:t> of </a:t>
            </a:r>
            <a:r>
              <a:rPr lang="en-US" altLang="en-US" sz="1275" i="1" dirty="0">
                <a:sym typeface="Symbol" pitchFamily="2" charset="2"/>
              </a:rPr>
              <a:t>r</a:t>
            </a:r>
            <a:r>
              <a:rPr lang="en-US" altLang="en-US" sz="1275" dirty="0">
                <a:sym typeface="Symbol" pitchFamily="2" charset="2"/>
              </a:rPr>
              <a:t> agree on the attributes , they also agree on the attributes </a:t>
            </a:r>
            <a:r>
              <a:rPr lang="en-US" altLang="en-US" sz="1275" i="1" dirty="0">
                <a:sym typeface="Symbol" pitchFamily="2" charset="2"/>
              </a:rPr>
              <a:t>. </a:t>
            </a:r>
            <a:r>
              <a:rPr lang="en-US" altLang="en-US" sz="1275" dirty="0">
                <a:sym typeface="Symbol" pitchFamily="2" charset="2"/>
              </a:rPr>
              <a:t> That is, </a:t>
            </a:r>
            <a:endParaRPr lang="en-US" altLang="en-US" sz="675" dirty="0">
              <a:sym typeface="Symbol" pitchFamily="2" charset="2"/>
            </a:endParaRPr>
          </a:p>
          <a:p>
            <a:pPr>
              <a:lnSpc>
                <a:spcPct val="90000"/>
              </a:lnSpc>
              <a:buNone/>
              <a:tabLst>
                <a:tab pos="2188369" algn="ctr"/>
              </a:tabLst>
            </a:pPr>
            <a:endParaRPr lang="en-US" altLang="en-US" sz="675" dirty="0">
              <a:sym typeface="Symbol" pitchFamily="2" charset="2"/>
            </a:endParaRPr>
          </a:p>
          <a:p>
            <a:pPr>
              <a:lnSpc>
                <a:spcPct val="90000"/>
              </a:lnSpc>
              <a:buNone/>
              <a:tabLst>
                <a:tab pos="2188369" algn="ctr"/>
              </a:tabLst>
            </a:pPr>
            <a:r>
              <a:rPr lang="en-US" altLang="en-US" sz="1275" i="1" dirty="0">
                <a:sym typeface="Symbol" pitchFamily="2" charset="2"/>
              </a:rPr>
              <a:t>		 t</a:t>
            </a:r>
            <a:r>
              <a:rPr lang="en-US" altLang="en-US" sz="1275" baseline="-25000" dirty="0">
                <a:sym typeface="Symbol" pitchFamily="2" charset="2"/>
              </a:rPr>
              <a:t>1</a:t>
            </a:r>
            <a:r>
              <a:rPr lang="en-US" altLang="en-US" sz="1275" dirty="0">
                <a:sym typeface="Symbol" pitchFamily="2" charset="2"/>
              </a:rPr>
              <a:t>[] = </a:t>
            </a:r>
            <a:r>
              <a:rPr lang="en-US" altLang="en-US" sz="1275" i="1" dirty="0">
                <a:sym typeface="Symbol" pitchFamily="2" charset="2"/>
              </a:rPr>
              <a:t>t</a:t>
            </a:r>
            <a:r>
              <a:rPr lang="en-US" altLang="en-US" sz="1275" baseline="-25000" dirty="0">
                <a:sym typeface="Symbol" pitchFamily="2" charset="2"/>
              </a:rPr>
              <a:t>2 </a:t>
            </a:r>
            <a:r>
              <a:rPr lang="en-US" altLang="en-US" sz="1275" dirty="0">
                <a:sym typeface="Symbol" pitchFamily="2" charset="2"/>
              </a:rPr>
              <a:t>[]      </a:t>
            </a:r>
            <a:r>
              <a:rPr lang="en-US" altLang="en-US" sz="1275" i="1" dirty="0">
                <a:sym typeface="Symbol" pitchFamily="2" charset="2"/>
              </a:rPr>
              <a:t>t</a:t>
            </a:r>
            <a:r>
              <a:rPr lang="en-US" altLang="en-US" sz="1275" baseline="-25000" dirty="0">
                <a:sym typeface="Symbol" pitchFamily="2" charset="2"/>
              </a:rPr>
              <a:t>1</a:t>
            </a:r>
            <a:r>
              <a:rPr lang="en-US" altLang="en-US" sz="1275" dirty="0">
                <a:sym typeface="Symbol" pitchFamily="2" charset="2"/>
              </a:rPr>
              <a:t>[</a:t>
            </a:r>
            <a:r>
              <a:rPr lang="en-US" altLang="en-US" sz="1275" i="1" dirty="0">
                <a:sym typeface="Symbol" pitchFamily="2" charset="2"/>
              </a:rPr>
              <a:t> </a:t>
            </a:r>
            <a:r>
              <a:rPr lang="en-US" altLang="en-US" sz="1275" dirty="0">
                <a:sym typeface="Symbol" pitchFamily="2" charset="2"/>
              </a:rPr>
              <a:t>]  = </a:t>
            </a:r>
            <a:r>
              <a:rPr lang="en-US" altLang="en-US" sz="1275" i="1" dirty="0">
                <a:sym typeface="Symbol" pitchFamily="2" charset="2"/>
              </a:rPr>
              <a:t>t</a:t>
            </a:r>
            <a:r>
              <a:rPr lang="en-US" altLang="en-US" sz="1275" baseline="-25000" dirty="0">
                <a:sym typeface="Symbol" pitchFamily="2" charset="2"/>
              </a:rPr>
              <a:t>2 </a:t>
            </a:r>
            <a:r>
              <a:rPr lang="en-US" altLang="en-US" sz="1275" dirty="0">
                <a:sym typeface="Symbol" pitchFamily="2" charset="2"/>
              </a:rPr>
              <a:t>[</a:t>
            </a:r>
            <a:r>
              <a:rPr lang="en-US" altLang="en-US" sz="1275" i="1" dirty="0">
                <a:sym typeface="Symbol" pitchFamily="2" charset="2"/>
              </a:rPr>
              <a:t> </a:t>
            </a:r>
            <a:r>
              <a:rPr lang="en-US" altLang="en-US" sz="1275" dirty="0">
                <a:sym typeface="Symbol" pitchFamily="2" charset="2"/>
              </a:rPr>
              <a:t>] </a:t>
            </a:r>
            <a:endParaRPr lang="en-US" altLang="en-US" sz="675" dirty="0">
              <a:sym typeface="Symbol" pitchFamily="2" charset="2"/>
            </a:endParaRPr>
          </a:p>
          <a:p>
            <a:pPr>
              <a:lnSpc>
                <a:spcPct val="90000"/>
              </a:lnSpc>
              <a:buNone/>
              <a:tabLst>
                <a:tab pos="2188369" algn="ctr"/>
              </a:tabLst>
            </a:pPr>
            <a:endParaRPr lang="en-US" altLang="en-US" sz="675" dirty="0">
              <a:sym typeface="Symbol" pitchFamily="2" charset="2"/>
            </a:endParaRPr>
          </a:p>
          <a:p>
            <a:pPr>
              <a:lnSpc>
                <a:spcPct val="90000"/>
              </a:lnSpc>
              <a:tabLst>
                <a:tab pos="2188369" algn="ctr"/>
              </a:tabLst>
            </a:pPr>
            <a:r>
              <a:rPr lang="en-US" altLang="en-US" sz="1275" dirty="0"/>
              <a:t>Example:  Consider </a:t>
            </a:r>
            <a:r>
              <a:rPr lang="en-US" altLang="en-US" sz="1275" i="1" dirty="0"/>
              <a:t>r</a:t>
            </a:r>
            <a:r>
              <a:rPr lang="en-US" altLang="en-US" sz="1275" dirty="0"/>
              <a:t>(A</a:t>
            </a:r>
            <a:r>
              <a:rPr lang="en-US" altLang="en-US" sz="1275" i="1" dirty="0"/>
              <a:t>,B </a:t>
            </a:r>
            <a:r>
              <a:rPr lang="en-US" altLang="en-US" sz="1275" dirty="0"/>
              <a:t>) with the following instance of </a:t>
            </a:r>
            <a:r>
              <a:rPr lang="en-US" altLang="en-US" sz="1275" i="1" dirty="0"/>
              <a:t>r.</a:t>
            </a:r>
            <a:endParaRPr lang="en-US" altLang="en-US" sz="1275" dirty="0"/>
          </a:p>
          <a:p>
            <a:pPr>
              <a:lnSpc>
                <a:spcPct val="90000"/>
              </a:lnSpc>
              <a:tabLst>
                <a:tab pos="2188369" algn="ctr"/>
              </a:tabLst>
            </a:pPr>
            <a:endParaRPr lang="en-US" altLang="en-US" sz="1275" dirty="0"/>
          </a:p>
          <a:p>
            <a:pPr>
              <a:lnSpc>
                <a:spcPct val="90000"/>
              </a:lnSpc>
              <a:tabLst>
                <a:tab pos="2188369" algn="ctr"/>
              </a:tabLst>
            </a:pPr>
            <a:endParaRPr lang="en-US" altLang="en-US" sz="1275" dirty="0"/>
          </a:p>
          <a:p>
            <a:pPr>
              <a:lnSpc>
                <a:spcPct val="90000"/>
              </a:lnSpc>
              <a:buNone/>
              <a:tabLst>
                <a:tab pos="2188369" algn="ctr"/>
              </a:tabLst>
            </a:pPr>
            <a:endParaRPr lang="en-US" altLang="en-US" sz="1275" dirty="0"/>
          </a:p>
          <a:p>
            <a:pPr>
              <a:lnSpc>
                <a:spcPct val="90000"/>
              </a:lnSpc>
              <a:buNone/>
              <a:tabLst>
                <a:tab pos="2188369" algn="ctr"/>
              </a:tabLst>
            </a:pPr>
            <a:endParaRPr lang="en-US" altLang="en-US" sz="1275" dirty="0"/>
          </a:p>
          <a:p>
            <a:pPr>
              <a:lnSpc>
                <a:spcPct val="90000"/>
              </a:lnSpc>
              <a:tabLst>
                <a:tab pos="2188369" algn="ctr"/>
              </a:tabLst>
            </a:pPr>
            <a:r>
              <a:rPr lang="en-US" altLang="en-US" sz="1275" dirty="0"/>
              <a:t>On this instance, </a:t>
            </a:r>
            <a:r>
              <a:rPr lang="en-US" altLang="en-US" sz="1275" i="1" dirty="0"/>
              <a:t>B</a:t>
            </a:r>
            <a:r>
              <a:rPr lang="en-US" altLang="en-US" sz="1275" dirty="0"/>
              <a:t> </a:t>
            </a:r>
            <a:r>
              <a:rPr lang="en-US" altLang="en-US" sz="1275" dirty="0">
                <a:sym typeface="Symbol" pitchFamily="2" charset="2"/>
              </a:rPr>
              <a:t></a:t>
            </a:r>
            <a:r>
              <a:rPr lang="en-US" altLang="en-US" sz="1275" dirty="0"/>
              <a:t> </a:t>
            </a:r>
            <a:r>
              <a:rPr lang="en-US" altLang="en-US" sz="1275" i="1" dirty="0"/>
              <a:t>A</a:t>
            </a:r>
            <a:r>
              <a:rPr lang="en-US" altLang="en-US" sz="1275" dirty="0"/>
              <a:t> hold;  </a:t>
            </a:r>
            <a:r>
              <a:rPr lang="en-US" altLang="en-US" sz="1275" i="1" dirty="0"/>
              <a:t>A</a:t>
            </a:r>
            <a:r>
              <a:rPr lang="en-US" altLang="en-US" sz="1275" dirty="0"/>
              <a:t> </a:t>
            </a:r>
            <a:r>
              <a:rPr lang="en-US" altLang="en-US" sz="1275" dirty="0">
                <a:sym typeface="Symbol" pitchFamily="2" charset="2"/>
              </a:rPr>
              <a:t></a:t>
            </a:r>
            <a:r>
              <a:rPr lang="en-US" altLang="en-US" sz="1275" dirty="0">
                <a:sym typeface="Monotype Sorts" pitchFamily="2" charset="2"/>
              </a:rPr>
              <a:t> </a:t>
            </a:r>
            <a:r>
              <a:rPr lang="en-US" altLang="en-US" sz="1275" i="1" dirty="0"/>
              <a:t>B</a:t>
            </a:r>
            <a:r>
              <a:rPr lang="en-US" altLang="en-US" sz="1275" dirty="0"/>
              <a:t> does </a:t>
            </a:r>
            <a:r>
              <a:rPr lang="en-US" altLang="en-US" sz="1275" b="1" dirty="0"/>
              <a:t>NOT</a:t>
            </a:r>
            <a:r>
              <a:rPr lang="en-US" altLang="en-US" sz="1275" dirty="0"/>
              <a:t> hold, </a:t>
            </a:r>
          </a:p>
          <a:p>
            <a:pPr>
              <a:lnSpc>
                <a:spcPct val="90000"/>
              </a:lnSpc>
              <a:tabLst>
                <a:tab pos="2188369" algn="ctr"/>
              </a:tabLst>
            </a:pPr>
            <a:endParaRPr lang="en-US" altLang="en-US" i="1" dirty="0">
              <a:sym typeface="Symbol" pitchFamily="2" charset="2"/>
            </a:endParaRPr>
          </a:p>
        </p:txBody>
      </p:sp>
      <p:sp>
        <p:nvSpPr>
          <p:cNvPr id="43011" name="Text Box 4">
            <a:extLst>
              <a:ext uri="{FF2B5EF4-FFF2-40B4-BE49-F238E27FC236}">
                <a16:creationId xmlns:a16="http://schemas.microsoft.com/office/drawing/2014/main" id="{965361AC-593F-8344-BA72-4D98480CD20E}"/>
              </a:ext>
            </a:extLst>
          </p:cNvPr>
          <p:cNvSpPr txBox="1">
            <a:spLocks noChangeArrowheads="1"/>
          </p:cNvSpPr>
          <p:nvPr/>
        </p:nvSpPr>
        <p:spPr bwMode="auto">
          <a:xfrm>
            <a:off x="3985023" y="3318273"/>
            <a:ext cx="748903" cy="715581"/>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marL="457200" indent="-457200">
              <a:spcBef>
                <a:spcPct val="35000"/>
              </a:spcBef>
              <a:buClr>
                <a:schemeClr val="tx2"/>
              </a:buClr>
              <a:buSzPct val="90000"/>
              <a:buFont typeface="Monotype Sorts" pitchFamily="2" charset="2"/>
              <a:buChar char="n"/>
              <a:defRPr kumimoji="1">
                <a:solidFill>
                  <a:schemeClr val="tx1"/>
                </a:solidFill>
                <a:latin typeface="Helvetica" pitchFamily="2" charset="0"/>
                <a:ea typeface="ＭＳ Ｐゴシック" panose="020B0600070205080204" pitchFamily="34" charset="-128"/>
              </a:defRPr>
            </a:lvl1pPr>
            <a:lvl2pPr marL="742950" indent="-285750">
              <a:spcBef>
                <a:spcPct val="35000"/>
              </a:spcBef>
              <a:buClr>
                <a:schemeClr val="folHlink"/>
              </a:buClr>
              <a:buSzPct val="80000"/>
              <a:buFont typeface="Monotype Sorts" pitchFamily="2" charset="2"/>
              <a:buChar char="l"/>
              <a:defRPr kumimoji="1">
                <a:solidFill>
                  <a:schemeClr val="tx1"/>
                </a:solidFill>
                <a:latin typeface="Helvetica" pitchFamily="2" charset="0"/>
                <a:ea typeface="ＭＳ Ｐゴシック" panose="020B0600070205080204" pitchFamily="34" charset="-128"/>
              </a:defRPr>
            </a:lvl2pPr>
            <a:lvl3pPr marL="1143000" indent="-228600">
              <a:spcBef>
                <a:spcPct val="35000"/>
              </a:spcBef>
              <a:buClr>
                <a:srgbClr val="33CC33"/>
              </a:buClr>
              <a:buSzPct val="75000"/>
              <a:buFont typeface="Webdings" pitchFamily="2" charset="2"/>
              <a:buChar char="4"/>
              <a:defRPr kumimoji="1">
                <a:solidFill>
                  <a:schemeClr val="tx1"/>
                </a:solidFill>
                <a:latin typeface="Helvetica" pitchFamily="2" charset="0"/>
                <a:ea typeface="ＭＳ Ｐゴシック"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itchFamily="2" charset="0"/>
                <a:ea typeface="ＭＳ Ｐゴシック"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itchFamily="2" charset="0"/>
                <a:ea typeface="ＭＳ Ｐゴシック"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itchFamily="2" charset="0"/>
                <a:ea typeface="ＭＳ Ｐゴシック"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itchFamily="2" charset="0"/>
                <a:ea typeface="ＭＳ Ｐゴシック"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itchFamily="2" charset="0"/>
                <a:ea typeface="ＭＳ Ｐゴシック"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itchFamily="2" charset="0"/>
                <a:ea typeface="ＭＳ Ｐゴシック" panose="020B0600070205080204" pitchFamily="34" charset="-128"/>
              </a:defRPr>
            </a:lvl9pPr>
          </a:lstStyle>
          <a:p>
            <a:pPr marL="342900" marR="0" lvl="0" indent="-342900" algn="l" defTabSz="685800" rtl="0" eaLnBrk="0" fontAlgn="base" latinLnBrk="0" hangingPunct="0">
              <a:lnSpc>
                <a:spcPct val="100000"/>
              </a:lnSpc>
              <a:spcBef>
                <a:spcPct val="0"/>
              </a:spcBef>
              <a:spcAft>
                <a:spcPct val="0"/>
              </a:spcAft>
              <a:buClrTx/>
              <a:buSzTx/>
              <a:buFontTx/>
              <a:buAutoNum type="arabicPlain"/>
              <a:tabLst/>
              <a:defRPr/>
            </a:pPr>
            <a:r>
              <a:rPr kumimoji="0" lang="en-US" altLang="en-US" sz="1350" b="0" i="0" u="none" strike="noStrike" kern="1200" cap="none" spc="0" normalizeH="0" baseline="0" noProof="0">
                <a:ln>
                  <a:noFill/>
                </a:ln>
                <a:solidFill>
                  <a:srgbClr val="000000"/>
                </a:solidFill>
                <a:effectLst/>
                <a:uLnTx/>
                <a:uFillTx/>
                <a:latin typeface="Helvetica" pitchFamily="2" charset="0"/>
                <a:ea typeface="ＭＳ Ｐゴシック" panose="020B0600070205080204" pitchFamily="34" charset="-128"/>
                <a:cs typeface="+mn-cs"/>
              </a:rPr>
              <a:t>4</a:t>
            </a:r>
          </a:p>
          <a:p>
            <a:pPr marL="342900" marR="0" lvl="0" indent="-342900" algn="l" defTabSz="685800" rtl="0" eaLnBrk="0" fontAlgn="base" latinLnBrk="0" hangingPunct="0">
              <a:lnSpc>
                <a:spcPct val="100000"/>
              </a:lnSpc>
              <a:spcBef>
                <a:spcPct val="0"/>
              </a:spcBef>
              <a:spcAft>
                <a:spcPct val="0"/>
              </a:spcAft>
              <a:buClrTx/>
              <a:buSzTx/>
              <a:buFont typeface="Monotype Sorts" pitchFamily="2" charset="2"/>
              <a:buNone/>
              <a:tabLst/>
              <a:defRPr/>
            </a:pPr>
            <a:r>
              <a:rPr kumimoji="0" lang="en-US" altLang="en-US" sz="1350" b="0" i="0" u="none" strike="noStrike" kern="1200" cap="none" spc="0" normalizeH="0" baseline="0" noProof="0">
                <a:ln>
                  <a:noFill/>
                </a:ln>
                <a:solidFill>
                  <a:srgbClr val="000000"/>
                </a:solidFill>
                <a:effectLst/>
                <a:uLnTx/>
                <a:uFillTx/>
                <a:latin typeface="Helvetica" pitchFamily="2" charset="0"/>
                <a:ea typeface="ＭＳ Ｐゴシック" panose="020B0600070205080204" pitchFamily="34" charset="-128"/>
                <a:cs typeface="+mn-cs"/>
              </a:rPr>
              <a:t>1     5</a:t>
            </a:r>
          </a:p>
          <a:p>
            <a:pPr marL="342900" marR="0" lvl="0" indent="-342900" algn="l" defTabSz="685800" rtl="0" eaLnBrk="0" fontAlgn="base" latinLnBrk="0" hangingPunct="0">
              <a:lnSpc>
                <a:spcPct val="100000"/>
              </a:lnSpc>
              <a:spcBef>
                <a:spcPct val="0"/>
              </a:spcBef>
              <a:spcAft>
                <a:spcPct val="0"/>
              </a:spcAft>
              <a:buClrTx/>
              <a:buSzTx/>
              <a:buFont typeface="Monotype Sorts" pitchFamily="2" charset="2"/>
              <a:buNone/>
              <a:tabLst/>
              <a:defRPr/>
            </a:pPr>
            <a:r>
              <a:rPr kumimoji="0" lang="en-US" altLang="en-US" sz="1350" b="0" i="0" u="none" strike="noStrike" kern="1200" cap="none" spc="0" normalizeH="0" baseline="0" noProof="0">
                <a:ln>
                  <a:noFill/>
                </a:ln>
                <a:solidFill>
                  <a:srgbClr val="000000"/>
                </a:solidFill>
                <a:effectLst/>
                <a:uLnTx/>
                <a:uFillTx/>
                <a:latin typeface="Helvetica" pitchFamily="2" charset="0"/>
                <a:ea typeface="ＭＳ Ｐゴシック" panose="020B0600070205080204" pitchFamily="34" charset="-128"/>
                <a:cs typeface="+mn-cs"/>
              </a:rPr>
              <a:t>3     7</a:t>
            </a:r>
          </a:p>
        </p:txBody>
      </p:sp>
    </p:spTree>
    <p:extLst>
      <p:ext uri="{BB962C8B-B14F-4D97-AF65-F5344CB8AC3E}">
        <p14:creationId xmlns:p14="http://schemas.microsoft.com/office/powerpoint/2010/main" val="272345007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9394" name="Rectangle 2">
            <a:extLst>
              <a:ext uri="{FF2B5EF4-FFF2-40B4-BE49-F238E27FC236}">
                <a16:creationId xmlns:a16="http://schemas.microsoft.com/office/drawing/2014/main" id="{BEA3B149-B49C-C241-BC09-0FA701281F55}"/>
              </a:ext>
            </a:extLst>
          </p:cNvPr>
          <p:cNvSpPr>
            <a:spLocks noGrp="1" noChangeArrowheads="1"/>
          </p:cNvSpPr>
          <p:nvPr>
            <p:ph type="title"/>
          </p:nvPr>
        </p:nvSpPr>
        <p:spPr>
          <a:xfrm>
            <a:off x="1859756" y="200025"/>
            <a:ext cx="5943600" cy="342900"/>
          </a:xfrm>
        </p:spPr>
        <p:txBody>
          <a:bodyPr/>
          <a:lstStyle/>
          <a:p>
            <a:pPr>
              <a:defRPr/>
            </a:pPr>
            <a:r>
              <a:rPr lang="en-US" altLang="en-US" sz="2100" dirty="0">
                <a:effectLst>
                  <a:outerShdw blurRad="38100" dist="38100" dir="2700000" algn="tl">
                    <a:srgbClr val="C0C0C0"/>
                  </a:outerShdw>
                </a:effectLst>
              </a:rPr>
              <a:t>Closure of a Set of Functional Dependencies</a:t>
            </a:r>
          </a:p>
        </p:txBody>
      </p:sp>
      <p:sp>
        <p:nvSpPr>
          <p:cNvPr id="45058" name="Rectangle 3">
            <a:extLst>
              <a:ext uri="{FF2B5EF4-FFF2-40B4-BE49-F238E27FC236}">
                <a16:creationId xmlns:a16="http://schemas.microsoft.com/office/drawing/2014/main" id="{845B6B8B-DDA4-F74B-943C-08F2145398FA}"/>
              </a:ext>
            </a:extLst>
          </p:cNvPr>
          <p:cNvSpPr>
            <a:spLocks noGrp="1" noChangeArrowheads="1"/>
          </p:cNvSpPr>
          <p:nvPr>
            <p:ph type="body" idx="1"/>
          </p:nvPr>
        </p:nvSpPr>
        <p:spPr>
          <a:xfrm>
            <a:off x="1728788" y="913210"/>
            <a:ext cx="5660231" cy="2040731"/>
          </a:xfrm>
        </p:spPr>
        <p:txBody>
          <a:bodyPr/>
          <a:lstStyle/>
          <a:p>
            <a:r>
              <a:rPr lang="en-US" altLang="en-US" sz="1275" dirty="0"/>
              <a:t>Given a set </a:t>
            </a:r>
            <a:r>
              <a:rPr lang="en-US" altLang="en-US" sz="1275" i="1" dirty="0"/>
              <a:t>F</a:t>
            </a:r>
            <a:r>
              <a:rPr lang="en-US" altLang="en-US" sz="1275" dirty="0"/>
              <a:t> set of functional dependencies, there are certain other functional dependencies that are logically implied by </a:t>
            </a:r>
            <a:r>
              <a:rPr lang="en-US" altLang="en-US" sz="1275" i="1" dirty="0"/>
              <a:t>F</a:t>
            </a:r>
            <a:r>
              <a:rPr lang="en-US" altLang="en-US" sz="1275" dirty="0"/>
              <a:t>.</a:t>
            </a:r>
          </a:p>
          <a:p>
            <a:pPr lvl="1"/>
            <a:r>
              <a:rPr lang="en-US" altLang="en-US" sz="1275" dirty="0">
                <a:ea typeface="ＭＳ Ｐゴシック" panose="020B0600070205080204" pitchFamily="34" charset="-128"/>
              </a:rPr>
              <a:t> If  </a:t>
            </a:r>
            <a:r>
              <a:rPr lang="en-US" altLang="en-US" sz="1275" i="1" dirty="0">
                <a:ea typeface="ＭＳ Ｐゴシック" panose="020B0600070205080204" pitchFamily="34" charset="-128"/>
              </a:rPr>
              <a:t>A</a:t>
            </a:r>
            <a:r>
              <a:rPr lang="en-US" altLang="en-US" sz="1275" dirty="0">
                <a:ea typeface="ＭＳ Ｐゴシック" panose="020B0600070205080204" pitchFamily="34" charset="-128"/>
              </a:rPr>
              <a:t> </a:t>
            </a:r>
            <a:r>
              <a:rPr lang="en-US" altLang="en-US" sz="1275" dirty="0">
                <a:ea typeface="ＭＳ Ｐゴシック" panose="020B0600070205080204" pitchFamily="34" charset="-128"/>
                <a:sym typeface="Symbol" pitchFamily="2" charset="2"/>
              </a:rPr>
              <a:t></a:t>
            </a:r>
            <a:r>
              <a:rPr lang="en-US" altLang="en-US" sz="1275" dirty="0">
                <a:ea typeface="ＭＳ Ｐゴシック" panose="020B0600070205080204" pitchFamily="34" charset="-128"/>
                <a:sym typeface="Monotype Sorts" pitchFamily="2" charset="2"/>
              </a:rPr>
              <a:t> </a:t>
            </a:r>
            <a:r>
              <a:rPr lang="en-US" altLang="en-US" sz="1275" i="1" dirty="0">
                <a:ea typeface="ＭＳ Ｐゴシック" panose="020B0600070205080204" pitchFamily="34" charset="-128"/>
                <a:sym typeface="Monotype Sorts" pitchFamily="2" charset="2"/>
              </a:rPr>
              <a:t>B</a:t>
            </a:r>
            <a:r>
              <a:rPr lang="en-US" altLang="en-US" sz="1275" dirty="0">
                <a:ea typeface="ＭＳ Ｐゴシック" panose="020B0600070205080204" pitchFamily="34" charset="-128"/>
                <a:sym typeface="Monotype Sorts" pitchFamily="2" charset="2"/>
              </a:rPr>
              <a:t> and  </a:t>
            </a:r>
            <a:r>
              <a:rPr lang="en-US" altLang="en-US" sz="1275" i="1" dirty="0">
                <a:ea typeface="ＭＳ Ｐゴシック" panose="020B0600070205080204" pitchFamily="34" charset="-128"/>
                <a:sym typeface="Monotype Sorts" pitchFamily="2" charset="2"/>
              </a:rPr>
              <a:t>B</a:t>
            </a:r>
            <a:r>
              <a:rPr lang="en-US" altLang="en-US" sz="1275" dirty="0">
                <a:ea typeface="ＭＳ Ｐゴシック" panose="020B0600070205080204" pitchFamily="34" charset="-128"/>
                <a:sym typeface="Monotype Sorts" pitchFamily="2" charset="2"/>
              </a:rPr>
              <a:t> </a:t>
            </a:r>
            <a:r>
              <a:rPr lang="en-US" altLang="en-US" sz="1275" dirty="0">
                <a:ea typeface="ＭＳ Ｐゴシック" panose="020B0600070205080204" pitchFamily="34" charset="-128"/>
                <a:sym typeface="Symbol" pitchFamily="2" charset="2"/>
              </a:rPr>
              <a:t></a:t>
            </a:r>
            <a:r>
              <a:rPr lang="en-US" altLang="en-US" sz="1275" dirty="0">
                <a:ea typeface="ＭＳ Ｐゴシック" panose="020B0600070205080204" pitchFamily="34" charset="-128"/>
                <a:sym typeface="Monotype Sorts" pitchFamily="2" charset="2"/>
              </a:rPr>
              <a:t> </a:t>
            </a:r>
            <a:r>
              <a:rPr lang="en-US" altLang="en-US" sz="1275" i="1" dirty="0">
                <a:ea typeface="ＭＳ Ｐゴシック" panose="020B0600070205080204" pitchFamily="34" charset="-128"/>
                <a:sym typeface="Monotype Sorts" pitchFamily="2" charset="2"/>
              </a:rPr>
              <a:t>C</a:t>
            </a:r>
            <a:r>
              <a:rPr lang="en-US" altLang="en-US" sz="1275" dirty="0">
                <a:ea typeface="ＭＳ Ｐゴシック" panose="020B0600070205080204" pitchFamily="34" charset="-128"/>
                <a:sym typeface="Monotype Sorts" pitchFamily="2" charset="2"/>
              </a:rPr>
              <a:t>,  then we can infer that </a:t>
            </a:r>
            <a:r>
              <a:rPr lang="en-US" altLang="en-US" sz="1275" i="1" dirty="0">
                <a:ea typeface="ＭＳ Ｐゴシック" panose="020B0600070205080204" pitchFamily="34" charset="-128"/>
                <a:sym typeface="Monotype Sorts" pitchFamily="2" charset="2"/>
              </a:rPr>
              <a:t>A</a:t>
            </a:r>
            <a:r>
              <a:rPr lang="en-US" altLang="en-US" sz="1275" dirty="0">
                <a:ea typeface="ＭＳ Ｐゴシック" panose="020B0600070205080204" pitchFamily="34" charset="-128"/>
                <a:sym typeface="Monotype Sorts" pitchFamily="2" charset="2"/>
              </a:rPr>
              <a:t> </a:t>
            </a:r>
            <a:r>
              <a:rPr lang="en-US" altLang="en-US" sz="1275" dirty="0">
                <a:ea typeface="ＭＳ Ｐゴシック" panose="020B0600070205080204" pitchFamily="34" charset="-128"/>
                <a:sym typeface="Symbol" pitchFamily="2" charset="2"/>
              </a:rPr>
              <a:t></a:t>
            </a:r>
            <a:r>
              <a:rPr lang="en-US" altLang="en-US" sz="1275" dirty="0">
                <a:ea typeface="ＭＳ Ｐゴシック" panose="020B0600070205080204" pitchFamily="34" charset="-128"/>
                <a:sym typeface="Monotype Sorts" pitchFamily="2" charset="2"/>
              </a:rPr>
              <a:t> C</a:t>
            </a:r>
          </a:p>
          <a:p>
            <a:pPr lvl="1"/>
            <a:r>
              <a:rPr lang="en-US" altLang="en-US" sz="1275" dirty="0">
                <a:ea typeface="ＭＳ Ｐゴシック" panose="020B0600070205080204" pitchFamily="34" charset="-128"/>
                <a:sym typeface="Monotype Sorts" pitchFamily="2" charset="2"/>
              </a:rPr>
              <a:t>etc.</a:t>
            </a:r>
            <a:endParaRPr lang="en-US" altLang="en-US" sz="1275" dirty="0">
              <a:ea typeface="ＭＳ Ｐゴシック" panose="020B0600070205080204" pitchFamily="34" charset="-128"/>
            </a:endParaRPr>
          </a:p>
          <a:p>
            <a:r>
              <a:rPr lang="en-US" altLang="en-US" sz="1275" dirty="0"/>
              <a:t>The set of </a:t>
            </a:r>
            <a:r>
              <a:rPr lang="en-US" altLang="en-US" sz="1275" b="1" dirty="0">
                <a:solidFill>
                  <a:srgbClr val="002060"/>
                </a:solidFill>
              </a:rPr>
              <a:t>all</a:t>
            </a:r>
            <a:r>
              <a:rPr lang="en-US" altLang="en-US" sz="1275" dirty="0"/>
              <a:t> functional dependencies logically implied by </a:t>
            </a:r>
            <a:r>
              <a:rPr lang="en-US" altLang="en-US" sz="1275" i="1" dirty="0"/>
              <a:t>F</a:t>
            </a:r>
            <a:r>
              <a:rPr lang="en-US" altLang="en-US" sz="1275" dirty="0"/>
              <a:t> is the </a:t>
            </a:r>
            <a:r>
              <a:rPr lang="en-US" altLang="en-US" sz="1275" b="1" dirty="0">
                <a:solidFill>
                  <a:srgbClr val="002060"/>
                </a:solidFill>
              </a:rPr>
              <a:t>closure</a:t>
            </a:r>
            <a:r>
              <a:rPr lang="en-US" altLang="en-US" sz="1275" dirty="0"/>
              <a:t> of </a:t>
            </a:r>
            <a:r>
              <a:rPr lang="en-US" altLang="en-US" sz="1275" i="1" dirty="0"/>
              <a:t>F</a:t>
            </a:r>
            <a:r>
              <a:rPr lang="en-US" altLang="en-US" sz="1275" dirty="0"/>
              <a:t>.</a:t>
            </a:r>
          </a:p>
          <a:p>
            <a:r>
              <a:rPr lang="en-US" altLang="en-US" sz="1275" dirty="0"/>
              <a:t>We denote the </a:t>
            </a:r>
            <a:r>
              <a:rPr lang="en-US" altLang="en-US" sz="1275" i="1" dirty="0"/>
              <a:t>closure </a:t>
            </a:r>
            <a:r>
              <a:rPr lang="en-US" altLang="en-US" sz="1275" dirty="0"/>
              <a:t>of </a:t>
            </a:r>
            <a:r>
              <a:rPr lang="en-US" altLang="en-US" sz="1275" i="1" dirty="0"/>
              <a:t>F</a:t>
            </a:r>
            <a:r>
              <a:rPr lang="en-US" altLang="en-US" sz="1275" dirty="0"/>
              <a:t> by </a:t>
            </a:r>
            <a:r>
              <a:rPr lang="en-US" altLang="en-US" sz="1275" b="1" i="1" dirty="0">
                <a:solidFill>
                  <a:srgbClr val="002060"/>
                </a:solidFill>
              </a:rPr>
              <a:t>F</a:t>
            </a:r>
            <a:r>
              <a:rPr lang="en-US" altLang="en-US" sz="1275" b="1" i="1" baseline="44000" dirty="0">
                <a:solidFill>
                  <a:srgbClr val="002060"/>
                </a:solidFill>
              </a:rPr>
              <a:t>+</a:t>
            </a:r>
            <a:r>
              <a:rPr lang="en-US" altLang="en-US" sz="1275" i="1" dirty="0">
                <a:solidFill>
                  <a:srgbClr val="000099"/>
                </a:solidFill>
              </a:rPr>
              <a:t>.</a:t>
            </a:r>
          </a:p>
          <a:p>
            <a:endParaRPr lang="en-US" altLang="en-US" dirty="0">
              <a:sym typeface="Greek Symbols"/>
            </a:endParaRPr>
          </a:p>
        </p:txBody>
      </p:sp>
    </p:spTree>
    <p:extLst>
      <p:ext uri="{BB962C8B-B14F-4D97-AF65-F5344CB8AC3E}">
        <p14:creationId xmlns:p14="http://schemas.microsoft.com/office/powerpoint/2010/main" val="80788352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2770" name="Rectangle 2">
            <a:extLst>
              <a:ext uri="{FF2B5EF4-FFF2-40B4-BE49-F238E27FC236}">
                <a16:creationId xmlns:a16="http://schemas.microsoft.com/office/drawing/2014/main" id="{E1C24651-4EA3-864E-8DE8-5D3F13CCF5AF}"/>
              </a:ext>
            </a:extLst>
          </p:cNvPr>
          <p:cNvSpPr>
            <a:spLocks noGrp="1" noChangeArrowheads="1"/>
          </p:cNvSpPr>
          <p:nvPr>
            <p:ph type="title"/>
          </p:nvPr>
        </p:nvSpPr>
        <p:spPr/>
        <p:txBody>
          <a:bodyPr/>
          <a:lstStyle/>
          <a:p>
            <a:pPr>
              <a:defRPr/>
            </a:pPr>
            <a:r>
              <a:rPr lang="en-US" altLang="en-US" sz="2100" dirty="0">
                <a:effectLst>
                  <a:outerShdw blurRad="38100" dist="38100" dir="2700000" algn="tl">
                    <a:srgbClr val="C0C0C0"/>
                  </a:outerShdw>
                </a:effectLst>
              </a:rPr>
              <a:t>Keys and Functional Dependencies</a:t>
            </a:r>
          </a:p>
        </p:txBody>
      </p:sp>
      <p:sp>
        <p:nvSpPr>
          <p:cNvPr id="47106" name="Rectangle 3">
            <a:extLst>
              <a:ext uri="{FF2B5EF4-FFF2-40B4-BE49-F238E27FC236}">
                <a16:creationId xmlns:a16="http://schemas.microsoft.com/office/drawing/2014/main" id="{C081E308-6204-8646-B69A-F84CFA957E53}"/>
              </a:ext>
            </a:extLst>
          </p:cNvPr>
          <p:cNvSpPr>
            <a:spLocks noGrp="1" noChangeArrowheads="1"/>
          </p:cNvSpPr>
          <p:nvPr>
            <p:ph type="body" idx="1"/>
          </p:nvPr>
        </p:nvSpPr>
        <p:spPr>
          <a:xfrm>
            <a:off x="1719263" y="820341"/>
            <a:ext cx="5742385" cy="3486150"/>
          </a:xfrm>
        </p:spPr>
        <p:txBody>
          <a:bodyPr/>
          <a:lstStyle/>
          <a:p>
            <a:pPr>
              <a:tabLst>
                <a:tab pos="938213" algn="l"/>
                <a:tab pos="1629966" algn="l"/>
                <a:tab pos="2533650" algn="l"/>
              </a:tabLst>
            </a:pPr>
            <a:r>
              <a:rPr lang="en-US" altLang="en-US" sz="1275" i="1">
                <a:sym typeface="Symbol" pitchFamily="2" charset="2"/>
              </a:rPr>
              <a:t>K</a:t>
            </a:r>
            <a:r>
              <a:rPr lang="en-US" altLang="en-US" sz="1275">
                <a:sym typeface="Symbol" pitchFamily="2" charset="2"/>
              </a:rPr>
              <a:t> is a superkey for relation schema </a:t>
            </a:r>
            <a:r>
              <a:rPr lang="en-US" altLang="en-US" sz="1275" i="1">
                <a:sym typeface="Symbol" pitchFamily="2" charset="2"/>
              </a:rPr>
              <a:t>R</a:t>
            </a:r>
            <a:r>
              <a:rPr lang="en-US" altLang="en-US" sz="1275">
                <a:sym typeface="Symbol" pitchFamily="2" charset="2"/>
              </a:rPr>
              <a:t> if and only if </a:t>
            </a:r>
            <a:r>
              <a:rPr lang="en-US" altLang="en-US" sz="1275" i="1">
                <a:sym typeface="Symbol" pitchFamily="2" charset="2"/>
              </a:rPr>
              <a:t>K </a:t>
            </a:r>
            <a:r>
              <a:rPr lang="en-US" altLang="en-US" sz="1275">
                <a:sym typeface="Symbol" pitchFamily="2" charset="2"/>
              </a:rPr>
              <a:t></a:t>
            </a:r>
            <a:r>
              <a:rPr lang="en-US" altLang="en-US" sz="1275">
                <a:sym typeface="Monotype Sorts" pitchFamily="2" charset="2"/>
              </a:rPr>
              <a:t> </a:t>
            </a:r>
            <a:r>
              <a:rPr lang="en-US" altLang="en-US" sz="1275" i="1">
                <a:sym typeface="Monotype Sorts" pitchFamily="2" charset="2"/>
              </a:rPr>
              <a:t>R</a:t>
            </a:r>
            <a:endParaRPr lang="en-US" altLang="en-US" sz="1275">
              <a:sym typeface="Monotype Sorts" pitchFamily="2" charset="2"/>
            </a:endParaRPr>
          </a:p>
          <a:p>
            <a:pPr>
              <a:tabLst>
                <a:tab pos="938213" algn="l"/>
                <a:tab pos="1629966" algn="l"/>
                <a:tab pos="2533650" algn="l"/>
              </a:tabLst>
            </a:pPr>
            <a:r>
              <a:rPr lang="en-US" altLang="en-US" sz="1275" i="1">
                <a:sym typeface="Monotype Sorts" pitchFamily="2" charset="2"/>
              </a:rPr>
              <a:t>K</a:t>
            </a:r>
            <a:r>
              <a:rPr lang="en-US" altLang="en-US" sz="1275">
                <a:sym typeface="Monotype Sorts" pitchFamily="2" charset="2"/>
              </a:rPr>
              <a:t> is a candidate key for </a:t>
            </a:r>
            <a:r>
              <a:rPr lang="en-US" altLang="en-US" sz="1275" i="1">
                <a:sym typeface="Monotype Sorts" pitchFamily="2" charset="2"/>
              </a:rPr>
              <a:t>R</a:t>
            </a:r>
            <a:r>
              <a:rPr lang="en-US" altLang="en-US" sz="1275">
                <a:sym typeface="Monotype Sorts" pitchFamily="2" charset="2"/>
              </a:rPr>
              <a:t> if and only if </a:t>
            </a:r>
          </a:p>
          <a:p>
            <a:pPr lvl="1">
              <a:tabLst>
                <a:tab pos="938213" algn="l"/>
                <a:tab pos="1629966" algn="l"/>
                <a:tab pos="2533650" algn="l"/>
              </a:tabLst>
            </a:pPr>
            <a:r>
              <a:rPr lang="en-US" altLang="en-US" sz="1275" i="1">
                <a:ea typeface="ＭＳ Ｐゴシック" panose="020B0600070205080204" pitchFamily="34" charset="-128"/>
                <a:sym typeface="Monotype Sorts" pitchFamily="2" charset="2"/>
              </a:rPr>
              <a:t>K </a:t>
            </a:r>
            <a:r>
              <a:rPr lang="en-US" altLang="en-US" sz="1275">
                <a:ea typeface="ＭＳ Ｐゴシック" panose="020B0600070205080204" pitchFamily="34" charset="-128"/>
                <a:sym typeface="Symbol" pitchFamily="2" charset="2"/>
              </a:rPr>
              <a:t></a:t>
            </a:r>
            <a:r>
              <a:rPr lang="en-US" altLang="en-US" sz="1275">
                <a:ea typeface="ＭＳ Ｐゴシック" panose="020B0600070205080204" pitchFamily="34" charset="-128"/>
                <a:sym typeface="Monotype Sorts" pitchFamily="2" charset="2"/>
              </a:rPr>
              <a:t> </a:t>
            </a:r>
            <a:r>
              <a:rPr lang="en-US" altLang="en-US" sz="1275" i="1">
                <a:ea typeface="ＭＳ Ｐゴシック" panose="020B0600070205080204" pitchFamily="34" charset="-128"/>
                <a:sym typeface="Monotype Sorts" pitchFamily="2" charset="2"/>
              </a:rPr>
              <a:t>R</a:t>
            </a:r>
            <a:r>
              <a:rPr lang="en-US" altLang="en-US" sz="1275">
                <a:ea typeface="ＭＳ Ｐゴシック" panose="020B0600070205080204" pitchFamily="34" charset="-128"/>
                <a:sym typeface="Monotype Sorts" pitchFamily="2" charset="2"/>
              </a:rPr>
              <a:t>, and</a:t>
            </a:r>
          </a:p>
          <a:p>
            <a:pPr lvl="1">
              <a:tabLst>
                <a:tab pos="938213" algn="l"/>
                <a:tab pos="1629966" algn="l"/>
                <a:tab pos="2533650" algn="l"/>
              </a:tabLst>
            </a:pPr>
            <a:r>
              <a:rPr lang="en-US" altLang="en-US" sz="1275">
                <a:ea typeface="ＭＳ Ｐゴシック" panose="020B0600070205080204" pitchFamily="34" charset="-128"/>
                <a:sym typeface="Monotype Sorts" pitchFamily="2" charset="2"/>
              </a:rPr>
              <a:t>for no </a:t>
            </a:r>
            <a:r>
              <a:rPr lang="en-US" altLang="en-US" sz="1275">
                <a:ea typeface="ＭＳ Ｐゴシック" panose="020B0600070205080204" pitchFamily="34" charset="-128"/>
                <a:sym typeface="Symbol" pitchFamily="2" charset="2"/>
              </a:rPr>
              <a:t>  </a:t>
            </a:r>
            <a:r>
              <a:rPr lang="en-US" altLang="en-US" sz="1275" i="1">
                <a:ea typeface="ＭＳ Ｐゴシック" panose="020B0600070205080204" pitchFamily="34" charset="-128"/>
                <a:sym typeface="Symbol" pitchFamily="2" charset="2"/>
              </a:rPr>
              <a:t>K, </a:t>
            </a:r>
            <a:r>
              <a:rPr lang="en-US" altLang="en-US" sz="1275">
                <a:ea typeface="ＭＳ Ｐゴシック" panose="020B0600070205080204" pitchFamily="34" charset="-128"/>
                <a:sym typeface="Symbol" pitchFamily="2" charset="2"/>
              </a:rPr>
              <a:t> </a:t>
            </a:r>
            <a:r>
              <a:rPr lang="en-US" altLang="en-US" sz="1275">
                <a:ea typeface="ＭＳ Ｐゴシック" panose="020B0600070205080204" pitchFamily="34" charset="-128"/>
                <a:sym typeface="Monotype Sorts" pitchFamily="2" charset="2"/>
              </a:rPr>
              <a:t> </a:t>
            </a:r>
            <a:r>
              <a:rPr lang="en-US" altLang="en-US" sz="1275" i="1">
                <a:ea typeface="ＭＳ Ｐゴシック" panose="020B0600070205080204" pitchFamily="34" charset="-128"/>
                <a:sym typeface="Monotype Sorts" pitchFamily="2" charset="2"/>
              </a:rPr>
              <a:t>R</a:t>
            </a:r>
          </a:p>
          <a:p>
            <a:pPr>
              <a:tabLst>
                <a:tab pos="938213" algn="l"/>
                <a:tab pos="1629966" algn="l"/>
                <a:tab pos="2533650" algn="l"/>
              </a:tabLst>
            </a:pPr>
            <a:r>
              <a:rPr lang="en-US" altLang="en-US" sz="1275"/>
              <a:t>Functional dependencies allow us to express constraints that cannot be expressed using superkeys.  Consider the schema:</a:t>
            </a:r>
          </a:p>
          <a:p>
            <a:pPr>
              <a:buNone/>
              <a:tabLst>
                <a:tab pos="938213" algn="l"/>
                <a:tab pos="1629966" algn="l"/>
                <a:tab pos="2533650" algn="l"/>
              </a:tabLst>
            </a:pPr>
            <a:r>
              <a:rPr lang="en-US" altLang="en-US" sz="1275"/>
              <a:t>	      </a:t>
            </a:r>
            <a:r>
              <a:rPr lang="en-US" altLang="en-US" sz="1275" i="1"/>
              <a:t>in_dep </a:t>
            </a:r>
            <a:r>
              <a:rPr lang="en-US" altLang="en-US" sz="1275"/>
              <a:t>(</a:t>
            </a:r>
            <a:r>
              <a:rPr lang="en-US" altLang="en-US" sz="1275" i="1" u="sng"/>
              <a:t>ID, </a:t>
            </a:r>
            <a:r>
              <a:rPr lang="en-US" altLang="en-US" sz="1275" i="1"/>
              <a:t>name, salary</a:t>
            </a:r>
            <a:r>
              <a:rPr lang="en-US" altLang="en-US" sz="1275" i="1" u="sng"/>
              <a:t>, dept_name, </a:t>
            </a:r>
            <a:r>
              <a:rPr lang="en-US" altLang="en-US" sz="1275" i="1"/>
              <a:t>building, budget </a:t>
            </a:r>
            <a:r>
              <a:rPr lang="en-US" altLang="en-US" sz="1275"/>
              <a:t>)</a:t>
            </a:r>
            <a:r>
              <a:rPr lang="en-US" altLang="en-US" sz="1275" i="1"/>
              <a:t>.</a:t>
            </a:r>
          </a:p>
          <a:p>
            <a:pPr>
              <a:buNone/>
              <a:tabLst>
                <a:tab pos="938213" algn="l"/>
                <a:tab pos="1629966" algn="l"/>
                <a:tab pos="2533650" algn="l"/>
              </a:tabLst>
            </a:pPr>
            <a:r>
              <a:rPr lang="en-US" altLang="en-US" sz="1275" i="1"/>
              <a:t>	</a:t>
            </a:r>
            <a:r>
              <a:rPr lang="en-US" altLang="en-US" sz="1275"/>
              <a:t>We expect these functional dependencies to hold:</a:t>
            </a:r>
          </a:p>
          <a:p>
            <a:pPr>
              <a:buNone/>
              <a:tabLst>
                <a:tab pos="938213" algn="l"/>
                <a:tab pos="1629966" algn="l"/>
                <a:tab pos="2533650" algn="l"/>
              </a:tabLst>
            </a:pPr>
            <a:r>
              <a:rPr lang="en-US" altLang="en-US" sz="1275"/>
              <a:t>	                          </a:t>
            </a:r>
            <a:r>
              <a:rPr lang="en-US" altLang="en-US" sz="1275" i="1"/>
              <a:t>dept_name</a:t>
            </a:r>
            <a:r>
              <a:rPr lang="en-US" altLang="en-US" sz="1275">
                <a:sym typeface="Symbol" pitchFamily="2" charset="2"/>
              </a:rPr>
              <a:t></a:t>
            </a:r>
            <a:r>
              <a:rPr lang="en-US" altLang="en-US" sz="1275">
                <a:sym typeface="Monotype Sorts" pitchFamily="2" charset="2"/>
              </a:rPr>
              <a:t> </a:t>
            </a:r>
            <a:r>
              <a:rPr lang="en-US" altLang="en-US" sz="1275" i="1">
                <a:sym typeface="Monotype Sorts" pitchFamily="2" charset="2"/>
              </a:rPr>
              <a:t>building</a:t>
            </a:r>
          </a:p>
          <a:p>
            <a:pPr>
              <a:buNone/>
              <a:tabLst>
                <a:tab pos="938213" algn="l"/>
                <a:tab pos="1629966" algn="l"/>
                <a:tab pos="2533650" algn="l"/>
              </a:tabLst>
            </a:pPr>
            <a:r>
              <a:rPr lang="en-US" altLang="en-US" sz="1275" i="1">
                <a:sym typeface="Monotype Sorts" pitchFamily="2" charset="2"/>
              </a:rPr>
              <a:t>                               ID </a:t>
            </a:r>
            <a:r>
              <a:rPr lang="en-US" altLang="en-US" sz="1275">
                <a:sym typeface="Wingdings" pitchFamily="2" charset="2"/>
              </a:rPr>
              <a:t></a:t>
            </a:r>
            <a:r>
              <a:rPr lang="en-US" altLang="en-US" sz="1275" i="1">
                <a:sym typeface="Wingdings" pitchFamily="2" charset="2"/>
              </a:rPr>
              <a:t> building</a:t>
            </a:r>
            <a:endParaRPr lang="en-US" altLang="en-US" sz="1275" i="1">
              <a:sym typeface="Monotype Sorts" pitchFamily="2" charset="2"/>
            </a:endParaRPr>
          </a:p>
          <a:p>
            <a:pPr>
              <a:buNone/>
              <a:tabLst>
                <a:tab pos="938213" algn="l"/>
                <a:tab pos="1629966" algn="l"/>
                <a:tab pos="2533650" algn="l"/>
              </a:tabLst>
            </a:pPr>
            <a:r>
              <a:rPr lang="en-US" altLang="en-US" sz="1275" i="1">
                <a:sym typeface="Monotype Sorts" pitchFamily="2" charset="2"/>
              </a:rPr>
              <a:t>	</a:t>
            </a:r>
            <a:r>
              <a:rPr lang="en-US" altLang="en-US" sz="1275">
                <a:sym typeface="Monotype Sorts" pitchFamily="2" charset="2"/>
              </a:rPr>
              <a:t>but would not expect the following to hold: </a:t>
            </a:r>
          </a:p>
          <a:p>
            <a:pPr>
              <a:buNone/>
              <a:tabLst>
                <a:tab pos="938213" algn="l"/>
                <a:tab pos="1629966" algn="l"/>
                <a:tab pos="2533650" algn="l"/>
              </a:tabLst>
            </a:pPr>
            <a:r>
              <a:rPr lang="en-US" altLang="en-US" sz="1275">
                <a:sym typeface="Monotype Sorts" pitchFamily="2" charset="2"/>
              </a:rPr>
              <a:t>			</a:t>
            </a:r>
            <a:r>
              <a:rPr lang="en-US" altLang="en-US" sz="1275" i="1">
                <a:sym typeface="Monotype Sorts" pitchFamily="2" charset="2"/>
              </a:rPr>
              <a:t>dept_name </a:t>
            </a:r>
            <a:r>
              <a:rPr lang="en-US" altLang="en-US" sz="1275">
                <a:sym typeface="Symbol" pitchFamily="2" charset="2"/>
              </a:rPr>
              <a:t></a:t>
            </a:r>
            <a:r>
              <a:rPr lang="en-US" altLang="en-US" sz="1275">
                <a:sym typeface="Monotype Sorts" pitchFamily="2" charset="2"/>
              </a:rPr>
              <a:t> </a:t>
            </a:r>
            <a:r>
              <a:rPr lang="en-US" altLang="en-US" sz="1275" i="1">
                <a:sym typeface="Monotype Sorts" pitchFamily="2" charset="2"/>
              </a:rPr>
              <a:t>salary</a:t>
            </a:r>
          </a:p>
          <a:p>
            <a:pPr>
              <a:buNone/>
              <a:tabLst>
                <a:tab pos="938213" algn="l"/>
                <a:tab pos="1629966" algn="l"/>
                <a:tab pos="2533650" algn="l"/>
              </a:tabLst>
            </a:pPr>
            <a:endParaRPr lang="en-US" altLang="en-US" i="1">
              <a:sym typeface="Monotype Sorts" pitchFamily="2" charset="2"/>
            </a:endParaRPr>
          </a:p>
        </p:txBody>
      </p:sp>
      <p:pic>
        <p:nvPicPr>
          <p:cNvPr id="47107" name="Picture 1">
            <a:extLst>
              <a:ext uri="{FF2B5EF4-FFF2-40B4-BE49-F238E27FC236}">
                <a16:creationId xmlns:a16="http://schemas.microsoft.com/office/drawing/2014/main" id="{1B673B74-40F8-524F-BD26-E3985BEE50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0"/>
            <a:ext cx="77724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a:extLst>
              <a:ext uri="{FF2B5EF4-FFF2-40B4-BE49-F238E27FC236}">
                <a16:creationId xmlns:a16="http://schemas.microsoft.com/office/drawing/2014/main" id="{66CD128E-BB39-8649-B03A-830A9F4B12FB}"/>
              </a:ext>
            </a:extLst>
          </p:cNvPr>
          <p:cNvSpPr txBox="1"/>
          <p:nvPr/>
        </p:nvSpPr>
        <p:spPr>
          <a:xfrm>
            <a:off x="1872854" y="3930253"/>
            <a:ext cx="4069063" cy="923330"/>
          </a:xfrm>
          <a:prstGeom prst="rect">
            <a:avLst/>
          </a:prstGeom>
          <a:noFill/>
        </p:spPr>
        <p:txBody>
          <a:bodyPr wrap="none">
            <a:spAutoFit/>
          </a:bodyPr>
          <a:lstStyle/>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sz="1350" b="0" i="0" u="none" strike="noStrike" kern="1200" cap="none" spc="0" normalizeH="0" baseline="0" noProof="0" dirty="0">
                <a:ln>
                  <a:noFill/>
                </a:ln>
                <a:solidFill>
                  <a:srgbClr val="FF0000"/>
                </a:solidFill>
                <a:effectLst/>
                <a:uLnTx/>
                <a:uFillTx/>
                <a:latin typeface="Helvetica" pitchFamily="2" charset="0"/>
                <a:ea typeface="ＭＳ Ｐゴシック" panose="020B0600070205080204" pitchFamily="34" charset="-128"/>
                <a:cs typeface="+mn-cs"/>
              </a:rPr>
              <a:t>DFF Note:</a:t>
            </a:r>
          </a:p>
          <a:p>
            <a:pPr marL="214313" marR="0" lvl="0" indent="-214313" algn="l" defTabSz="6858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1350" b="0" i="0" u="none" strike="noStrike" kern="1200" cap="none" spc="0" normalizeH="0" baseline="0" noProof="0" dirty="0">
                <a:ln>
                  <a:noFill/>
                </a:ln>
                <a:solidFill>
                  <a:srgbClr val="FF0000"/>
                </a:solidFill>
                <a:effectLst/>
                <a:uLnTx/>
                <a:uFillTx/>
                <a:latin typeface="Helvetica" pitchFamily="2" charset="0"/>
                <a:ea typeface="ＭＳ Ｐゴシック" panose="020B0600070205080204" pitchFamily="34" charset="-128"/>
                <a:cs typeface="+mn-cs"/>
              </a:rPr>
              <a:t>In the current data: ID </a:t>
            </a:r>
            <a:r>
              <a:rPr kumimoji="0" lang="en-US" sz="1350" b="0" i="0" u="none" strike="noStrike" kern="1200" cap="none" spc="0" normalizeH="0" baseline="0" noProof="0" dirty="0">
                <a:ln>
                  <a:noFill/>
                </a:ln>
                <a:solidFill>
                  <a:srgbClr val="FF0000"/>
                </a:solidFill>
                <a:effectLst/>
                <a:uLnTx/>
                <a:uFillTx/>
                <a:latin typeface="Helvetica" pitchFamily="2" charset="0"/>
                <a:ea typeface="ＭＳ Ｐゴシック" panose="020B0600070205080204" pitchFamily="34" charset="-128"/>
                <a:cs typeface="+mn-cs"/>
                <a:sym typeface="Wingdings" pitchFamily="2" charset="2"/>
              </a:rPr>
              <a:t> </a:t>
            </a:r>
            <a:r>
              <a:rPr kumimoji="0" lang="en-US" sz="1350" b="0" i="0" u="none" strike="noStrike" kern="1200" cap="none" spc="0" normalizeH="0" baseline="0" noProof="0" dirty="0" err="1">
                <a:ln>
                  <a:noFill/>
                </a:ln>
                <a:solidFill>
                  <a:srgbClr val="FF0000"/>
                </a:solidFill>
                <a:effectLst/>
                <a:uLnTx/>
                <a:uFillTx/>
                <a:latin typeface="Helvetica" pitchFamily="2" charset="0"/>
                <a:ea typeface="ＭＳ Ｐゴシック" panose="020B0600070205080204" pitchFamily="34" charset="-128"/>
                <a:cs typeface="+mn-cs"/>
                <a:sym typeface="Wingdings" pitchFamily="2" charset="2"/>
              </a:rPr>
              <a:t>dept_name</a:t>
            </a:r>
            <a:r>
              <a:rPr kumimoji="0" lang="en-US" sz="1350" b="0" i="0" u="none" strike="noStrike" kern="1200" cap="none" spc="0" normalizeH="0" baseline="0" noProof="0" dirty="0">
                <a:ln>
                  <a:noFill/>
                </a:ln>
                <a:solidFill>
                  <a:srgbClr val="FF0000"/>
                </a:solidFill>
                <a:effectLst/>
                <a:uLnTx/>
                <a:uFillTx/>
                <a:latin typeface="Helvetica" pitchFamily="2" charset="0"/>
                <a:ea typeface="ＭＳ Ｐゴシック" panose="020B0600070205080204" pitchFamily="34" charset="-128"/>
                <a:cs typeface="+mn-cs"/>
                <a:sym typeface="Wingdings" pitchFamily="2" charset="2"/>
              </a:rPr>
              <a:t>  building</a:t>
            </a:r>
          </a:p>
          <a:p>
            <a:pPr marL="214313" marR="0" lvl="0" indent="-214313" algn="l" defTabSz="6858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1350" b="0" i="0" u="none" strike="noStrike" kern="1200" cap="none" spc="0" normalizeH="0" baseline="0" noProof="0" dirty="0">
                <a:ln>
                  <a:noFill/>
                </a:ln>
                <a:solidFill>
                  <a:srgbClr val="FF0000"/>
                </a:solidFill>
                <a:effectLst/>
                <a:uLnTx/>
                <a:uFillTx/>
                <a:latin typeface="Helvetica" pitchFamily="2" charset="0"/>
                <a:ea typeface="ＭＳ Ｐゴシック" panose="020B0600070205080204" pitchFamily="34" charset="-128"/>
                <a:cs typeface="+mn-cs"/>
                <a:sym typeface="Wingdings" pitchFamily="2" charset="2"/>
              </a:rPr>
              <a:t>But</a:t>
            </a:r>
          </a:p>
          <a:p>
            <a:pPr marL="214313" marR="0" lvl="0" indent="-214313" algn="l" defTabSz="6858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1350" b="0" i="0" u="none" strike="noStrike" kern="1200" cap="none" spc="0" normalizeH="0" baseline="0" noProof="0" dirty="0">
                <a:ln>
                  <a:noFill/>
                </a:ln>
                <a:solidFill>
                  <a:srgbClr val="FF0000"/>
                </a:solidFill>
                <a:effectLst/>
                <a:uLnTx/>
                <a:uFillTx/>
                <a:latin typeface="Helvetica" pitchFamily="2" charset="0"/>
                <a:ea typeface="ＭＳ Ｐゴシック" panose="020B0600070205080204" pitchFamily="34" charset="-128"/>
                <a:cs typeface="+mn-cs"/>
                <a:sym typeface="Wingdings" pitchFamily="2" charset="2"/>
              </a:rPr>
              <a:t>In the schema, </a:t>
            </a:r>
            <a:r>
              <a:rPr kumimoji="0" lang="en-US" sz="1350" b="0" i="0" u="none" strike="noStrike" kern="1200" cap="none" spc="0" normalizeH="0" baseline="0" noProof="0" dirty="0" err="1">
                <a:ln>
                  <a:noFill/>
                </a:ln>
                <a:solidFill>
                  <a:srgbClr val="FF0000"/>
                </a:solidFill>
                <a:effectLst/>
                <a:uLnTx/>
                <a:uFillTx/>
                <a:latin typeface="Helvetica" pitchFamily="2" charset="0"/>
                <a:ea typeface="ＭＳ Ｐゴシック" panose="020B0600070205080204" pitchFamily="34" charset="-128"/>
                <a:cs typeface="+mn-cs"/>
                <a:sym typeface="Wingdings" pitchFamily="2" charset="2"/>
              </a:rPr>
              <a:t>dept_name</a:t>
            </a:r>
            <a:r>
              <a:rPr kumimoji="0" lang="en-US" sz="1350" b="0" i="0" u="none" strike="noStrike" kern="1200" cap="none" spc="0" normalizeH="0" baseline="0" noProof="0" dirty="0">
                <a:ln>
                  <a:noFill/>
                </a:ln>
                <a:solidFill>
                  <a:srgbClr val="FF0000"/>
                </a:solidFill>
                <a:effectLst/>
                <a:uLnTx/>
                <a:uFillTx/>
                <a:latin typeface="Helvetica" pitchFamily="2" charset="0"/>
                <a:ea typeface="ＭＳ Ｐゴシック" panose="020B0600070205080204" pitchFamily="34" charset="-128"/>
                <a:cs typeface="+mn-cs"/>
                <a:sym typeface="Wingdings" pitchFamily="2" charset="2"/>
              </a:rPr>
              <a:t> may be NULL..</a:t>
            </a:r>
          </a:p>
        </p:txBody>
      </p:sp>
    </p:spTree>
    <p:extLst>
      <p:ext uri="{BB962C8B-B14F-4D97-AF65-F5344CB8AC3E}">
        <p14:creationId xmlns:p14="http://schemas.microsoft.com/office/powerpoint/2010/main" val="149866352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4818" name="Rectangle 2">
            <a:extLst>
              <a:ext uri="{FF2B5EF4-FFF2-40B4-BE49-F238E27FC236}">
                <a16:creationId xmlns:a16="http://schemas.microsoft.com/office/drawing/2014/main" id="{8E68B845-00E1-7B45-BC97-7C3760CB870F}"/>
              </a:ext>
            </a:extLst>
          </p:cNvPr>
          <p:cNvSpPr>
            <a:spLocks noGrp="1" noChangeArrowheads="1"/>
          </p:cNvSpPr>
          <p:nvPr>
            <p:ph type="title"/>
          </p:nvPr>
        </p:nvSpPr>
        <p:spPr/>
        <p:txBody>
          <a:bodyPr/>
          <a:lstStyle/>
          <a:p>
            <a:pPr>
              <a:defRPr/>
            </a:pPr>
            <a:r>
              <a:rPr lang="en-US" altLang="en-US" sz="2100" dirty="0">
                <a:effectLst>
                  <a:outerShdw blurRad="38100" dist="38100" dir="2700000" algn="tl">
                    <a:srgbClr val="C0C0C0"/>
                  </a:outerShdw>
                </a:effectLst>
              </a:rPr>
              <a:t>Use of Functional Dependencies</a:t>
            </a:r>
          </a:p>
        </p:txBody>
      </p:sp>
      <p:sp>
        <p:nvSpPr>
          <p:cNvPr id="49154" name="Rectangle 3">
            <a:extLst>
              <a:ext uri="{FF2B5EF4-FFF2-40B4-BE49-F238E27FC236}">
                <a16:creationId xmlns:a16="http://schemas.microsoft.com/office/drawing/2014/main" id="{B677AC53-B4AD-6341-A99B-28359BF67FD2}"/>
              </a:ext>
            </a:extLst>
          </p:cNvPr>
          <p:cNvSpPr>
            <a:spLocks noGrp="1" noChangeArrowheads="1"/>
          </p:cNvSpPr>
          <p:nvPr>
            <p:ph type="body" idx="1"/>
          </p:nvPr>
        </p:nvSpPr>
        <p:spPr>
          <a:xfrm>
            <a:off x="1719263" y="838200"/>
            <a:ext cx="5675710" cy="3157538"/>
          </a:xfrm>
        </p:spPr>
        <p:txBody>
          <a:bodyPr/>
          <a:lstStyle/>
          <a:p>
            <a:r>
              <a:rPr lang="en-US" altLang="en-US" sz="1275"/>
              <a:t>We use functional dependencies to:</a:t>
            </a:r>
          </a:p>
          <a:p>
            <a:pPr lvl="1"/>
            <a:r>
              <a:rPr lang="en-US" altLang="en-US" sz="1275">
                <a:ea typeface="ＭＳ Ｐゴシック" panose="020B0600070205080204" pitchFamily="34" charset="-128"/>
              </a:rPr>
              <a:t>To test relations to see if they are legal under a given set of functional dependencies. </a:t>
            </a:r>
          </a:p>
          <a:p>
            <a:pPr lvl="2"/>
            <a:r>
              <a:rPr lang="en-US" altLang="en-US" sz="1275">
                <a:ea typeface="ＭＳ Ｐゴシック" panose="020B0600070205080204" pitchFamily="34" charset="-128"/>
              </a:rPr>
              <a:t> If a relation </a:t>
            </a:r>
            <a:r>
              <a:rPr lang="en-US" altLang="en-US" sz="1275" i="1">
                <a:ea typeface="ＭＳ Ｐゴシック" panose="020B0600070205080204" pitchFamily="34" charset="-128"/>
              </a:rPr>
              <a:t>r</a:t>
            </a:r>
            <a:r>
              <a:rPr lang="en-US" altLang="en-US" sz="1275">
                <a:ea typeface="ＭＳ Ｐゴシック" panose="020B0600070205080204" pitchFamily="34" charset="-128"/>
              </a:rPr>
              <a:t> is legal under a set </a:t>
            </a:r>
            <a:r>
              <a:rPr lang="en-US" altLang="en-US" sz="1275" i="1">
                <a:ea typeface="ＭＳ Ｐゴシック" panose="020B0600070205080204" pitchFamily="34" charset="-128"/>
              </a:rPr>
              <a:t>F</a:t>
            </a:r>
            <a:r>
              <a:rPr lang="en-US" altLang="en-US" sz="1275">
                <a:ea typeface="ＭＳ Ｐゴシック" panose="020B0600070205080204" pitchFamily="34" charset="-128"/>
              </a:rPr>
              <a:t> of functional dependencies, we say that </a:t>
            </a:r>
            <a:r>
              <a:rPr lang="en-US" altLang="en-US" sz="1275" i="1">
                <a:ea typeface="ＭＳ Ｐゴシック" panose="020B0600070205080204" pitchFamily="34" charset="-128"/>
              </a:rPr>
              <a:t>r</a:t>
            </a:r>
            <a:r>
              <a:rPr lang="en-US" altLang="en-US" sz="1275">
                <a:ea typeface="ＭＳ Ｐゴシック" panose="020B0600070205080204" pitchFamily="34" charset="-128"/>
              </a:rPr>
              <a:t> </a:t>
            </a:r>
            <a:r>
              <a:rPr lang="en-US" altLang="en-US" sz="1275" b="1">
                <a:solidFill>
                  <a:srgbClr val="002060"/>
                </a:solidFill>
                <a:ea typeface="ＭＳ Ｐゴシック" panose="020B0600070205080204" pitchFamily="34" charset="-128"/>
              </a:rPr>
              <a:t>satisfies</a:t>
            </a:r>
            <a:r>
              <a:rPr lang="en-US" altLang="en-US" sz="1275" b="1">
                <a:solidFill>
                  <a:srgbClr val="000099"/>
                </a:solidFill>
                <a:ea typeface="ＭＳ Ｐゴシック" panose="020B0600070205080204" pitchFamily="34" charset="-128"/>
              </a:rPr>
              <a:t> </a:t>
            </a:r>
            <a:r>
              <a:rPr lang="en-US" altLang="en-US" sz="1275" i="1">
                <a:ea typeface="ＭＳ Ｐゴシック" panose="020B0600070205080204" pitchFamily="34" charset="-128"/>
              </a:rPr>
              <a:t>F.</a:t>
            </a:r>
            <a:endParaRPr lang="en-US" altLang="en-US" sz="1275">
              <a:ea typeface="ＭＳ Ｐゴシック" panose="020B0600070205080204" pitchFamily="34" charset="-128"/>
            </a:endParaRPr>
          </a:p>
          <a:p>
            <a:pPr lvl="1"/>
            <a:r>
              <a:rPr lang="en-US" altLang="en-US" sz="1275">
                <a:ea typeface="ＭＳ Ｐゴシック" panose="020B0600070205080204" pitchFamily="34" charset="-128"/>
              </a:rPr>
              <a:t>To specify constraints on the set of legal relations</a:t>
            </a:r>
          </a:p>
          <a:p>
            <a:pPr lvl="2"/>
            <a:r>
              <a:rPr lang="en-US" altLang="en-US" sz="1275">
                <a:ea typeface="ＭＳ Ｐゴシック" panose="020B0600070205080204" pitchFamily="34" charset="-128"/>
              </a:rPr>
              <a:t>We say that </a:t>
            </a:r>
            <a:r>
              <a:rPr lang="en-US" altLang="en-US" sz="1275" i="1">
                <a:ea typeface="ＭＳ Ｐゴシック" panose="020B0600070205080204" pitchFamily="34" charset="-128"/>
              </a:rPr>
              <a:t>F</a:t>
            </a:r>
            <a:r>
              <a:rPr lang="en-US" altLang="en-US" sz="1275">
                <a:ea typeface="ＭＳ Ｐゴシック" panose="020B0600070205080204" pitchFamily="34" charset="-128"/>
              </a:rPr>
              <a:t> </a:t>
            </a:r>
            <a:r>
              <a:rPr lang="en-US" altLang="en-US" sz="1275" b="1">
                <a:solidFill>
                  <a:srgbClr val="002060"/>
                </a:solidFill>
                <a:ea typeface="ＭＳ Ｐゴシック" panose="020B0600070205080204" pitchFamily="34" charset="-128"/>
              </a:rPr>
              <a:t>holds on</a:t>
            </a:r>
            <a:r>
              <a:rPr lang="en-US" altLang="en-US" sz="1275">
                <a:solidFill>
                  <a:srgbClr val="002060"/>
                </a:solidFill>
                <a:ea typeface="ＭＳ Ｐゴシック" panose="020B0600070205080204" pitchFamily="34" charset="-128"/>
              </a:rPr>
              <a:t> </a:t>
            </a:r>
            <a:r>
              <a:rPr lang="en-US" altLang="en-US" sz="1275" i="1">
                <a:ea typeface="ＭＳ Ｐゴシック" panose="020B0600070205080204" pitchFamily="34" charset="-128"/>
              </a:rPr>
              <a:t>R</a:t>
            </a:r>
            <a:r>
              <a:rPr lang="en-US" altLang="en-US" sz="1275">
                <a:ea typeface="ＭＳ Ｐゴシック" panose="020B0600070205080204" pitchFamily="34" charset="-128"/>
              </a:rPr>
              <a:t> if all legal relations on </a:t>
            </a:r>
            <a:r>
              <a:rPr lang="en-US" altLang="en-US" sz="1275" i="1">
                <a:ea typeface="ＭＳ Ｐゴシック" panose="020B0600070205080204" pitchFamily="34" charset="-128"/>
              </a:rPr>
              <a:t>R</a:t>
            </a:r>
            <a:r>
              <a:rPr lang="en-US" altLang="en-US" sz="1275">
                <a:ea typeface="ＭＳ Ｐゴシック" panose="020B0600070205080204" pitchFamily="34" charset="-128"/>
              </a:rPr>
              <a:t> satisfy the set of functional dependencies </a:t>
            </a:r>
            <a:r>
              <a:rPr lang="en-US" altLang="en-US" sz="1275" i="1">
                <a:ea typeface="ＭＳ Ｐゴシック" panose="020B0600070205080204" pitchFamily="34" charset="-128"/>
              </a:rPr>
              <a:t>F.</a:t>
            </a:r>
          </a:p>
          <a:p>
            <a:r>
              <a:rPr lang="en-US" altLang="en-US" sz="1275"/>
              <a:t>Note:  A specific instance of a relation schema may satisfy a functional dependency even if the functional dependency does not hold on all legal instances.  </a:t>
            </a:r>
          </a:p>
          <a:p>
            <a:pPr lvl="1"/>
            <a:r>
              <a:rPr lang="en-US" altLang="en-US" sz="1275">
                <a:ea typeface="ＭＳ Ｐゴシック" panose="020B0600070205080204" pitchFamily="34" charset="-128"/>
              </a:rPr>
              <a:t>For example, a specific instance of </a:t>
            </a:r>
            <a:r>
              <a:rPr lang="en-US" altLang="en-US" sz="1275" i="1">
                <a:ea typeface="ＭＳ Ｐゴシック" panose="020B0600070205080204" pitchFamily="34" charset="-128"/>
              </a:rPr>
              <a:t>instructor</a:t>
            </a:r>
            <a:r>
              <a:rPr lang="en-US" altLang="en-US" sz="1275">
                <a:ea typeface="ＭＳ Ｐゴシック" panose="020B0600070205080204" pitchFamily="34" charset="-128"/>
              </a:rPr>
              <a:t> may, by chance, satisfy </a:t>
            </a:r>
            <a:br>
              <a:rPr lang="en-US" altLang="en-US" sz="1275">
                <a:ea typeface="ＭＳ Ｐゴシック" panose="020B0600070205080204" pitchFamily="34" charset="-128"/>
              </a:rPr>
            </a:br>
            <a:r>
              <a:rPr lang="en-US" altLang="en-US" sz="1275">
                <a:ea typeface="ＭＳ Ｐゴシック" panose="020B0600070205080204" pitchFamily="34" charset="-128"/>
              </a:rPr>
              <a:t>               </a:t>
            </a:r>
            <a:r>
              <a:rPr lang="en-US" altLang="en-US" sz="1275" i="1">
                <a:ea typeface="ＭＳ Ｐゴシック" panose="020B0600070205080204" pitchFamily="34" charset="-128"/>
              </a:rPr>
              <a:t>name </a:t>
            </a:r>
            <a:r>
              <a:rPr lang="en-US" altLang="en-US" sz="1275">
                <a:ea typeface="ＭＳ Ｐゴシック" panose="020B0600070205080204" pitchFamily="34" charset="-128"/>
                <a:sym typeface="Symbol" pitchFamily="2" charset="2"/>
              </a:rPr>
              <a:t></a:t>
            </a:r>
            <a:r>
              <a:rPr lang="en-US" altLang="en-US" sz="1275">
                <a:ea typeface="ＭＳ Ｐゴシック" panose="020B0600070205080204" pitchFamily="34" charset="-128"/>
                <a:sym typeface="Monotype Sorts" pitchFamily="2" charset="2"/>
              </a:rPr>
              <a:t> </a:t>
            </a:r>
            <a:r>
              <a:rPr lang="en-US" altLang="en-US" sz="1275" i="1">
                <a:ea typeface="ＭＳ Ｐゴシック" panose="020B0600070205080204" pitchFamily="34" charset="-128"/>
                <a:sym typeface="Monotype Sorts" pitchFamily="2" charset="2"/>
              </a:rPr>
              <a:t>ID.</a:t>
            </a:r>
          </a:p>
        </p:txBody>
      </p:sp>
    </p:spTree>
    <p:extLst>
      <p:ext uri="{BB962C8B-B14F-4D97-AF65-F5344CB8AC3E}">
        <p14:creationId xmlns:p14="http://schemas.microsoft.com/office/powerpoint/2010/main" val="21459757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694587"/>
            <a:ext cx="9144000"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3600" dirty="0">
                <a:solidFill>
                  <a:schemeClr val="bg1"/>
                </a:solidFill>
              </a:rPr>
              <a:t>Introduction</a:t>
            </a:r>
            <a:br>
              <a:rPr lang="en-US" altLang="en-US" sz="3600" dirty="0">
                <a:solidFill>
                  <a:schemeClr val="bg1"/>
                </a:solidFill>
              </a:rPr>
            </a:br>
            <a:r>
              <a:rPr lang="en-US" altLang="en-US" sz="3600" dirty="0">
                <a:solidFill>
                  <a:schemeClr val="bg1"/>
                </a:solidFill>
              </a:rPr>
              <a:t>and</a:t>
            </a:r>
            <a:br>
              <a:rPr lang="en-US" altLang="en-US" sz="3600" dirty="0">
                <a:solidFill>
                  <a:schemeClr val="bg1"/>
                </a:solidFill>
              </a:rPr>
            </a:br>
            <a:r>
              <a:rPr lang="en-US" altLang="en-US" sz="3600" dirty="0">
                <a:solidFill>
                  <a:schemeClr val="bg1"/>
                </a:solidFill>
              </a:rPr>
              <a:t>Course Updates</a:t>
            </a:r>
          </a:p>
        </p:txBody>
      </p:sp>
      <p:sp>
        <p:nvSpPr>
          <p:cNvPr id="9" name="TextBox 9">
            <a:extLst>
              <a:ext uri="{FF2B5EF4-FFF2-40B4-BE49-F238E27FC236}">
                <a16:creationId xmlns:a16="http://schemas.microsoft.com/office/drawing/2014/main" id="{5B759205-0568-4212-B25B-D0844C69C118}"/>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4</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W4111_002_2025_1 -  Lecture 7: ER(6), Relational(6), SQL(6)			© Donald F. Ferguson, 2025</a:t>
            </a:r>
            <a:endParaRPr lang="en-US" altLang="en-US" sz="800" i="1" dirty="0">
              <a:solidFill>
                <a:schemeClr val="bg1"/>
              </a:solidFill>
            </a:endParaRPr>
          </a:p>
        </p:txBody>
      </p:sp>
    </p:spTree>
    <p:extLst>
      <p:ext uri="{BB962C8B-B14F-4D97-AF65-F5344CB8AC3E}">
        <p14:creationId xmlns:p14="http://schemas.microsoft.com/office/powerpoint/2010/main" val="237748216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657C8B-B3FE-5F79-9E8B-5D07005BD728}"/>
            </a:ext>
          </a:extLst>
        </p:cNvPr>
        <p:cNvGrpSpPr/>
        <p:nvPr/>
      </p:nvGrpSpPr>
      <p:grpSpPr>
        <a:xfrm>
          <a:off x="0" y="0"/>
          <a:ext cx="0" cy="0"/>
          <a:chOff x="0" y="0"/>
          <a:chExt cx="0" cy="0"/>
        </a:xfrm>
      </p:grpSpPr>
      <p:sp>
        <p:nvSpPr>
          <p:cNvPr id="7" name="Rectangle 6">
            <a:extLst>
              <a:ext uri="{FF2B5EF4-FFF2-40B4-BE49-F238E27FC236}">
                <a16:creationId xmlns:a16="http://schemas.microsoft.com/office/drawing/2014/main" id="{AFB49B0F-FF9C-70FC-6E4F-D5968800D6DA}"/>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a:extLst>
              <a:ext uri="{FF2B5EF4-FFF2-40B4-BE49-F238E27FC236}">
                <a16:creationId xmlns:a16="http://schemas.microsoft.com/office/drawing/2014/main" id="{E25B3BBC-D1F1-6C2A-B573-D32B9C1A5C2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a:extLst>
              <a:ext uri="{FF2B5EF4-FFF2-40B4-BE49-F238E27FC236}">
                <a16:creationId xmlns:a16="http://schemas.microsoft.com/office/drawing/2014/main" id="{61C59DAF-614E-566E-974B-248561871F4E}"/>
              </a:ext>
            </a:extLst>
          </p:cNvPr>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Introduction</a:t>
            </a:r>
            <a:endParaRPr kumimoji="0" lang="en-US" altLang="en-US" sz="16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3" name="Rectangle 2">
            <a:extLst>
              <a:ext uri="{FF2B5EF4-FFF2-40B4-BE49-F238E27FC236}">
                <a16:creationId xmlns:a16="http://schemas.microsoft.com/office/drawing/2014/main" id="{6981015A-3183-F1D8-C6CF-FBBF7FB3224F}"/>
              </a:ext>
            </a:extLst>
          </p:cNvPr>
          <p:cNvSpPr/>
          <p:nvPr/>
        </p:nvSpPr>
        <p:spPr>
          <a:xfrm>
            <a:off x="0" y="438150"/>
            <a:ext cx="9144000" cy="4248150"/>
          </a:xfrm>
          <a:prstGeom prst="rect">
            <a:avLst/>
          </a:prstGeom>
          <a:solidFill>
            <a:schemeClr val="tx1">
              <a:lumMod val="50000"/>
              <a:lumOff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Calibri"/>
                <a:ea typeface="+mn-ea"/>
                <a:cs typeface="+mn-cs"/>
              </a:rPr>
              <a:t>Normal Forms</a:t>
            </a:r>
          </a:p>
        </p:txBody>
      </p:sp>
      <p:sp>
        <p:nvSpPr>
          <p:cNvPr id="4" name="TextBox 9">
            <a:extLst>
              <a:ext uri="{FF2B5EF4-FFF2-40B4-BE49-F238E27FC236}">
                <a16:creationId xmlns:a16="http://schemas.microsoft.com/office/drawing/2014/main" id="{07433FF9-AF04-F1A5-2644-291F41E8137F}"/>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40</a:t>
            </a:fld>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COMS W4111_002_2025_1 -  Lecture 7: ER(6), Relational(6), SQL(6)			© Donald F. Ferguson, 2025</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40326543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3010" name="Rectangle 2">
            <a:extLst>
              <a:ext uri="{FF2B5EF4-FFF2-40B4-BE49-F238E27FC236}">
                <a16:creationId xmlns:a16="http://schemas.microsoft.com/office/drawing/2014/main" id="{452C4B8A-FBBD-FF4A-9A66-45D6FEE6F7F3}"/>
              </a:ext>
            </a:extLst>
          </p:cNvPr>
          <p:cNvSpPr>
            <a:spLocks noGrp="1" noChangeArrowheads="1"/>
          </p:cNvSpPr>
          <p:nvPr>
            <p:ph type="title"/>
          </p:nvPr>
        </p:nvSpPr>
        <p:spPr/>
        <p:txBody>
          <a:bodyPr/>
          <a:lstStyle/>
          <a:p>
            <a:pPr>
              <a:defRPr/>
            </a:pPr>
            <a:r>
              <a:rPr lang="en-US" altLang="en-US" sz="2100" dirty="0">
                <a:effectLst>
                  <a:outerShdw blurRad="38100" dist="38100" dir="2700000" algn="tl">
                    <a:srgbClr val="C0C0C0"/>
                  </a:outerShdw>
                </a:effectLst>
              </a:rPr>
              <a:t>Boyce-Codd Normal Form</a:t>
            </a:r>
          </a:p>
        </p:txBody>
      </p:sp>
      <p:sp>
        <p:nvSpPr>
          <p:cNvPr id="683011" name="Rectangle 3">
            <a:extLst>
              <a:ext uri="{FF2B5EF4-FFF2-40B4-BE49-F238E27FC236}">
                <a16:creationId xmlns:a16="http://schemas.microsoft.com/office/drawing/2014/main" id="{C787BC08-02C5-A84C-885E-5158C72E988B}"/>
              </a:ext>
            </a:extLst>
          </p:cNvPr>
          <p:cNvSpPr>
            <a:spLocks noGrp="1" noChangeArrowheads="1"/>
          </p:cNvSpPr>
          <p:nvPr>
            <p:ph type="body" idx="1"/>
          </p:nvPr>
        </p:nvSpPr>
        <p:spPr>
          <a:xfrm>
            <a:off x="1719263" y="872729"/>
            <a:ext cx="5655469" cy="1999059"/>
          </a:xfrm>
        </p:spPr>
        <p:txBody>
          <a:bodyPr/>
          <a:lstStyle/>
          <a:p>
            <a:pPr>
              <a:lnSpc>
                <a:spcPct val="90000"/>
              </a:lnSpc>
            </a:pPr>
            <a:r>
              <a:rPr lang="en-US" altLang="en-US" sz="1275" dirty="0"/>
              <a:t>A relation schema </a:t>
            </a:r>
            <a:r>
              <a:rPr lang="en-US" altLang="en-US" sz="1275" i="1" dirty="0"/>
              <a:t>R</a:t>
            </a:r>
            <a:r>
              <a:rPr lang="en-US" altLang="en-US" sz="1275" dirty="0"/>
              <a:t> is in BCNF with respect to a set </a:t>
            </a:r>
            <a:r>
              <a:rPr lang="en-US" altLang="en-US" sz="1275" i="1" dirty="0"/>
              <a:t>F</a:t>
            </a:r>
            <a:r>
              <a:rPr lang="en-US" altLang="en-US" sz="1275" dirty="0"/>
              <a:t> of functional  dependencies if for all functional dependencies in </a:t>
            </a:r>
            <a:r>
              <a:rPr lang="en-US" altLang="en-US" sz="1275" i="1" dirty="0"/>
              <a:t>F</a:t>
            </a:r>
            <a:r>
              <a:rPr lang="en-US" altLang="en-US" sz="1275" baseline="30000" dirty="0"/>
              <a:t>+</a:t>
            </a:r>
            <a:r>
              <a:rPr lang="en-US" altLang="en-US" sz="1275" dirty="0"/>
              <a:t> of the form </a:t>
            </a:r>
          </a:p>
          <a:p>
            <a:pPr>
              <a:buFont typeface="Monotype Sorts" pitchFamily="2" charset="2"/>
              <a:buNone/>
            </a:pPr>
            <a:r>
              <a:rPr lang="en-US" altLang="en-US" sz="1275" dirty="0">
                <a:sym typeface="Symbol" pitchFamily="2" charset="2"/>
              </a:rPr>
              <a:t>                 </a:t>
            </a:r>
            <a:r>
              <a:rPr lang="en-US" altLang="en-US" sz="1275" dirty="0">
                <a:sym typeface="Greek Symbols"/>
              </a:rPr>
              <a:t> </a:t>
            </a:r>
            <a:r>
              <a:rPr lang="en-US" altLang="en-US" sz="1275" dirty="0">
                <a:sym typeface="Symbol" pitchFamily="2" charset="2"/>
              </a:rPr>
              <a:t></a:t>
            </a:r>
            <a:r>
              <a:rPr lang="en-US" altLang="en-US" sz="1275" dirty="0">
                <a:sym typeface="Monotype Sorts" pitchFamily="2" charset="2"/>
              </a:rPr>
              <a:t> </a:t>
            </a:r>
            <a:r>
              <a:rPr lang="en-US" altLang="en-US" sz="1275" i="1" dirty="0">
                <a:sym typeface="Symbol" pitchFamily="2" charset="2"/>
              </a:rPr>
              <a:t></a:t>
            </a:r>
            <a:endParaRPr lang="en-US" altLang="en-US" sz="1275" i="1" dirty="0">
              <a:sym typeface="Greek Symbols"/>
            </a:endParaRPr>
          </a:p>
          <a:p>
            <a:pPr>
              <a:buFont typeface="Monotype Sorts" pitchFamily="2" charset="2"/>
              <a:buNone/>
            </a:pPr>
            <a:r>
              <a:rPr lang="en-US" altLang="en-US" sz="1275" i="1" dirty="0">
                <a:sym typeface="Greek Symbols"/>
              </a:rPr>
              <a:t>      </a:t>
            </a:r>
            <a:r>
              <a:rPr lang="en-US" altLang="en-US" sz="1275" dirty="0">
                <a:sym typeface="Greek Symbols"/>
              </a:rPr>
              <a:t>where </a:t>
            </a:r>
            <a:r>
              <a:rPr lang="en-US" altLang="en-US" sz="1275" dirty="0">
                <a:sym typeface="Symbol" pitchFamily="2" charset="2"/>
              </a:rPr>
              <a:t></a:t>
            </a:r>
            <a:r>
              <a:rPr lang="en-US" altLang="en-US" sz="1275" dirty="0">
                <a:sym typeface="Greek Symbols"/>
              </a:rPr>
              <a:t> </a:t>
            </a:r>
            <a:r>
              <a:rPr lang="en-US" altLang="en-US" sz="1275" dirty="0">
                <a:sym typeface="Symbol" pitchFamily="2" charset="2"/>
              </a:rPr>
              <a:t> </a:t>
            </a:r>
            <a:r>
              <a:rPr lang="en-US" altLang="en-US" sz="1275" i="1" dirty="0">
                <a:sym typeface="Symbol" pitchFamily="2" charset="2"/>
              </a:rPr>
              <a:t>R</a:t>
            </a:r>
            <a:r>
              <a:rPr lang="en-US" altLang="en-US" sz="1275" dirty="0">
                <a:sym typeface="Symbol" pitchFamily="2" charset="2"/>
              </a:rPr>
              <a:t> and </a:t>
            </a:r>
            <a:r>
              <a:rPr lang="en-US" altLang="en-US" sz="1275" i="1" dirty="0">
                <a:sym typeface="Symbol" pitchFamily="2" charset="2"/>
              </a:rPr>
              <a:t></a:t>
            </a:r>
            <a:r>
              <a:rPr lang="en-US" altLang="en-US" sz="1275" dirty="0">
                <a:sym typeface="Greek Symbols"/>
              </a:rPr>
              <a:t> </a:t>
            </a:r>
            <a:r>
              <a:rPr lang="en-US" altLang="en-US" sz="1275" dirty="0">
                <a:sym typeface="Symbol" pitchFamily="2" charset="2"/>
              </a:rPr>
              <a:t> </a:t>
            </a:r>
            <a:r>
              <a:rPr lang="en-US" altLang="en-US" sz="1275" i="1" dirty="0">
                <a:sym typeface="Symbol" pitchFamily="2" charset="2"/>
              </a:rPr>
              <a:t>R</a:t>
            </a:r>
            <a:r>
              <a:rPr lang="en-US" altLang="en-US" sz="1275" dirty="0">
                <a:sym typeface="Symbol" pitchFamily="2" charset="2"/>
              </a:rPr>
              <a:t>,</a:t>
            </a:r>
            <a:r>
              <a:rPr lang="en-US" altLang="en-US" sz="1275" i="1" dirty="0">
                <a:sym typeface="Symbol" pitchFamily="2" charset="2"/>
              </a:rPr>
              <a:t> </a:t>
            </a:r>
            <a:r>
              <a:rPr lang="en-US" altLang="en-US" sz="1275" dirty="0">
                <a:sym typeface="Symbol" pitchFamily="2" charset="2"/>
              </a:rPr>
              <a:t>at least one of the following holds:</a:t>
            </a:r>
          </a:p>
          <a:p>
            <a:pPr lvl="1"/>
            <a:r>
              <a:rPr lang="en-US" altLang="en-US" sz="1275" dirty="0">
                <a:ea typeface="ＭＳ Ｐゴシック" panose="020B0600070205080204" pitchFamily="34" charset="-128"/>
                <a:sym typeface="Symbol" pitchFamily="2" charset="2"/>
              </a:rPr>
              <a:t></a:t>
            </a:r>
            <a:r>
              <a:rPr lang="en-US" altLang="en-US" sz="1275" dirty="0">
                <a:ea typeface="ＭＳ Ｐゴシック" panose="020B0600070205080204" pitchFamily="34" charset="-128"/>
                <a:sym typeface="Greek Symbols"/>
              </a:rPr>
              <a:t> </a:t>
            </a:r>
            <a:r>
              <a:rPr lang="en-US" altLang="en-US" sz="1275" dirty="0">
                <a:ea typeface="ＭＳ Ｐゴシック" panose="020B0600070205080204" pitchFamily="34" charset="-128"/>
                <a:sym typeface="Symbol" pitchFamily="2" charset="2"/>
              </a:rPr>
              <a:t></a:t>
            </a:r>
            <a:r>
              <a:rPr lang="en-US" altLang="en-US" sz="1275" dirty="0">
                <a:ea typeface="ＭＳ Ｐゴシック" panose="020B0600070205080204" pitchFamily="34" charset="-128"/>
                <a:sym typeface="Monotype Sorts" pitchFamily="2" charset="2"/>
              </a:rPr>
              <a:t> </a:t>
            </a:r>
            <a:r>
              <a:rPr lang="en-US" altLang="en-US" sz="1275" i="1" dirty="0">
                <a:ea typeface="ＭＳ Ｐゴシック" panose="020B0600070205080204" pitchFamily="34" charset="-128"/>
                <a:sym typeface="Symbol" pitchFamily="2" charset="2"/>
              </a:rPr>
              <a:t></a:t>
            </a:r>
            <a:r>
              <a:rPr lang="en-US" altLang="en-US" sz="1275" i="1" dirty="0">
                <a:ea typeface="ＭＳ Ｐゴシック" panose="020B0600070205080204" pitchFamily="34" charset="-128"/>
                <a:sym typeface="Greek Symbols"/>
              </a:rPr>
              <a:t>  </a:t>
            </a:r>
            <a:r>
              <a:rPr lang="en-US" altLang="en-US" sz="1275" dirty="0">
                <a:ea typeface="ＭＳ Ｐゴシック" panose="020B0600070205080204" pitchFamily="34" charset="-128"/>
                <a:sym typeface="Greek Symbols"/>
              </a:rPr>
              <a:t>is trivial (i.e., </a:t>
            </a:r>
            <a:r>
              <a:rPr lang="en-US" altLang="en-US" sz="1275" i="1" dirty="0">
                <a:ea typeface="ＭＳ Ｐゴシック" panose="020B0600070205080204" pitchFamily="34" charset="-128"/>
                <a:sym typeface="Symbol" pitchFamily="2" charset="2"/>
              </a:rPr>
              <a:t></a:t>
            </a:r>
            <a:r>
              <a:rPr lang="en-US" altLang="en-US" sz="1275" dirty="0">
                <a:ea typeface="ＭＳ Ｐゴシック" panose="020B0600070205080204" pitchFamily="34" charset="-128"/>
                <a:sym typeface="Greek Symbols"/>
              </a:rPr>
              <a:t> </a:t>
            </a:r>
            <a:r>
              <a:rPr lang="en-US" altLang="en-US" sz="1275" dirty="0">
                <a:ea typeface="ＭＳ Ｐゴシック" panose="020B0600070205080204" pitchFamily="34" charset="-128"/>
                <a:sym typeface="Symbol" pitchFamily="2" charset="2"/>
              </a:rPr>
              <a:t> </a:t>
            </a:r>
            <a:r>
              <a:rPr lang="en-US" altLang="en-US" sz="1275" dirty="0">
                <a:ea typeface="ＭＳ Ｐゴシック" panose="020B0600070205080204" pitchFamily="34" charset="-128"/>
                <a:sym typeface="Greek Symbols"/>
              </a:rPr>
              <a:t>)</a:t>
            </a:r>
          </a:p>
          <a:p>
            <a:pPr lvl="1"/>
            <a:r>
              <a:rPr lang="en-US" altLang="en-US" sz="1275" dirty="0">
                <a:ea typeface="ＭＳ Ｐゴシック" panose="020B0600070205080204" pitchFamily="34" charset="-128"/>
                <a:sym typeface="Symbol" pitchFamily="2" charset="2"/>
              </a:rPr>
              <a:t></a:t>
            </a:r>
            <a:r>
              <a:rPr lang="en-US" altLang="en-US" sz="1275" dirty="0">
                <a:ea typeface="ＭＳ Ｐゴシック" panose="020B0600070205080204" pitchFamily="34" charset="-128"/>
                <a:sym typeface="Greek Symbols"/>
              </a:rPr>
              <a:t> is a </a:t>
            </a:r>
            <a:r>
              <a:rPr lang="en-US" altLang="en-US" sz="1275" dirty="0" err="1">
                <a:ea typeface="ＭＳ Ｐゴシック" panose="020B0600070205080204" pitchFamily="34" charset="-128"/>
                <a:sym typeface="Greek Symbols"/>
              </a:rPr>
              <a:t>superkey</a:t>
            </a:r>
            <a:r>
              <a:rPr lang="en-US" altLang="en-US" sz="1275" dirty="0">
                <a:ea typeface="ＭＳ Ｐゴシック" panose="020B0600070205080204" pitchFamily="34" charset="-128"/>
                <a:sym typeface="Greek Symbols"/>
              </a:rPr>
              <a:t> for </a:t>
            </a:r>
            <a:r>
              <a:rPr lang="en-US" altLang="en-US" sz="1275" i="1" dirty="0">
                <a:ea typeface="ＭＳ Ｐゴシック" panose="020B0600070205080204" pitchFamily="34" charset="-128"/>
                <a:sym typeface="Greek Symbols"/>
              </a:rPr>
              <a:t>R</a:t>
            </a:r>
          </a:p>
          <a:p>
            <a:endParaRPr lang="en-US" altLang="en-US" sz="1500" i="1" dirty="0">
              <a:sym typeface="Greek Symbols"/>
            </a:endParaRPr>
          </a:p>
          <a:p>
            <a:endParaRPr lang="en-US" altLang="en-US" sz="1500" dirty="0">
              <a:sym typeface="Symbol" pitchFamily="2" charset="2"/>
            </a:endParaRPr>
          </a:p>
        </p:txBody>
      </p:sp>
      <p:sp>
        <p:nvSpPr>
          <p:cNvPr id="4" name="TextBox 3">
            <a:extLst>
              <a:ext uri="{FF2B5EF4-FFF2-40B4-BE49-F238E27FC236}">
                <a16:creationId xmlns:a16="http://schemas.microsoft.com/office/drawing/2014/main" id="{2599DA12-F925-9D41-A68A-D359D45BB4BC}"/>
              </a:ext>
            </a:extLst>
          </p:cNvPr>
          <p:cNvSpPr txBox="1"/>
          <p:nvPr/>
        </p:nvSpPr>
        <p:spPr>
          <a:xfrm>
            <a:off x="1728787" y="3904060"/>
            <a:ext cx="5472113" cy="830997"/>
          </a:xfrm>
          <a:prstGeom prst="rect">
            <a:avLst/>
          </a:prstGeom>
          <a:noFill/>
        </p:spPr>
        <p:txBody>
          <a:bodyPr>
            <a:spAutoFit/>
          </a:bodyPr>
          <a:lstStyle/>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0000"/>
                </a:solidFill>
                <a:effectLst/>
                <a:uLnTx/>
                <a:uFillTx/>
                <a:latin typeface="Helvetica" pitchFamily="2" charset="0"/>
                <a:ea typeface="ＭＳ Ｐゴシック" panose="020B0600070205080204" pitchFamily="34" charset="-128"/>
                <a:cs typeface="+mn-cs"/>
              </a:rPr>
              <a:t>DFF Note:</a:t>
            </a:r>
          </a:p>
          <a:p>
            <a:pPr marL="214313" marR="0" lvl="0" indent="-214313" algn="l" defTabSz="6858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FF0000"/>
                </a:solidFill>
                <a:effectLst/>
                <a:uLnTx/>
                <a:uFillTx/>
                <a:latin typeface="Helvetica" pitchFamily="2" charset="0"/>
                <a:ea typeface="ＭＳ Ｐゴシック" panose="020B0600070205080204" pitchFamily="34" charset="-128"/>
                <a:cs typeface="+mn-cs"/>
              </a:rPr>
              <a:t>The theoretical treatment is not conveying the practical intent.</a:t>
            </a:r>
          </a:p>
          <a:p>
            <a:pPr marL="214313" marR="0" lvl="0" indent="-214313" algn="l" defTabSz="6858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FF0000"/>
                </a:solidFill>
                <a:effectLst/>
                <a:uLnTx/>
                <a:uFillTx/>
                <a:latin typeface="Helvetica" pitchFamily="2" charset="0"/>
                <a:ea typeface="ＭＳ Ｐゴシック" panose="020B0600070205080204" pitchFamily="34" charset="-128"/>
                <a:cs typeface="+mn-cs"/>
              </a:rPr>
              <a:t>If α is α </a:t>
            </a:r>
            <a:r>
              <a:rPr kumimoji="0" lang="en-US" sz="1200" b="0" i="0" u="none" strike="noStrike" kern="1200" cap="none" spc="0" normalizeH="0" baseline="0" noProof="0" dirty="0" err="1">
                <a:ln>
                  <a:noFill/>
                </a:ln>
                <a:solidFill>
                  <a:srgbClr val="FF0000"/>
                </a:solidFill>
                <a:effectLst/>
                <a:uLnTx/>
                <a:uFillTx/>
                <a:latin typeface="Helvetica" pitchFamily="2" charset="0"/>
                <a:ea typeface="ＭＳ Ｐゴシック" panose="020B0600070205080204" pitchFamily="34" charset="-128"/>
                <a:cs typeface="+mn-cs"/>
              </a:rPr>
              <a:t>superkey</a:t>
            </a:r>
            <a:r>
              <a:rPr kumimoji="0" lang="en-US" sz="1200" b="0" i="0" u="none" strike="noStrike" kern="1200" cap="none" spc="0" normalizeH="0" baseline="0" noProof="0" dirty="0">
                <a:ln>
                  <a:noFill/>
                </a:ln>
                <a:solidFill>
                  <a:srgbClr val="FF0000"/>
                </a:solidFill>
                <a:effectLst/>
                <a:uLnTx/>
                <a:uFillTx/>
                <a:latin typeface="Helvetica" pitchFamily="2" charset="0"/>
                <a:ea typeface="ＭＳ Ｐゴシック" panose="020B0600070205080204" pitchFamily="34" charset="-128"/>
                <a:cs typeface="+mn-cs"/>
              </a:rPr>
              <a:t>, I can set a primary key/unique constraint on α.</a:t>
            </a:r>
          </a:p>
          <a:p>
            <a:pPr marL="214313" marR="0" lvl="0" indent="-214313" algn="l" defTabSz="6858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FF0000"/>
                </a:solidFill>
                <a:effectLst/>
                <a:uLnTx/>
                <a:uFillTx/>
                <a:latin typeface="Helvetica" pitchFamily="2" charset="0"/>
                <a:ea typeface="ＭＳ Ｐゴシック" panose="020B0600070205080204" pitchFamily="34" charset="-128"/>
                <a:cs typeface="+mn-cs"/>
              </a:rPr>
              <a:t>Consider tables with address info in the rows.</a:t>
            </a:r>
          </a:p>
        </p:txBody>
      </p:sp>
    </p:spTree>
    <p:extLst>
      <p:ext uri="{BB962C8B-B14F-4D97-AF65-F5344CB8AC3E}">
        <p14:creationId xmlns:p14="http://schemas.microsoft.com/office/powerpoint/2010/main" val="313895355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683011">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683011">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683011">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499"/>
                                          </p:stCondLst>
                                        </p:cTn>
                                        <p:tgtEl>
                                          <p:spTgt spid="683011">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499"/>
                                          </p:stCondLst>
                                        </p:cTn>
                                        <p:tgtEl>
                                          <p:spTgt spid="68301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3011" grpId="0" build="p" autoUpdateAnimBg="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3010" name="Rectangle 2">
            <a:extLst>
              <a:ext uri="{FF2B5EF4-FFF2-40B4-BE49-F238E27FC236}">
                <a16:creationId xmlns:a16="http://schemas.microsoft.com/office/drawing/2014/main" id="{703046ED-9B03-3042-9D7A-58EE7296FE51}"/>
              </a:ext>
            </a:extLst>
          </p:cNvPr>
          <p:cNvSpPr>
            <a:spLocks noGrp="1" noChangeArrowheads="1"/>
          </p:cNvSpPr>
          <p:nvPr>
            <p:ph type="title"/>
          </p:nvPr>
        </p:nvSpPr>
        <p:spPr/>
        <p:txBody>
          <a:bodyPr/>
          <a:lstStyle/>
          <a:p>
            <a:pPr>
              <a:defRPr/>
            </a:pPr>
            <a:r>
              <a:rPr lang="en-US" altLang="en-US" sz="2100" dirty="0">
                <a:effectLst>
                  <a:outerShdw blurRad="38100" dist="38100" dir="2700000" algn="tl">
                    <a:srgbClr val="C0C0C0"/>
                  </a:outerShdw>
                </a:effectLst>
              </a:rPr>
              <a:t>Decomposing a Schema into BCNF</a:t>
            </a:r>
          </a:p>
        </p:txBody>
      </p:sp>
      <p:sp>
        <p:nvSpPr>
          <p:cNvPr id="683011" name="Rectangle 3">
            <a:extLst>
              <a:ext uri="{FF2B5EF4-FFF2-40B4-BE49-F238E27FC236}">
                <a16:creationId xmlns:a16="http://schemas.microsoft.com/office/drawing/2014/main" id="{F6F2764B-B23E-0043-8191-49B09F7D05F1}"/>
              </a:ext>
            </a:extLst>
          </p:cNvPr>
          <p:cNvSpPr>
            <a:spLocks noGrp="1" noChangeArrowheads="1"/>
          </p:cNvSpPr>
          <p:nvPr>
            <p:ph type="body" idx="1"/>
          </p:nvPr>
        </p:nvSpPr>
        <p:spPr>
          <a:xfrm>
            <a:off x="1719262" y="545307"/>
            <a:ext cx="5549504" cy="3251597"/>
          </a:xfrm>
        </p:spPr>
        <p:txBody>
          <a:bodyPr/>
          <a:lstStyle/>
          <a:p>
            <a:pPr>
              <a:lnSpc>
                <a:spcPct val="90000"/>
              </a:lnSpc>
            </a:pPr>
            <a:r>
              <a:rPr lang="en-US" altLang="en-US" sz="1275" dirty="0"/>
              <a:t>Let  R be a schema </a:t>
            </a:r>
            <a:r>
              <a:rPr lang="en-US" altLang="en-US" sz="1275" i="1" dirty="0"/>
              <a:t>R  </a:t>
            </a:r>
            <a:r>
              <a:rPr lang="en-US" altLang="en-US" sz="1275" dirty="0"/>
              <a:t>that is not in BCNF.  Let </a:t>
            </a:r>
            <a:r>
              <a:rPr lang="en-US" altLang="en-US" sz="1275" dirty="0">
                <a:sym typeface="Symbol" pitchFamily="2" charset="2"/>
              </a:rPr>
              <a:t></a:t>
            </a:r>
            <a:r>
              <a:rPr lang="en-US" altLang="en-US" sz="1275" dirty="0">
                <a:sym typeface="Greek Symbols"/>
              </a:rPr>
              <a:t> </a:t>
            </a:r>
            <a:r>
              <a:rPr kumimoji="0" lang="en-US" altLang="en-US" sz="1275" dirty="0">
                <a:sym typeface="Symbol" pitchFamily="2" charset="2"/>
              </a:rPr>
              <a:t></a:t>
            </a:r>
            <a:r>
              <a:rPr lang="en-US" altLang="en-US" sz="1275" i="1" dirty="0">
                <a:sym typeface="Symbol" pitchFamily="2" charset="2"/>
              </a:rPr>
              <a:t></a:t>
            </a:r>
            <a:r>
              <a:rPr lang="en-US" altLang="en-US" sz="1275" i="1" dirty="0">
                <a:sym typeface="Greek Symbols"/>
              </a:rPr>
              <a:t>   </a:t>
            </a:r>
            <a:r>
              <a:rPr lang="en-US" altLang="en-US" sz="1275" dirty="0">
                <a:sym typeface="Greek Symbols"/>
              </a:rPr>
              <a:t>be the FD that </a:t>
            </a:r>
            <a:r>
              <a:rPr lang="en-US" altLang="en-US" sz="1275" dirty="0"/>
              <a:t>causes a violation of BCNF.</a:t>
            </a:r>
          </a:p>
          <a:p>
            <a:pPr>
              <a:lnSpc>
                <a:spcPct val="90000"/>
              </a:lnSpc>
            </a:pPr>
            <a:r>
              <a:rPr lang="en-US" altLang="en-US" sz="1275" dirty="0"/>
              <a:t>We decompose </a:t>
            </a:r>
            <a:r>
              <a:rPr lang="en-US" altLang="en-US" sz="1275" i="1" dirty="0"/>
              <a:t>R</a:t>
            </a:r>
            <a:r>
              <a:rPr lang="en-US" altLang="en-US" sz="1275" dirty="0"/>
              <a:t> into:</a:t>
            </a:r>
          </a:p>
          <a:p>
            <a:pPr lvl="1">
              <a:lnSpc>
                <a:spcPct val="90000"/>
              </a:lnSpc>
              <a:buFont typeface="Times" pitchFamily="2" charset="0"/>
              <a:buChar char="•"/>
            </a:pPr>
            <a:r>
              <a:rPr lang="en-US" altLang="en-US" sz="1275" dirty="0">
                <a:ea typeface="ＭＳ Ｐゴシック" panose="020B0600070205080204" pitchFamily="34" charset="-128"/>
              </a:rPr>
              <a:t>(</a:t>
            </a:r>
            <a:r>
              <a:rPr lang="en-US" altLang="en-US" sz="1275" dirty="0">
                <a:ea typeface="ＭＳ Ｐゴシック" panose="020B0600070205080204" pitchFamily="34" charset="-128"/>
                <a:sym typeface="Symbol" pitchFamily="2" charset="2"/>
              </a:rPr>
              <a:t></a:t>
            </a:r>
            <a:r>
              <a:rPr lang="en-US" altLang="en-US" sz="1275" dirty="0">
                <a:ea typeface="ＭＳ Ｐゴシック" panose="020B0600070205080204" pitchFamily="34" charset="-128"/>
                <a:sym typeface="Greek Symbols"/>
              </a:rPr>
              <a:t> U </a:t>
            </a:r>
            <a:r>
              <a:rPr lang="en-US" altLang="en-US" sz="1275" dirty="0">
                <a:ea typeface="ＭＳ Ｐゴシック" panose="020B0600070205080204" pitchFamily="34" charset="-128"/>
                <a:sym typeface="Symbol" pitchFamily="2" charset="2"/>
              </a:rPr>
              <a:t></a:t>
            </a:r>
            <a:r>
              <a:rPr lang="en-US" altLang="en-US" sz="1275" i="1" dirty="0">
                <a:ea typeface="ＭＳ Ｐゴシック" panose="020B0600070205080204" pitchFamily="34" charset="-128"/>
                <a:sym typeface="Symbol" pitchFamily="2" charset="2"/>
              </a:rPr>
              <a:t> </a:t>
            </a:r>
            <a:r>
              <a:rPr lang="en-US" altLang="en-US" sz="1275" dirty="0">
                <a:ea typeface="ＭＳ Ｐゴシック" panose="020B0600070205080204" pitchFamily="34" charset="-128"/>
                <a:sym typeface="Symbol" pitchFamily="2" charset="2"/>
              </a:rPr>
              <a:t>)</a:t>
            </a:r>
            <a:endParaRPr lang="en-US" altLang="en-US" sz="1275" dirty="0">
              <a:ea typeface="ＭＳ Ｐゴシック" panose="020B0600070205080204" pitchFamily="34" charset="-128"/>
            </a:endParaRPr>
          </a:p>
          <a:p>
            <a:pPr lvl="1">
              <a:lnSpc>
                <a:spcPct val="90000"/>
              </a:lnSpc>
              <a:buFont typeface="Times" pitchFamily="2" charset="0"/>
              <a:buChar char="•"/>
            </a:pPr>
            <a:r>
              <a:rPr lang="en-US" altLang="en-US" sz="1275" dirty="0">
                <a:ea typeface="ＭＳ Ｐゴシック" panose="020B0600070205080204" pitchFamily="34" charset="-128"/>
              </a:rPr>
              <a:t>( </a:t>
            </a:r>
            <a:r>
              <a:rPr lang="en-US" altLang="en-US" sz="1275" i="1" dirty="0">
                <a:ea typeface="ＭＳ Ｐゴシック" panose="020B0600070205080204" pitchFamily="34" charset="-128"/>
              </a:rPr>
              <a:t>R</a:t>
            </a:r>
            <a:r>
              <a:rPr lang="en-US" altLang="en-US" sz="1275" dirty="0">
                <a:ea typeface="ＭＳ Ｐゴシック" panose="020B0600070205080204" pitchFamily="34" charset="-128"/>
              </a:rPr>
              <a:t> - ( </a:t>
            </a:r>
            <a:r>
              <a:rPr lang="en-US" altLang="en-US" sz="1275" i="1" dirty="0">
                <a:ea typeface="ＭＳ Ｐゴシック" panose="020B0600070205080204" pitchFamily="34" charset="-128"/>
                <a:sym typeface="Symbol" pitchFamily="2" charset="2"/>
              </a:rPr>
              <a:t> - </a:t>
            </a:r>
            <a:r>
              <a:rPr lang="en-US" altLang="en-US" sz="1275" dirty="0">
                <a:ea typeface="ＭＳ Ｐゴシック" panose="020B0600070205080204" pitchFamily="34" charset="-128"/>
                <a:sym typeface="Symbol" pitchFamily="2" charset="2"/>
              </a:rPr>
              <a:t> ) )</a:t>
            </a:r>
            <a:endParaRPr lang="en-US" altLang="en-US" sz="1275" dirty="0">
              <a:ea typeface="ＭＳ Ｐゴシック" panose="020B0600070205080204" pitchFamily="34" charset="-128"/>
            </a:endParaRPr>
          </a:p>
          <a:p>
            <a:pPr>
              <a:lnSpc>
                <a:spcPct val="90000"/>
              </a:lnSpc>
            </a:pPr>
            <a:r>
              <a:rPr lang="en-US" altLang="en-US" sz="1275" dirty="0"/>
              <a:t>In our example of </a:t>
            </a:r>
            <a:r>
              <a:rPr lang="en-US" altLang="en-US" sz="1275" i="1" dirty="0" err="1"/>
              <a:t>in_dep</a:t>
            </a:r>
            <a:r>
              <a:rPr lang="en-US" altLang="en-US" sz="1275" dirty="0"/>
              <a:t>, </a:t>
            </a:r>
          </a:p>
          <a:p>
            <a:pPr lvl="1">
              <a:lnSpc>
                <a:spcPct val="90000"/>
              </a:lnSpc>
            </a:pPr>
            <a:r>
              <a:rPr lang="en-US" altLang="en-US" sz="1275" dirty="0">
                <a:ea typeface="ＭＳ Ｐゴシック" panose="020B0600070205080204" pitchFamily="34" charset="-128"/>
                <a:sym typeface="Symbol" pitchFamily="2" charset="2"/>
              </a:rPr>
              <a:t> = </a:t>
            </a:r>
            <a:r>
              <a:rPr lang="en-US" altLang="en-US" sz="1275" i="1" dirty="0" err="1">
                <a:ea typeface="ＭＳ Ｐゴシック" panose="020B0600070205080204" pitchFamily="34" charset="-128"/>
                <a:sym typeface="Symbol" pitchFamily="2" charset="2"/>
              </a:rPr>
              <a:t>dept_name</a:t>
            </a:r>
            <a:endParaRPr lang="en-US" altLang="en-US" sz="1275" dirty="0">
              <a:ea typeface="ＭＳ Ｐゴシック" panose="020B0600070205080204" pitchFamily="34" charset="-128"/>
              <a:sym typeface="Symbol" pitchFamily="2" charset="2"/>
            </a:endParaRPr>
          </a:p>
          <a:p>
            <a:pPr lvl="1">
              <a:lnSpc>
                <a:spcPct val="90000"/>
              </a:lnSpc>
            </a:pPr>
            <a:r>
              <a:rPr lang="en-US" altLang="en-US" sz="1275" i="1" dirty="0">
                <a:ea typeface="ＭＳ Ｐゴシック" panose="020B0600070205080204" pitchFamily="34" charset="-128"/>
                <a:sym typeface="Symbol" pitchFamily="2" charset="2"/>
              </a:rPr>
              <a:t> </a:t>
            </a:r>
            <a:r>
              <a:rPr lang="en-US" altLang="en-US" sz="1275" dirty="0">
                <a:ea typeface="ＭＳ Ｐゴシック" panose="020B0600070205080204" pitchFamily="34" charset="-128"/>
                <a:sym typeface="Symbol" pitchFamily="2" charset="2"/>
              </a:rPr>
              <a:t>=</a:t>
            </a:r>
            <a:r>
              <a:rPr lang="en-US" altLang="en-US" sz="1275" i="1" dirty="0">
                <a:ea typeface="ＭＳ Ｐゴシック" panose="020B0600070205080204" pitchFamily="34" charset="-128"/>
                <a:sym typeface="Symbol" pitchFamily="2" charset="2"/>
              </a:rPr>
              <a:t> building, budget</a:t>
            </a:r>
          </a:p>
          <a:p>
            <a:pPr lvl="1">
              <a:lnSpc>
                <a:spcPct val="90000"/>
              </a:lnSpc>
              <a:buFont typeface="Monotype Sorts" pitchFamily="2" charset="2"/>
              <a:buNone/>
            </a:pPr>
            <a:r>
              <a:rPr lang="en-US" altLang="en-US" sz="1275" dirty="0">
                <a:ea typeface="ＭＳ Ｐゴシック" panose="020B0600070205080204" pitchFamily="34" charset="-128"/>
              </a:rPr>
              <a:t>and </a:t>
            </a:r>
            <a:r>
              <a:rPr lang="en-US" altLang="en-US" sz="1275" i="1" dirty="0" err="1">
                <a:ea typeface="ＭＳ Ｐゴシック" panose="020B0600070205080204" pitchFamily="34" charset="-128"/>
              </a:rPr>
              <a:t>in_dep</a:t>
            </a:r>
            <a:r>
              <a:rPr lang="en-US" altLang="en-US" sz="1275" i="1" dirty="0">
                <a:ea typeface="ＭＳ Ｐゴシック" panose="020B0600070205080204" pitchFamily="34" charset="-128"/>
              </a:rPr>
              <a:t> </a:t>
            </a:r>
            <a:r>
              <a:rPr lang="en-US" altLang="en-US" sz="1275" dirty="0">
                <a:ea typeface="ＭＳ Ｐゴシック" panose="020B0600070205080204" pitchFamily="34" charset="-128"/>
              </a:rPr>
              <a:t>is replaced by</a:t>
            </a:r>
          </a:p>
          <a:p>
            <a:pPr lvl="1">
              <a:lnSpc>
                <a:spcPct val="90000"/>
              </a:lnSpc>
            </a:pPr>
            <a:r>
              <a:rPr lang="en-US" altLang="en-US" sz="1275" dirty="0">
                <a:ea typeface="ＭＳ Ｐゴシック" panose="020B0600070205080204" pitchFamily="34" charset="-128"/>
              </a:rPr>
              <a:t> (</a:t>
            </a:r>
            <a:r>
              <a:rPr lang="en-US" altLang="en-US" sz="1275" dirty="0">
                <a:ea typeface="ＭＳ Ｐゴシック" panose="020B0600070205080204" pitchFamily="34" charset="-128"/>
                <a:sym typeface="Symbol" pitchFamily="2" charset="2"/>
              </a:rPr>
              <a:t></a:t>
            </a:r>
            <a:r>
              <a:rPr lang="en-US" altLang="en-US" sz="1275" dirty="0">
                <a:ea typeface="ＭＳ Ｐゴシック" panose="020B0600070205080204" pitchFamily="34" charset="-128"/>
                <a:sym typeface="Greek Symbols"/>
              </a:rPr>
              <a:t> U </a:t>
            </a:r>
            <a:r>
              <a:rPr lang="en-US" altLang="en-US" sz="1275" dirty="0">
                <a:ea typeface="ＭＳ Ｐゴシック" panose="020B0600070205080204" pitchFamily="34" charset="-128"/>
                <a:sym typeface="Symbol" pitchFamily="2" charset="2"/>
              </a:rPr>
              <a:t></a:t>
            </a:r>
            <a:r>
              <a:rPr lang="en-US" altLang="en-US" sz="1275" i="1" dirty="0">
                <a:ea typeface="ＭＳ Ｐゴシック" panose="020B0600070205080204" pitchFamily="34" charset="-128"/>
                <a:sym typeface="Symbol" pitchFamily="2" charset="2"/>
              </a:rPr>
              <a:t> </a:t>
            </a:r>
            <a:r>
              <a:rPr lang="en-US" altLang="en-US" sz="1275" dirty="0">
                <a:ea typeface="ＭＳ Ｐゴシック" panose="020B0600070205080204" pitchFamily="34" charset="-128"/>
                <a:sym typeface="Symbol" pitchFamily="2" charset="2"/>
              </a:rPr>
              <a:t>) = ( </a:t>
            </a:r>
            <a:r>
              <a:rPr lang="en-US" altLang="en-US" sz="1275" i="1" dirty="0" err="1">
                <a:ea typeface="ＭＳ Ｐゴシック" panose="020B0600070205080204" pitchFamily="34" charset="-128"/>
                <a:sym typeface="Symbol" pitchFamily="2" charset="2"/>
              </a:rPr>
              <a:t>dept_name</a:t>
            </a:r>
            <a:r>
              <a:rPr lang="en-US" altLang="en-US" sz="1275" i="1" dirty="0">
                <a:ea typeface="ＭＳ Ｐゴシック" panose="020B0600070205080204" pitchFamily="34" charset="-128"/>
                <a:sym typeface="Symbol" pitchFamily="2" charset="2"/>
              </a:rPr>
              <a:t>, building, budget</a:t>
            </a:r>
            <a:r>
              <a:rPr lang="en-US" altLang="en-US" sz="1275" dirty="0">
                <a:ea typeface="ＭＳ Ｐゴシック" panose="020B0600070205080204" pitchFamily="34" charset="-128"/>
                <a:sym typeface="Symbol" pitchFamily="2" charset="2"/>
              </a:rPr>
              <a:t> )</a:t>
            </a:r>
          </a:p>
          <a:p>
            <a:pPr lvl="1">
              <a:lnSpc>
                <a:spcPct val="90000"/>
              </a:lnSpc>
            </a:pPr>
            <a:r>
              <a:rPr lang="en-US" altLang="en-US" sz="1275" dirty="0">
                <a:ea typeface="ＭＳ Ｐゴシック" panose="020B0600070205080204" pitchFamily="34" charset="-128"/>
              </a:rPr>
              <a:t>( </a:t>
            </a:r>
            <a:r>
              <a:rPr lang="en-US" altLang="en-US" sz="1275" i="1" dirty="0">
                <a:ea typeface="ＭＳ Ｐゴシック" panose="020B0600070205080204" pitchFamily="34" charset="-128"/>
              </a:rPr>
              <a:t>R</a:t>
            </a:r>
            <a:r>
              <a:rPr lang="en-US" altLang="en-US" sz="1275" dirty="0">
                <a:ea typeface="ＭＳ Ｐゴシック" panose="020B0600070205080204" pitchFamily="34" charset="-128"/>
              </a:rPr>
              <a:t> - ( </a:t>
            </a:r>
            <a:r>
              <a:rPr lang="en-US" altLang="en-US" sz="1275" i="1" dirty="0">
                <a:ea typeface="ＭＳ Ｐゴシック" panose="020B0600070205080204" pitchFamily="34" charset="-128"/>
                <a:sym typeface="Symbol" pitchFamily="2" charset="2"/>
              </a:rPr>
              <a:t> - </a:t>
            </a:r>
            <a:r>
              <a:rPr lang="en-US" altLang="en-US" sz="1275" dirty="0">
                <a:ea typeface="ＭＳ Ｐゴシック" panose="020B0600070205080204" pitchFamily="34" charset="-128"/>
                <a:sym typeface="Symbol" pitchFamily="2" charset="2"/>
              </a:rPr>
              <a:t> ) ) = ( </a:t>
            </a:r>
            <a:r>
              <a:rPr lang="en-US" altLang="en-US" sz="1275" i="1" dirty="0">
                <a:ea typeface="ＭＳ Ｐゴシック" panose="020B0600070205080204" pitchFamily="34" charset="-128"/>
                <a:sym typeface="Symbol" pitchFamily="2" charset="2"/>
              </a:rPr>
              <a:t>ID, name, </a:t>
            </a:r>
            <a:r>
              <a:rPr lang="en-US" altLang="en-US" sz="1275" i="1" dirty="0" err="1">
                <a:ea typeface="ＭＳ Ｐゴシック" panose="020B0600070205080204" pitchFamily="34" charset="-128"/>
                <a:sym typeface="Symbol" pitchFamily="2" charset="2"/>
              </a:rPr>
              <a:t>dept_name</a:t>
            </a:r>
            <a:r>
              <a:rPr lang="en-US" altLang="en-US" sz="1275" i="1" dirty="0">
                <a:ea typeface="ＭＳ Ｐゴシック" panose="020B0600070205080204" pitchFamily="34" charset="-128"/>
                <a:sym typeface="Symbol" pitchFamily="2" charset="2"/>
              </a:rPr>
              <a:t>, salary</a:t>
            </a:r>
            <a:r>
              <a:rPr lang="en-US" altLang="en-US" sz="1275" dirty="0">
                <a:ea typeface="ＭＳ Ｐゴシック" panose="020B0600070205080204" pitchFamily="34" charset="-128"/>
                <a:sym typeface="Symbol" pitchFamily="2" charset="2"/>
              </a:rPr>
              <a:t> )</a:t>
            </a:r>
          </a:p>
        </p:txBody>
      </p:sp>
      <p:sp>
        <p:nvSpPr>
          <p:cNvPr id="4" name="TextBox 3">
            <a:extLst>
              <a:ext uri="{FF2B5EF4-FFF2-40B4-BE49-F238E27FC236}">
                <a16:creationId xmlns:a16="http://schemas.microsoft.com/office/drawing/2014/main" id="{B3F15D81-6729-8746-B551-5A336A370B2C}"/>
              </a:ext>
            </a:extLst>
          </p:cNvPr>
          <p:cNvSpPr txBox="1"/>
          <p:nvPr/>
        </p:nvSpPr>
        <p:spPr>
          <a:xfrm>
            <a:off x="455414" y="3257550"/>
            <a:ext cx="8077200" cy="1604285"/>
          </a:xfrm>
          <a:prstGeom prst="rect">
            <a:avLst/>
          </a:prstGeom>
          <a:noFill/>
        </p:spPr>
        <p:txBody>
          <a:bodyPr wrap="square">
            <a:spAutoFit/>
          </a:bodyPr>
          <a:lstStyle/>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0000"/>
                </a:solidFill>
                <a:effectLst/>
                <a:uLnTx/>
                <a:uFillTx/>
                <a:latin typeface="Helvetica" pitchFamily="2" charset="0"/>
                <a:ea typeface="ＭＳ Ｐゴシック" panose="020B0600070205080204" pitchFamily="34" charset="-128"/>
                <a:cs typeface="+mn-cs"/>
              </a:rPr>
              <a:t>DFF Note – again this is baffling</a:t>
            </a:r>
          </a:p>
          <a:p>
            <a:pPr marL="214313" marR="0" lvl="0" indent="-214313" algn="l" defTabSz="6858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FF0000"/>
                </a:solidFill>
                <a:effectLst/>
                <a:uLnTx/>
                <a:uFillTx/>
                <a:latin typeface="Helvetica" pitchFamily="2" charset="0"/>
                <a:ea typeface="ＭＳ Ｐゴシック" panose="020B0600070205080204" pitchFamily="34" charset="-128"/>
                <a:cs typeface="+mn-cs"/>
              </a:rPr>
              <a:t>R = (id, </a:t>
            </a:r>
            <a:r>
              <a:rPr kumimoji="0" lang="en-US" sz="1200" b="0" i="0" u="none" strike="noStrike" kern="1200" cap="none" spc="0" normalizeH="0" baseline="0" noProof="0" dirty="0" err="1">
                <a:ln>
                  <a:noFill/>
                </a:ln>
                <a:solidFill>
                  <a:srgbClr val="FF0000"/>
                </a:solidFill>
                <a:effectLst/>
                <a:uLnTx/>
                <a:uFillTx/>
                <a:latin typeface="Helvetica" pitchFamily="2" charset="0"/>
                <a:ea typeface="ＭＳ Ｐゴシック" panose="020B0600070205080204" pitchFamily="34" charset="-128"/>
                <a:cs typeface="+mn-cs"/>
              </a:rPr>
              <a:t>name_last</a:t>
            </a:r>
            <a:r>
              <a:rPr kumimoji="0" lang="en-US" sz="1200" b="0" i="0" u="none" strike="noStrike" kern="1200" cap="none" spc="0" normalizeH="0" baseline="0" noProof="0" dirty="0">
                <a:ln>
                  <a:noFill/>
                </a:ln>
                <a:solidFill>
                  <a:srgbClr val="FF0000"/>
                </a:solidFill>
                <a:effectLst/>
                <a:uLnTx/>
                <a:uFillTx/>
                <a:latin typeface="Helvetica" pitchFamily="2" charset="0"/>
                <a:ea typeface="ＭＳ Ｐゴシック" panose="020B0600070205080204" pitchFamily="34" charset="-128"/>
                <a:cs typeface="+mn-cs"/>
              </a:rPr>
              <a:t>, </a:t>
            </a:r>
            <a:r>
              <a:rPr kumimoji="0" lang="en-US" sz="1200" b="0" i="0" u="none" strike="noStrike" kern="1200" cap="none" spc="0" normalizeH="0" baseline="0" noProof="0" dirty="0" err="1">
                <a:ln>
                  <a:noFill/>
                </a:ln>
                <a:solidFill>
                  <a:srgbClr val="FF0000"/>
                </a:solidFill>
                <a:effectLst/>
                <a:uLnTx/>
                <a:uFillTx/>
                <a:latin typeface="Helvetica" pitchFamily="2" charset="0"/>
                <a:ea typeface="ＭＳ Ｐゴシック" panose="020B0600070205080204" pitchFamily="34" charset="-128"/>
                <a:cs typeface="+mn-cs"/>
              </a:rPr>
              <a:t>name_first</a:t>
            </a:r>
            <a:r>
              <a:rPr kumimoji="0" lang="en-US" sz="1200" b="0" i="0" u="none" strike="noStrike" kern="1200" cap="none" spc="0" normalizeH="0" baseline="0" noProof="0" dirty="0">
                <a:ln>
                  <a:noFill/>
                </a:ln>
                <a:solidFill>
                  <a:srgbClr val="FF0000"/>
                </a:solidFill>
                <a:effectLst/>
                <a:uLnTx/>
                <a:uFillTx/>
                <a:latin typeface="Helvetica" pitchFamily="2" charset="0"/>
                <a:ea typeface="ＭＳ Ｐゴシック" panose="020B0600070205080204" pitchFamily="34" charset="-128"/>
                <a:cs typeface="+mn-cs"/>
              </a:rPr>
              <a:t>, street, city, state, </a:t>
            </a:r>
            <a:r>
              <a:rPr kumimoji="0" lang="en-US" sz="1200" b="0" i="0" u="none" strike="noStrike" kern="1200" cap="none" spc="0" normalizeH="0" baseline="0" noProof="0" dirty="0" err="1">
                <a:ln>
                  <a:noFill/>
                </a:ln>
                <a:solidFill>
                  <a:srgbClr val="FF0000"/>
                </a:solidFill>
                <a:effectLst/>
                <a:uLnTx/>
                <a:uFillTx/>
                <a:latin typeface="Helvetica" pitchFamily="2" charset="0"/>
                <a:ea typeface="ＭＳ Ｐゴシック" panose="020B0600070205080204" pitchFamily="34" charset="-128"/>
                <a:cs typeface="+mn-cs"/>
              </a:rPr>
              <a:t>zipcode</a:t>
            </a:r>
            <a:r>
              <a:rPr kumimoji="0" lang="en-US" sz="1200" b="0" i="0" u="none" strike="noStrike" kern="1200" cap="none" spc="0" normalizeH="0" baseline="0" noProof="0" dirty="0">
                <a:ln>
                  <a:noFill/>
                </a:ln>
                <a:solidFill>
                  <a:srgbClr val="FF0000"/>
                </a:solidFill>
                <a:effectLst/>
                <a:uLnTx/>
                <a:uFillTx/>
                <a:latin typeface="Helvetica" pitchFamily="2" charset="0"/>
                <a:ea typeface="ＭＳ Ｐゴシック" panose="020B0600070205080204" pitchFamily="34" charset="-128"/>
                <a:cs typeface="+mn-cs"/>
              </a:rPr>
              <a:t>)</a:t>
            </a:r>
          </a:p>
          <a:p>
            <a:pPr marL="214313" marR="0" lvl="0" indent="-214313" algn="l" defTabSz="6858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altLang="en-US" sz="1200" b="0" i="0" u="none" strike="noStrike" kern="1200" cap="none" spc="0" normalizeH="0" baseline="0" noProof="0" dirty="0">
                <a:ln>
                  <a:noFill/>
                </a:ln>
                <a:solidFill>
                  <a:srgbClr val="FF0000"/>
                </a:solidFill>
                <a:effectLst/>
                <a:uLnTx/>
                <a:uFillTx/>
                <a:latin typeface="Helvetica" pitchFamily="2" charset="0"/>
                <a:ea typeface="ＭＳ Ｐゴシック" panose="020B0600070205080204" pitchFamily="34" charset="-128"/>
                <a:cs typeface="+mn-cs"/>
                <a:sym typeface="Symbol" panose="05050102010706020507" pitchFamily="18" charset="2"/>
              </a:rPr>
              <a:t> </a:t>
            </a:r>
            <a:r>
              <a:rPr kumimoji="0" lang="en-US" altLang="en-US" sz="1200" b="0" i="0" u="none" strike="noStrike" kern="1200" cap="none" spc="0" normalizeH="0" baseline="0" noProof="0" dirty="0">
                <a:ln>
                  <a:noFill/>
                </a:ln>
                <a:solidFill>
                  <a:srgbClr val="FF0000"/>
                </a:solidFill>
                <a:effectLst/>
                <a:uLnTx/>
                <a:uFillTx/>
                <a:latin typeface="Helvetica" pitchFamily="2" charset="0"/>
                <a:ea typeface="ＭＳ Ｐゴシック" panose="020B0600070205080204" pitchFamily="34" charset="-128"/>
                <a:cs typeface="+mn-cs"/>
                <a:sym typeface="Wingdings" pitchFamily="2" charset="2"/>
              </a:rPr>
              <a:t></a:t>
            </a:r>
            <a:r>
              <a:rPr kumimoji="0" lang="en-US" sz="1200" b="0" i="0" u="none" strike="noStrike" kern="1200" cap="none" spc="0" normalizeH="0" baseline="0" noProof="0" dirty="0">
                <a:ln>
                  <a:noFill/>
                </a:ln>
                <a:solidFill>
                  <a:srgbClr val="FF0000"/>
                </a:solidFill>
                <a:effectLst/>
                <a:uLnTx/>
                <a:uFillTx/>
                <a:latin typeface="Helvetica" pitchFamily="2" charset="0"/>
                <a:ea typeface="ＭＳ Ｐゴシック" panose="020B0600070205080204" pitchFamily="34" charset="-128"/>
                <a:cs typeface="+mn-cs"/>
                <a:sym typeface="Wingdings" pitchFamily="2" charset="2"/>
              </a:rPr>
              <a:t> </a:t>
            </a:r>
            <a:r>
              <a:rPr kumimoji="0" lang="en-US" altLang="en-US" sz="1200" b="0" i="0" u="none" strike="noStrike" kern="1200" cap="none" spc="0" normalizeH="0" baseline="0" noProof="0" dirty="0">
                <a:ln>
                  <a:noFill/>
                </a:ln>
                <a:solidFill>
                  <a:srgbClr val="FF0000"/>
                </a:solidFill>
                <a:effectLst/>
                <a:uLnTx/>
                <a:uFillTx/>
                <a:latin typeface="Helvetica" pitchFamily="2" charset="0"/>
                <a:ea typeface="ＭＳ Ｐゴシック" panose="020B0600070205080204" pitchFamily="34" charset="-128"/>
                <a:cs typeface="+mn-cs"/>
                <a:sym typeface="Symbol" panose="05050102010706020507" pitchFamily="18" charset="2"/>
              </a:rPr>
              <a:t></a:t>
            </a:r>
            <a:r>
              <a:rPr kumimoji="0" lang="en-US" altLang="en-US" sz="1200" b="0" i="0" u="none" strike="noStrike" kern="1200" cap="none" spc="0" normalizeH="0" baseline="0" noProof="0" dirty="0">
                <a:ln>
                  <a:noFill/>
                </a:ln>
                <a:solidFill>
                  <a:srgbClr val="FF0000"/>
                </a:solidFill>
                <a:effectLst/>
                <a:uLnTx/>
                <a:uFillTx/>
                <a:latin typeface="Helvetica" pitchFamily="2" charset="0"/>
                <a:ea typeface="ＭＳ Ｐゴシック" panose="020B0600070205080204" pitchFamily="34" charset="-128"/>
                <a:cs typeface="+mn-cs"/>
                <a:sym typeface="Wingdings" pitchFamily="2" charset="2"/>
              </a:rPr>
              <a:t> means </a:t>
            </a:r>
            <a:r>
              <a:rPr kumimoji="0" lang="en-US" sz="1200" b="0" i="0" u="none" strike="noStrike" kern="1200" cap="none" spc="0" normalizeH="0" baseline="0" noProof="0" dirty="0" err="1">
                <a:ln>
                  <a:noFill/>
                </a:ln>
                <a:solidFill>
                  <a:srgbClr val="FF0000"/>
                </a:solidFill>
                <a:effectLst/>
                <a:uLnTx/>
                <a:uFillTx/>
                <a:latin typeface="Helvetica" pitchFamily="2" charset="0"/>
                <a:ea typeface="ＭＳ Ｐゴシック" panose="020B0600070205080204" pitchFamily="34" charset="-128"/>
                <a:cs typeface="+mn-cs"/>
              </a:rPr>
              <a:t>zipcode</a:t>
            </a:r>
            <a:r>
              <a:rPr kumimoji="0" lang="en-US" sz="1200" b="0" i="0" u="none" strike="noStrike" kern="1200" cap="none" spc="0" normalizeH="0" baseline="0" noProof="0" dirty="0">
                <a:ln>
                  <a:noFill/>
                </a:ln>
                <a:solidFill>
                  <a:srgbClr val="FF0000"/>
                </a:solidFill>
                <a:effectLst/>
                <a:uLnTx/>
                <a:uFillTx/>
                <a:latin typeface="Helvetica" pitchFamily="2" charset="0"/>
                <a:ea typeface="ＭＳ Ｐゴシック" panose="020B0600070205080204" pitchFamily="34" charset="-128"/>
                <a:cs typeface="+mn-cs"/>
              </a:rPr>
              <a:t> </a:t>
            </a:r>
            <a:r>
              <a:rPr kumimoji="0" lang="en-US" sz="1200" b="0" i="0" u="none" strike="noStrike" kern="1200" cap="none" spc="0" normalizeH="0" baseline="0" noProof="0" dirty="0">
                <a:ln>
                  <a:noFill/>
                </a:ln>
                <a:solidFill>
                  <a:srgbClr val="FF0000"/>
                </a:solidFill>
                <a:effectLst/>
                <a:uLnTx/>
                <a:uFillTx/>
                <a:latin typeface="Helvetica" pitchFamily="2" charset="0"/>
                <a:ea typeface="ＭＳ Ｐゴシック" panose="020B0600070205080204" pitchFamily="34" charset="-128"/>
                <a:cs typeface="+mn-cs"/>
                <a:sym typeface="Wingdings" pitchFamily="2" charset="2"/>
              </a:rPr>
              <a:t> (city, state) </a:t>
            </a:r>
          </a:p>
          <a:p>
            <a:pPr marL="214313" marR="0" lvl="0" indent="-214313" algn="l" defTabSz="6858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altLang="en-US" sz="1200" b="0" i="0" u="none" strike="noStrike" kern="1200" cap="none" spc="0" normalizeH="0" baseline="0" noProof="0" dirty="0">
                <a:ln>
                  <a:noFill/>
                </a:ln>
                <a:solidFill>
                  <a:srgbClr val="FF0000"/>
                </a:solidFill>
                <a:effectLst/>
                <a:uLnTx/>
                <a:uFillTx/>
                <a:latin typeface="Helvetica" pitchFamily="2" charset="0"/>
                <a:ea typeface="ＭＳ Ｐゴシック" panose="020B0600070205080204" pitchFamily="34" charset="-128"/>
                <a:cs typeface="+mn-cs"/>
              </a:rPr>
              <a:t>(</a:t>
            </a:r>
            <a:r>
              <a:rPr kumimoji="0" lang="en-US" altLang="en-US" sz="1200" b="0" i="0" u="none" strike="noStrike" kern="1200" cap="none" spc="0" normalizeH="0" baseline="0" noProof="0" dirty="0">
                <a:ln>
                  <a:noFill/>
                </a:ln>
                <a:solidFill>
                  <a:srgbClr val="FF0000"/>
                </a:solidFill>
                <a:effectLst/>
                <a:uLnTx/>
                <a:uFillTx/>
                <a:latin typeface="Helvetica" pitchFamily="2" charset="0"/>
                <a:ea typeface="ＭＳ Ｐゴシック" panose="020B0600070205080204" pitchFamily="34" charset="-128"/>
                <a:cs typeface="+mn-cs"/>
                <a:sym typeface="Symbol" panose="05050102010706020507" pitchFamily="18" charset="2"/>
              </a:rPr>
              <a:t></a:t>
            </a:r>
            <a:r>
              <a:rPr kumimoji="0" lang="en-US" altLang="en-US" sz="1200" b="0" i="0" u="none" strike="noStrike" kern="1200" cap="none" spc="0" normalizeH="0" baseline="0" noProof="0" dirty="0">
                <a:ln>
                  <a:noFill/>
                </a:ln>
                <a:solidFill>
                  <a:srgbClr val="FF0000"/>
                </a:solidFill>
                <a:effectLst/>
                <a:uLnTx/>
                <a:uFillTx/>
                <a:latin typeface="Helvetica" pitchFamily="2" charset="0"/>
                <a:ea typeface="ＭＳ Ｐゴシック" panose="020B0600070205080204" pitchFamily="34" charset="-128"/>
                <a:cs typeface="+mn-cs"/>
                <a:sym typeface="Greek Symbols"/>
              </a:rPr>
              <a:t> U </a:t>
            </a:r>
            <a:r>
              <a:rPr kumimoji="0" lang="en-US" altLang="en-US" sz="1200" b="0" i="0" u="none" strike="noStrike" kern="1200" cap="none" spc="0" normalizeH="0" baseline="0" noProof="0" dirty="0">
                <a:ln>
                  <a:noFill/>
                </a:ln>
                <a:solidFill>
                  <a:srgbClr val="FF0000"/>
                </a:solidFill>
                <a:effectLst/>
                <a:uLnTx/>
                <a:uFillTx/>
                <a:latin typeface="Helvetica" pitchFamily="2" charset="0"/>
                <a:ea typeface="ＭＳ Ｐゴシック" panose="020B0600070205080204" pitchFamily="34" charset="-128"/>
                <a:cs typeface="+mn-cs"/>
                <a:sym typeface="Symbol" panose="05050102010706020507" pitchFamily="18" charset="2"/>
              </a:rPr>
              <a:t></a:t>
            </a:r>
            <a:r>
              <a:rPr kumimoji="0" lang="en-US" altLang="en-US" sz="1200" b="0" i="1" u="none" strike="noStrike" kern="1200" cap="none" spc="0" normalizeH="0" baseline="0" noProof="0" dirty="0">
                <a:ln>
                  <a:noFill/>
                </a:ln>
                <a:solidFill>
                  <a:srgbClr val="FF0000"/>
                </a:solidFill>
                <a:effectLst/>
                <a:uLnTx/>
                <a:uFillTx/>
                <a:latin typeface="Helvetica" pitchFamily="2" charset="0"/>
                <a:ea typeface="ＭＳ Ｐゴシック" panose="020B0600070205080204" pitchFamily="34" charset="-128"/>
                <a:cs typeface="+mn-cs"/>
                <a:sym typeface="Symbol" panose="05050102010706020507" pitchFamily="18" charset="2"/>
              </a:rPr>
              <a:t> </a:t>
            </a:r>
            <a:r>
              <a:rPr kumimoji="0" lang="en-US" altLang="en-US" sz="1200" b="0" i="0" u="none" strike="noStrike" kern="1200" cap="none" spc="0" normalizeH="0" baseline="0" noProof="0" dirty="0">
                <a:ln>
                  <a:noFill/>
                </a:ln>
                <a:solidFill>
                  <a:srgbClr val="FF0000"/>
                </a:solidFill>
                <a:effectLst/>
                <a:uLnTx/>
                <a:uFillTx/>
                <a:latin typeface="Helvetica" pitchFamily="2" charset="0"/>
                <a:ea typeface="ＭＳ Ｐゴシック" panose="020B0600070205080204" pitchFamily="34" charset="-128"/>
                <a:cs typeface="+mn-cs"/>
                <a:sym typeface="Symbol" panose="05050102010706020507" pitchFamily="18" charset="2"/>
              </a:rPr>
              <a:t>) = (</a:t>
            </a:r>
            <a:r>
              <a:rPr kumimoji="0" lang="en-US" altLang="en-US" sz="1200" b="0" i="0" u="none" strike="noStrike" kern="1200" cap="none" spc="0" normalizeH="0" baseline="0" noProof="0" dirty="0" err="1">
                <a:ln>
                  <a:noFill/>
                </a:ln>
                <a:solidFill>
                  <a:srgbClr val="FF0000"/>
                </a:solidFill>
                <a:effectLst/>
                <a:uLnTx/>
                <a:uFillTx/>
                <a:latin typeface="Helvetica" pitchFamily="2" charset="0"/>
                <a:ea typeface="ＭＳ Ｐゴシック" panose="020B0600070205080204" pitchFamily="34" charset="-128"/>
                <a:cs typeface="+mn-cs"/>
                <a:sym typeface="Symbol" panose="05050102010706020507" pitchFamily="18" charset="2"/>
              </a:rPr>
              <a:t>zipcode</a:t>
            </a:r>
            <a:r>
              <a:rPr kumimoji="0" lang="en-US" altLang="en-US" sz="1200" b="0" i="0" u="none" strike="noStrike" kern="1200" cap="none" spc="0" normalizeH="0" baseline="0" noProof="0" dirty="0">
                <a:ln>
                  <a:noFill/>
                </a:ln>
                <a:solidFill>
                  <a:srgbClr val="FF0000"/>
                </a:solidFill>
                <a:effectLst/>
                <a:uLnTx/>
                <a:uFillTx/>
                <a:latin typeface="Helvetica" pitchFamily="2" charset="0"/>
                <a:ea typeface="ＭＳ Ｐゴシック" panose="020B0600070205080204" pitchFamily="34" charset="-128"/>
                <a:cs typeface="+mn-cs"/>
                <a:sym typeface="Symbol" panose="05050102010706020507" pitchFamily="18" charset="2"/>
              </a:rPr>
              <a:t>, city, state), which we call Address</a:t>
            </a:r>
          </a:p>
          <a:p>
            <a:pPr marL="214313" marR="0" lvl="0" indent="-214313" algn="l" defTabSz="6858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altLang="en-US" sz="1275" b="0" i="1" u="none" strike="noStrike" kern="1200" cap="none" spc="0" normalizeH="0" baseline="0" noProof="0" dirty="0">
                <a:ln>
                  <a:noFill/>
                </a:ln>
                <a:solidFill>
                  <a:srgbClr val="FF0000"/>
                </a:solidFill>
                <a:effectLst/>
                <a:uLnTx/>
                <a:uFillTx/>
                <a:latin typeface="Helvetica" pitchFamily="2" charset="0"/>
                <a:ea typeface="ＭＳ Ｐゴシック" panose="020B0600070205080204" pitchFamily="34" charset="-128"/>
                <a:cs typeface="+mn-cs"/>
              </a:rPr>
              <a:t>R</a:t>
            </a:r>
            <a:r>
              <a:rPr kumimoji="0" lang="en-US" altLang="en-US" sz="1275" b="0" i="0" u="none" strike="noStrike" kern="1200" cap="none" spc="0" normalizeH="0" baseline="0" noProof="0" dirty="0">
                <a:ln>
                  <a:noFill/>
                </a:ln>
                <a:solidFill>
                  <a:srgbClr val="FF0000"/>
                </a:solidFill>
                <a:effectLst/>
                <a:uLnTx/>
                <a:uFillTx/>
                <a:latin typeface="Helvetica" pitchFamily="2" charset="0"/>
                <a:ea typeface="ＭＳ Ｐゴシック" panose="020B0600070205080204" pitchFamily="34" charset="-128"/>
                <a:cs typeface="+mn-cs"/>
              </a:rPr>
              <a:t> - ( </a:t>
            </a:r>
            <a:r>
              <a:rPr kumimoji="0" lang="en-US" altLang="en-US" sz="1275" b="0" i="1" u="none" strike="noStrike" kern="1200" cap="none" spc="0" normalizeH="0" baseline="0" noProof="0" dirty="0">
                <a:ln>
                  <a:noFill/>
                </a:ln>
                <a:solidFill>
                  <a:srgbClr val="FF0000"/>
                </a:solidFill>
                <a:effectLst/>
                <a:uLnTx/>
                <a:uFillTx/>
                <a:latin typeface="Helvetica" pitchFamily="2" charset="0"/>
                <a:ea typeface="ＭＳ Ｐゴシック" panose="020B0600070205080204" pitchFamily="34" charset="-128"/>
                <a:cs typeface="+mn-cs"/>
                <a:sym typeface="Symbol" panose="05050102010706020507" pitchFamily="18" charset="2"/>
              </a:rPr>
              <a:t> - </a:t>
            </a:r>
            <a:r>
              <a:rPr kumimoji="0" lang="en-US" altLang="en-US" sz="1275" b="0" i="0" u="none" strike="noStrike" kern="1200" cap="none" spc="0" normalizeH="0" baseline="0" noProof="0" dirty="0">
                <a:ln>
                  <a:noFill/>
                </a:ln>
                <a:solidFill>
                  <a:srgbClr val="FF0000"/>
                </a:solidFill>
                <a:effectLst/>
                <a:uLnTx/>
                <a:uFillTx/>
                <a:latin typeface="Helvetica" pitchFamily="2" charset="0"/>
                <a:ea typeface="ＭＳ Ｐゴシック" panose="020B0600070205080204" pitchFamily="34" charset="-128"/>
                <a:cs typeface="+mn-cs"/>
                <a:sym typeface="Symbol" panose="05050102010706020507" pitchFamily="18" charset="2"/>
              </a:rPr>
              <a:t> ) ). = R - </a:t>
            </a:r>
            <a:r>
              <a:rPr kumimoji="0" lang="en-US" altLang="en-US" sz="1275" b="0" i="1" u="none" strike="noStrike" kern="1200" cap="none" spc="0" normalizeH="0" baseline="0" noProof="0" dirty="0">
                <a:ln>
                  <a:noFill/>
                </a:ln>
                <a:solidFill>
                  <a:srgbClr val="FF0000"/>
                </a:solidFill>
                <a:effectLst/>
                <a:uLnTx/>
                <a:uFillTx/>
                <a:latin typeface="Helvetica" pitchFamily="2" charset="0"/>
                <a:ea typeface="ＭＳ Ｐゴシック" panose="020B0600070205080204" pitchFamily="34" charset="-128"/>
                <a:cs typeface="+mn-cs"/>
                <a:sym typeface="Symbol" panose="05050102010706020507" pitchFamily="18" charset="2"/>
              </a:rPr>
              <a:t> + </a:t>
            </a:r>
            <a:r>
              <a:rPr kumimoji="0" lang="en-US" altLang="en-US" sz="1275" b="0" i="0" u="none" strike="noStrike" kern="1200" cap="none" spc="0" normalizeH="0" baseline="0" noProof="0" dirty="0">
                <a:ln>
                  <a:noFill/>
                </a:ln>
                <a:solidFill>
                  <a:srgbClr val="FF0000"/>
                </a:solidFill>
                <a:effectLst/>
                <a:uLnTx/>
                <a:uFillTx/>
                <a:latin typeface="Helvetica" pitchFamily="2" charset="0"/>
                <a:ea typeface="ＭＳ Ｐゴシック" panose="020B0600070205080204" pitchFamily="34" charset="-128"/>
                <a:cs typeface="+mn-cs"/>
                <a:sym typeface="Symbol" panose="05050102010706020507" pitchFamily="18" charset="2"/>
              </a:rPr>
              <a:t> = (id, </a:t>
            </a:r>
            <a:r>
              <a:rPr kumimoji="0" lang="en-US" altLang="en-US" sz="1275" b="0" i="0" u="none" strike="noStrike" kern="1200" cap="none" spc="0" normalizeH="0" baseline="0" noProof="0" dirty="0" err="1">
                <a:ln>
                  <a:noFill/>
                </a:ln>
                <a:solidFill>
                  <a:srgbClr val="FF0000"/>
                </a:solidFill>
                <a:effectLst/>
                <a:uLnTx/>
                <a:uFillTx/>
                <a:latin typeface="Helvetica" pitchFamily="2" charset="0"/>
                <a:ea typeface="ＭＳ Ｐゴシック" panose="020B0600070205080204" pitchFamily="34" charset="-128"/>
                <a:cs typeface="+mn-cs"/>
                <a:sym typeface="Symbol" panose="05050102010706020507" pitchFamily="18" charset="2"/>
              </a:rPr>
              <a:t>name_last</a:t>
            </a:r>
            <a:r>
              <a:rPr kumimoji="0" lang="en-US" altLang="en-US" sz="1275" b="0" i="0" u="none" strike="noStrike" kern="1200" cap="none" spc="0" normalizeH="0" baseline="0" noProof="0" dirty="0">
                <a:ln>
                  <a:noFill/>
                </a:ln>
                <a:solidFill>
                  <a:srgbClr val="FF0000"/>
                </a:solidFill>
                <a:effectLst/>
                <a:uLnTx/>
                <a:uFillTx/>
                <a:latin typeface="Helvetica" pitchFamily="2" charset="0"/>
                <a:ea typeface="ＭＳ Ｐゴシック" panose="020B0600070205080204" pitchFamily="34" charset="-128"/>
                <a:cs typeface="+mn-cs"/>
                <a:sym typeface="Symbol" panose="05050102010706020507" pitchFamily="18" charset="2"/>
              </a:rPr>
              <a:t>, </a:t>
            </a:r>
            <a:r>
              <a:rPr kumimoji="0" lang="en-US" altLang="en-US" sz="1275" b="0" i="0" u="none" strike="noStrike" kern="1200" cap="none" spc="0" normalizeH="0" baseline="0" noProof="0" dirty="0" err="1">
                <a:ln>
                  <a:noFill/>
                </a:ln>
                <a:solidFill>
                  <a:srgbClr val="FF0000"/>
                </a:solidFill>
                <a:effectLst/>
                <a:uLnTx/>
                <a:uFillTx/>
                <a:latin typeface="Helvetica" pitchFamily="2" charset="0"/>
                <a:ea typeface="ＭＳ Ｐゴシック" panose="020B0600070205080204" pitchFamily="34" charset="-128"/>
                <a:cs typeface="+mn-cs"/>
                <a:sym typeface="Symbol" panose="05050102010706020507" pitchFamily="18" charset="2"/>
              </a:rPr>
              <a:t>name_first</a:t>
            </a:r>
            <a:r>
              <a:rPr kumimoji="0" lang="en-US" altLang="en-US" sz="1275" b="0" i="0" u="none" strike="noStrike" kern="1200" cap="none" spc="0" normalizeH="0" baseline="0" noProof="0" dirty="0">
                <a:ln>
                  <a:noFill/>
                </a:ln>
                <a:solidFill>
                  <a:srgbClr val="FF0000"/>
                </a:solidFill>
                <a:effectLst/>
                <a:uLnTx/>
                <a:uFillTx/>
                <a:latin typeface="Helvetica" pitchFamily="2" charset="0"/>
                <a:ea typeface="ＭＳ Ｐゴシック" panose="020B0600070205080204" pitchFamily="34" charset="-128"/>
                <a:cs typeface="+mn-cs"/>
                <a:sym typeface="Symbol" panose="05050102010706020507" pitchFamily="18" charset="2"/>
              </a:rPr>
              <a:t>, </a:t>
            </a:r>
            <a:r>
              <a:rPr kumimoji="0" lang="en-US" altLang="en-US" sz="1275" b="0" i="0" u="none" strike="noStrike" kern="1200" cap="none" spc="0" normalizeH="0" baseline="0" noProof="0" dirty="0" err="1">
                <a:ln>
                  <a:noFill/>
                </a:ln>
                <a:solidFill>
                  <a:srgbClr val="FF0000"/>
                </a:solidFill>
                <a:effectLst/>
                <a:uLnTx/>
                <a:uFillTx/>
                <a:latin typeface="Helvetica" pitchFamily="2" charset="0"/>
                <a:ea typeface="ＭＳ Ｐゴシック" panose="020B0600070205080204" pitchFamily="34" charset="-128"/>
                <a:cs typeface="+mn-cs"/>
                <a:sym typeface="Symbol" panose="05050102010706020507" pitchFamily="18" charset="2"/>
              </a:rPr>
              <a:t>zipcode</a:t>
            </a:r>
            <a:r>
              <a:rPr kumimoji="0" lang="en-US" altLang="en-US" sz="1275" b="0" i="0" u="none" strike="noStrike" kern="1200" cap="none" spc="0" normalizeH="0" baseline="0" noProof="0" dirty="0">
                <a:ln>
                  <a:noFill/>
                </a:ln>
                <a:solidFill>
                  <a:srgbClr val="FF0000"/>
                </a:solidFill>
                <a:effectLst/>
                <a:uLnTx/>
                <a:uFillTx/>
                <a:latin typeface="Helvetica" pitchFamily="2" charset="0"/>
                <a:ea typeface="ＭＳ Ｐゴシック" panose="020B0600070205080204" pitchFamily="34" charset="-128"/>
                <a:cs typeface="+mn-cs"/>
                <a:sym typeface="Symbol" panose="05050102010706020507" pitchFamily="18" charset="2"/>
              </a:rPr>
              <a:t>),</a:t>
            </a:r>
            <a:br>
              <a:rPr kumimoji="0" lang="en-US" altLang="en-US" sz="1275" b="0" i="0" u="none" strike="noStrike" kern="1200" cap="none" spc="0" normalizeH="0" baseline="0" noProof="0" dirty="0">
                <a:ln>
                  <a:noFill/>
                </a:ln>
                <a:solidFill>
                  <a:srgbClr val="FF0000"/>
                </a:solidFill>
                <a:effectLst/>
                <a:uLnTx/>
                <a:uFillTx/>
                <a:latin typeface="Helvetica" pitchFamily="2" charset="0"/>
                <a:ea typeface="ＭＳ Ｐゴシック" panose="020B0600070205080204" pitchFamily="34" charset="-128"/>
                <a:cs typeface="+mn-cs"/>
                <a:sym typeface="Symbol" panose="05050102010706020507" pitchFamily="18" charset="2"/>
              </a:rPr>
            </a:br>
            <a:r>
              <a:rPr kumimoji="0" lang="en-US" altLang="en-US" sz="1275" b="0" i="0" u="none" strike="noStrike" kern="1200" cap="none" spc="0" normalizeH="0" baseline="0" noProof="0" dirty="0">
                <a:ln>
                  <a:noFill/>
                </a:ln>
                <a:solidFill>
                  <a:srgbClr val="FF0000"/>
                </a:solidFill>
                <a:effectLst/>
                <a:uLnTx/>
                <a:uFillTx/>
                <a:latin typeface="Helvetica" pitchFamily="2" charset="0"/>
                <a:ea typeface="ＭＳ Ｐゴシック" panose="020B0600070205080204" pitchFamily="34" charset="-128"/>
                <a:cs typeface="+mn-cs"/>
                <a:sym typeface="Symbol" panose="05050102010706020507" pitchFamily="18" charset="2"/>
              </a:rPr>
              <a:t>which we call Person</a:t>
            </a:r>
          </a:p>
          <a:p>
            <a:pPr marL="214313" marR="0" lvl="0" indent="-214313" algn="l" defTabSz="6858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altLang="en-US" sz="1275" b="0" i="0" u="none" strike="noStrike" kern="1200" cap="none" spc="0" normalizeH="0" baseline="0" noProof="0" dirty="0">
                <a:ln>
                  <a:noFill/>
                </a:ln>
                <a:solidFill>
                  <a:srgbClr val="FF0000"/>
                </a:solidFill>
                <a:effectLst/>
                <a:uLnTx/>
                <a:uFillTx/>
                <a:latin typeface="Helvetica" pitchFamily="2" charset="0"/>
                <a:ea typeface="ＭＳ Ｐゴシック" panose="020B0600070205080204" pitchFamily="34" charset="-128"/>
                <a:cs typeface="+mn-cs"/>
                <a:sym typeface="Symbol" panose="05050102010706020507" pitchFamily="18" charset="2"/>
              </a:rPr>
              <a:t>Setting primary key ID in Address and </a:t>
            </a:r>
            <a:r>
              <a:rPr kumimoji="0" lang="en-US" altLang="en-US" sz="1275" b="0" i="0" u="none" strike="noStrike" kern="1200" cap="none" spc="0" normalizeH="0" baseline="0" noProof="0" dirty="0" err="1">
                <a:ln>
                  <a:noFill/>
                </a:ln>
                <a:solidFill>
                  <a:srgbClr val="FF0000"/>
                </a:solidFill>
                <a:effectLst/>
                <a:uLnTx/>
                <a:uFillTx/>
                <a:latin typeface="Helvetica" pitchFamily="2" charset="0"/>
                <a:ea typeface="ＭＳ Ｐゴシック" panose="020B0600070205080204" pitchFamily="34" charset="-128"/>
                <a:cs typeface="+mn-cs"/>
                <a:sym typeface="Symbol" panose="05050102010706020507" pitchFamily="18" charset="2"/>
              </a:rPr>
              <a:t>zipcode</a:t>
            </a:r>
            <a:r>
              <a:rPr kumimoji="0" lang="en-US" altLang="en-US" sz="1275" b="0" i="0" u="none" strike="noStrike" kern="1200" cap="none" spc="0" normalizeH="0" baseline="0" noProof="0" dirty="0">
                <a:ln>
                  <a:noFill/>
                </a:ln>
                <a:solidFill>
                  <a:srgbClr val="FF0000"/>
                </a:solidFill>
                <a:effectLst/>
                <a:uLnTx/>
                <a:uFillTx/>
                <a:latin typeface="Helvetica" pitchFamily="2" charset="0"/>
                <a:ea typeface="ＭＳ Ｐゴシック" panose="020B0600070205080204" pitchFamily="34" charset="-128"/>
                <a:cs typeface="+mn-cs"/>
                <a:sym typeface="Symbol" panose="05050102010706020507" pitchFamily="18" charset="2"/>
              </a:rPr>
              <a:t> on Address preserves the dependency and is lossless.</a:t>
            </a:r>
            <a:endParaRPr kumimoji="0" lang="en-US" altLang="en-US" sz="1275" b="0" i="0" u="none" strike="noStrike" kern="1200" cap="none" spc="0" normalizeH="0" baseline="0" noProof="0" dirty="0">
              <a:ln>
                <a:noFill/>
              </a:ln>
              <a:solidFill>
                <a:srgbClr val="FF0000"/>
              </a:solidFill>
              <a:effectLst/>
              <a:uLnTx/>
              <a:uFillTx/>
              <a:latin typeface="Helvetica" pitchFamily="2" charset="0"/>
              <a:ea typeface="ＭＳ Ｐゴシック" panose="020B0600070205080204" pitchFamily="34" charset="-128"/>
              <a:cs typeface="+mn-cs"/>
            </a:endParaRPr>
          </a:p>
          <a:p>
            <a:pPr marL="214313" marR="0" lvl="0" indent="-214313" algn="l" defTabSz="685800" rtl="0" eaLnBrk="0" fontAlgn="base" latinLnBrk="0" hangingPunct="0">
              <a:lnSpc>
                <a:spcPct val="100000"/>
              </a:lnSpc>
              <a:spcBef>
                <a:spcPct val="0"/>
              </a:spcBef>
              <a:spcAft>
                <a:spcPct val="0"/>
              </a:spcAft>
              <a:buClrTx/>
              <a:buSzTx/>
              <a:buFont typeface="Arial" panose="020B0604020202020204" pitchFamily="34" charset="0"/>
              <a:buChar char="•"/>
              <a:tabLst/>
              <a:defRPr/>
            </a:pPr>
            <a:endParaRPr kumimoji="0" lang="en-US" sz="1200" b="0" i="0" u="none" strike="noStrike" kern="1200" cap="none" spc="0" normalizeH="0" baseline="0" noProof="0" dirty="0">
              <a:ln>
                <a:noFill/>
              </a:ln>
              <a:solidFill>
                <a:srgbClr val="FF0000"/>
              </a:solidFill>
              <a:effectLst/>
              <a:uLnTx/>
              <a:uFillTx/>
              <a:latin typeface="Helvetica" pitchFamily="2" charset="0"/>
              <a:ea typeface="ＭＳ Ｐゴシック" panose="020B0600070205080204" pitchFamily="34" charset="-128"/>
              <a:cs typeface="+mn-cs"/>
            </a:endParaRPr>
          </a:p>
        </p:txBody>
      </p:sp>
      <p:sp>
        <p:nvSpPr>
          <p:cNvPr id="2" name="TextBox 1">
            <a:extLst>
              <a:ext uri="{FF2B5EF4-FFF2-40B4-BE49-F238E27FC236}">
                <a16:creationId xmlns:a16="http://schemas.microsoft.com/office/drawing/2014/main" id="{E5A764F8-E557-0845-9141-29C070F6387B}"/>
              </a:ext>
            </a:extLst>
          </p:cNvPr>
          <p:cNvSpPr txBox="1"/>
          <p:nvPr/>
        </p:nvSpPr>
        <p:spPr>
          <a:xfrm>
            <a:off x="5856775" y="3105150"/>
            <a:ext cx="2859373" cy="1200329"/>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Note:</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This is an example only.</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Zip code does not imply</a:t>
            </a:r>
            <a:b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b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city or state in real world.</a:t>
            </a:r>
          </a:p>
        </p:txBody>
      </p:sp>
    </p:spTree>
    <p:extLst>
      <p:ext uri="{BB962C8B-B14F-4D97-AF65-F5344CB8AC3E}">
        <p14:creationId xmlns:p14="http://schemas.microsoft.com/office/powerpoint/2010/main" val="263734355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683011">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683011">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499"/>
                                          </p:stCondLst>
                                        </p:cTn>
                                        <p:tgtEl>
                                          <p:spTgt spid="683011">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499"/>
                                          </p:stCondLst>
                                        </p:cTn>
                                        <p:tgtEl>
                                          <p:spTgt spid="683011">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499"/>
                                          </p:stCondLst>
                                        </p:cTn>
                                        <p:tgtEl>
                                          <p:spTgt spid="683011">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499"/>
                                          </p:stCondLst>
                                        </p:cTn>
                                        <p:tgtEl>
                                          <p:spTgt spid="683011">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499"/>
                                          </p:stCondLst>
                                        </p:cTn>
                                        <p:tgtEl>
                                          <p:spTgt spid="683011">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499"/>
                                          </p:stCondLst>
                                        </p:cTn>
                                        <p:tgtEl>
                                          <p:spTgt spid="683011">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499"/>
                                          </p:stCondLst>
                                        </p:cTn>
                                        <p:tgtEl>
                                          <p:spTgt spid="683011">
                                            <p:txEl>
                                              <p:pRg st="8" end="8"/>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499"/>
                                          </p:stCondLst>
                                        </p:cTn>
                                        <p:tgtEl>
                                          <p:spTgt spid="683011">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3011" grpId="0" build="p" autoUpdateAnimBg="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5058" name="Rectangle 2">
            <a:extLst>
              <a:ext uri="{FF2B5EF4-FFF2-40B4-BE49-F238E27FC236}">
                <a16:creationId xmlns:a16="http://schemas.microsoft.com/office/drawing/2014/main" id="{BE29EAFF-9FAD-A44D-BDB8-889FF917F4FF}"/>
              </a:ext>
            </a:extLst>
          </p:cNvPr>
          <p:cNvSpPr>
            <a:spLocks noGrp="1" noChangeArrowheads="1"/>
          </p:cNvSpPr>
          <p:nvPr>
            <p:ph type="title"/>
          </p:nvPr>
        </p:nvSpPr>
        <p:spPr/>
        <p:txBody>
          <a:bodyPr/>
          <a:lstStyle/>
          <a:p>
            <a:pPr>
              <a:defRPr/>
            </a:pPr>
            <a:r>
              <a:rPr lang="en-US" altLang="en-US" sz="2100" dirty="0">
                <a:effectLst>
                  <a:outerShdw blurRad="38100" dist="38100" dir="2700000" algn="tl">
                    <a:srgbClr val="C0C0C0"/>
                  </a:outerShdw>
                </a:effectLst>
              </a:rPr>
              <a:t>BCNF and Dependency Preservation</a:t>
            </a:r>
          </a:p>
        </p:txBody>
      </p:sp>
      <p:sp>
        <p:nvSpPr>
          <p:cNvPr id="24579" name="Rectangle 3">
            <a:extLst>
              <a:ext uri="{FF2B5EF4-FFF2-40B4-BE49-F238E27FC236}">
                <a16:creationId xmlns:a16="http://schemas.microsoft.com/office/drawing/2014/main" id="{A41CF574-FABE-5A41-96D0-9464948577C5}"/>
              </a:ext>
            </a:extLst>
          </p:cNvPr>
          <p:cNvSpPr>
            <a:spLocks noGrp="1" noChangeArrowheads="1"/>
          </p:cNvSpPr>
          <p:nvPr>
            <p:ph type="body" idx="1"/>
          </p:nvPr>
        </p:nvSpPr>
        <p:spPr>
          <a:xfrm>
            <a:off x="1719263" y="820341"/>
            <a:ext cx="5709047" cy="3806428"/>
          </a:xfrm>
        </p:spPr>
        <p:txBody>
          <a:bodyPr/>
          <a:lstStyle/>
          <a:p>
            <a:pPr>
              <a:defRPr/>
            </a:pPr>
            <a:r>
              <a:rPr lang="en-US" altLang="en-US" sz="1275" dirty="0"/>
              <a:t>It is not always possible to achieve both BCNF and dependency preservation </a:t>
            </a:r>
          </a:p>
          <a:p>
            <a:pPr>
              <a:defRPr/>
            </a:pPr>
            <a:r>
              <a:rPr lang="en-US" altLang="en-US" sz="1275" dirty="0"/>
              <a:t>Consider a schema:</a:t>
            </a:r>
          </a:p>
          <a:p>
            <a:pPr>
              <a:buFont typeface="Monotype Sorts" pitchFamily="-84" charset="2"/>
              <a:buNone/>
              <a:defRPr/>
            </a:pPr>
            <a:r>
              <a:rPr lang="en-US" altLang="en-US" sz="1275" dirty="0"/>
              <a:t>         </a:t>
            </a:r>
            <a:r>
              <a:rPr lang="en-US" altLang="en-US" sz="1275" i="1" dirty="0" err="1"/>
              <a:t>dept_advisor</a:t>
            </a:r>
            <a:r>
              <a:rPr lang="en-US" altLang="en-US" sz="1275" i="1" dirty="0"/>
              <a:t>(</a:t>
            </a:r>
            <a:r>
              <a:rPr lang="en-US" altLang="en-US" sz="1275" i="1" dirty="0" err="1"/>
              <a:t>s_ID</a:t>
            </a:r>
            <a:r>
              <a:rPr lang="en-US" altLang="en-US" sz="1275" i="1" dirty="0"/>
              <a:t>, </a:t>
            </a:r>
            <a:r>
              <a:rPr lang="en-US" altLang="en-US" sz="1275" i="1" dirty="0" err="1"/>
              <a:t>i_ID</a:t>
            </a:r>
            <a:r>
              <a:rPr lang="en-US" altLang="en-US" sz="1275" i="1" dirty="0"/>
              <a:t>, </a:t>
            </a:r>
            <a:r>
              <a:rPr lang="en-US" altLang="en-US" sz="1275" i="1" dirty="0" err="1"/>
              <a:t>department_name</a:t>
            </a:r>
            <a:r>
              <a:rPr lang="en-US" altLang="en-US" sz="1275" dirty="0"/>
              <a:t>)</a:t>
            </a:r>
          </a:p>
          <a:p>
            <a:pPr>
              <a:defRPr/>
            </a:pPr>
            <a:r>
              <a:rPr lang="en-US" altLang="en-US" sz="1275" dirty="0"/>
              <a:t>With function dependencies:</a:t>
            </a:r>
          </a:p>
          <a:p>
            <a:pPr>
              <a:buFont typeface="Monotype Sorts" pitchFamily="-84" charset="2"/>
              <a:buNone/>
              <a:defRPr/>
            </a:pPr>
            <a:r>
              <a:rPr lang="en-US" altLang="en-US" sz="1275" dirty="0"/>
              <a:t>             </a:t>
            </a:r>
            <a:r>
              <a:rPr lang="en-US" altLang="en-US" sz="1275" i="1" dirty="0"/>
              <a:t>i_ID</a:t>
            </a:r>
            <a:r>
              <a:rPr lang="en-US" altLang="en-US" sz="1275" dirty="0"/>
              <a:t> </a:t>
            </a:r>
            <a:r>
              <a:rPr lang="en-US" altLang="en-US" sz="1275" dirty="0">
                <a:sym typeface="Symbol" pitchFamily="18" charset="2"/>
              </a:rPr>
              <a:t> </a:t>
            </a:r>
            <a:r>
              <a:rPr lang="en-US" altLang="en-US" sz="1275" i="1" dirty="0">
                <a:sym typeface="Symbol" pitchFamily="18" charset="2"/>
              </a:rPr>
              <a:t>dept_name</a:t>
            </a:r>
          </a:p>
          <a:p>
            <a:pPr>
              <a:buFont typeface="Monotype Sorts" pitchFamily="-84" charset="2"/>
              <a:buNone/>
              <a:defRPr/>
            </a:pPr>
            <a:r>
              <a:rPr lang="en-US" altLang="en-US" sz="1275" dirty="0"/>
              <a:t>             </a:t>
            </a:r>
            <a:r>
              <a:rPr lang="en-US" altLang="en-US" sz="1275" i="1" dirty="0"/>
              <a:t>s_ID, </a:t>
            </a:r>
            <a:r>
              <a:rPr lang="en-US" altLang="en-US" sz="1275" i="1" dirty="0">
                <a:sym typeface="Symbol" pitchFamily="18" charset="2"/>
              </a:rPr>
              <a:t>dept_name</a:t>
            </a:r>
            <a:r>
              <a:rPr lang="en-US" altLang="en-US" sz="1275" i="1" dirty="0"/>
              <a:t> </a:t>
            </a:r>
            <a:r>
              <a:rPr lang="en-US" altLang="en-US" sz="1275" dirty="0">
                <a:sym typeface="Symbol" pitchFamily="18" charset="2"/>
              </a:rPr>
              <a:t> </a:t>
            </a:r>
            <a:r>
              <a:rPr lang="en-US" altLang="en-US" sz="1275" i="1" dirty="0">
                <a:sym typeface="Symbol" pitchFamily="18" charset="2"/>
              </a:rPr>
              <a:t>i_ID</a:t>
            </a:r>
          </a:p>
          <a:p>
            <a:pPr>
              <a:defRPr/>
            </a:pPr>
            <a:r>
              <a:rPr lang="en-US" altLang="en-US" sz="1275" i="1" dirty="0"/>
              <a:t>dept_advisor </a:t>
            </a:r>
            <a:r>
              <a:rPr lang="en-US" altLang="en-US" sz="1275" dirty="0"/>
              <a:t>is not in BCNF </a:t>
            </a:r>
          </a:p>
          <a:p>
            <a:pPr lvl="1">
              <a:defRPr/>
            </a:pPr>
            <a:r>
              <a:rPr lang="en-US" altLang="en-US" sz="1275" dirty="0"/>
              <a:t> </a:t>
            </a:r>
            <a:r>
              <a:rPr lang="en-US" altLang="en-US" sz="1275" i="1" dirty="0"/>
              <a:t>i_ID</a:t>
            </a:r>
            <a:r>
              <a:rPr lang="en-US" altLang="en-US" sz="1275" dirty="0"/>
              <a:t>  is not a superkey.</a:t>
            </a:r>
          </a:p>
          <a:p>
            <a:pPr>
              <a:defRPr/>
            </a:pPr>
            <a:r>
              <a:rPr lang="en-US" altLang="en-US" sz="1275" dirty="0">
                <a:sym typeface="Symbol" pitchFamily="18" charset="2"/>
              </a:rPr>
              <a:t>Any decomposition  of </a:t>
            </a:r>
            <a:r>
              <a:rPr lang="en-US" altLang="en-US" sz="1275" i="1" dirty="0"/>
              <a:t>dept_advisor </a:t>
            </a:r>
            <a:r>
              <a:rPr lang="en-US" altLang="en-US" sz="1275" dirty="0">
                <a:sym typeface="Symbol" pitchFamily="18" charset="2"/>
              </a:rPr>
              <a:t>will not include all the attributes in</a:t>
            </a:r>
          </a:p>
          <a:p>
            <a:pPr>
              <a:buFont typeface="Monotype Sorts" pitchFamily="-84" charset="2"/>
              <a:buNone/>
              <a:defRPr/>
            </a:pPr>
            <a:r>
              <a:rPr lang="en-US" altLang="en-US" sz="1275" dirty="0">
                <a:sym typeface="Symbol" pitchFamily="18" charset="2"/>
              </a:rPr>
              <a:t>            </a:t>
            </a:r>
            <a:r>
              <a:rPr lang="en-US" altLang="en-US" sz="1275" i="1" dirty="0"/>
              <a:t>s_ID, </a:t>
            </a:r>
            <a:r>
              <a:rPr lang="en-US" altLang="en-US" sz="1275" i="1" dirty="0">
                <a:sym typeface="Symbol" pitchFamily="18" charset="2"/>
              </a:rPr>
              <a:t>dept_name</a:t>
            </a:r>
            <a:r>
              <a:rPr lang="en-US" altLang="en-US" sz="1275" i="1" dirty="0"/>
              <a:t> </a:t>
            </a:r>
            <a:r>
              <a:rPr lang="en-US" altLang="en-US" sz="1275" i="1" dirty="0">
                <a:sym typeface="Symbol" pitchFamily="18" charset="2"/>
              </a:rPr>
              <a:t> i_ID</a:t>
            </a:r>
          </a:p>
          <a:p>
            <a:pPr>
              <a:defRPr/>
            </a:pPr>
            <a:r>
              <a:rPr lang="en-US" altLang="en-US" sz="1275" dirty="0">
                <a:sym typeface="Symbol" pitchFamily="18" charset="2"/>
              </a:rPr>
              <a:t>Thus, the composition is  NOT be</a:t>
            </a:r>
            <a:r>
              <a:rPr lang="en-US" altLang="en-US" sz="1275" b="1" dirty="0">
                <a:solidFill>
                  <a:schemeClr val="bg1">
                    <a:lumMod val="25000"/>
                  </a:schemeClr>
                </a:solidFill>
              </a:rPr>
              <a:t> </a:t>
            </a:r>
            <a:r>
              <a:rPr lang="en-US" altLang="en-US" sz="1275" dirty="0">
                <a:sym typeface="Symbol" pitchFamily="18" charset="2"/>
              </a:rPr>
              <a:t>dependency preserving</a:t>
            </a:r>
            <a:endParaRPr lang="en-US" altLang="en-US" sz="1275" dirty="0"/>
          </a:p>
        </p:txBody>
      </p:sp>
    </p:spTree>
    <p:extLst>
      <p:ext uri="{BB962C8B-B14F-4D97-AF65-F5344CB8AC3E}">
        <p14:creationId xmlns:p14="http://schemas.microsoft.com/office/powerpoint/2010/main" val="283746811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7106" name="Rectangle 2">
            <a:extLst>
              <a:ext uri="{FF2B5EF4-FFF2-40B4-BE49-F238E27FC236}">
                <a16:creationId xmlns:a16="http://schemas.microsoft.com/office/drawing/2014/main" id="{D858664B-99E2-D64A-ACF5-E9EE5248AD73}"/>
              </a:ext>
            </a:extLst>
          </p:cNvPr>
          <p:cNvSpPr>
            <a:spLocks noGrp="1" noChangeArrowheads="1"/>
          </p:cNvSpPr>
          <p:nvPr>
            <p:ph type="title"/>
          </p:nvPr>
        </p:nvSpPr>
        <p:spPr/>
        <p:txBody>
          <a:bodyPr/>
          <a:lstStyle/>
          <a:p>
            <a:pPr>
              <a:defRPr/>
            </a:pPr>
            <a:r>
              <a:rPr lang="en-US" altLang="en-US" sz="2100" dirty="0">
                <a:effectLst>
                  <a:outerShdw blurRad="38100" dist="38100" dir="2700000" algn="tl">
                    <a:srgbClr val="C0C0C0"/>
                  </a:outerShdw>
                </a:effectLst>
              </a:rPr>
              <a:t>Third Normal Form</a:t>
            </a:r>
          </a:p>
        </p:txBody>
      </p:sp>
      <p:sp>
        <p:nvSpPr>
          <p:cNvPr id="69634" name="Rectangle 3">
            <a:extLst>
              <a:ext uri="{FF2B5EF4-FFF2-40B4-BE49-F238E27FC236}">
                <a16:creationId xmlns:a16="http://schemas.microsoft.com/office/drawing/2014/main" id="{CAACBA38-D512-354B-B596-6E1F87B64C55}"/>
              </a:ext>
            </a:extLst>
          </p:cNvPr>
          <p:cNvSpPr>
            <a:spLocks noGrp="1" noChangeArrowheads="1"/>
          </p:cNvSpPr>
          <p:nvPr>
            <p:ph type="body" idx="1"/>
          </p:nvPr>
        </p:nvSpPr>
        <p:spPr>
          <a:xfrm>
            <a:off x="1719263" y="820342"/>
            <a:ext cx="5716191" cy="3677840"/>
          </a:xfrm>
        </p:spPr>
        <p:txBody>
          <a:bodyPr/>
          <a:lstStyle/>
          <a:p>
            <a:pPr>
              <a:tabLst>
                <a:tab pos="2053829" algn="l"/>
              </a:tabLst>
            </a:pPr>
            <a:r>
              <a:rPr lang="en-US" altLang="en-US" sz="1275" dirty="0"/>
              <a:t>A relation schema </a:t>
            </a:r>
            <a:r>
              <a:rPr lang="en-US" altLang="en-US" sz="1275" i="1" dirty="0"/>
              <a:t>R</a:t>
            </a:r>
            <a:r>
              <a:rPr lang="en-US" altLang="en-US" sz="1275" dirty="0"/>
              <a:t> is in </a:t>
            </a:r>
            <a:r>
              <a:rPr lang="en-US" altLang="en-US" sz="1275" b="1" dirty="0">
                <a:solidFill>
                  <a:srgbClr val="002060"/>
                </a:solidFill>
              </a:rPr>
              <a:t>third normal form (3NF)</a:t>
            </a:r>
            <a:r>
              <a:rPr lang="en-US" altLang="en-US" sz="1275" dirty="0">
                <a:solidFill>
                  <a:srgbClr val="002060"/>
                </a:solidFill>
              </a:rPr>
              <a:t> </a:t>
            </a:r>
            <a:r>
              <a:rPr lang="en-US" altLang="en-US" sz="1275" dirty="0"/>
              <a:t>if for all:</a:t>
            </a:r>
          </a:p>
          <a:p>
            <a:pPr>
              <a:buNone/>
              <a:tabLst>
                <a:tab pos="2053829" algn="l"/>
              </a:tabLst>
            </a:pPr>
            <a:r>
              <a:rPr lang="en-US" altLang="en-US" sz="1275" dirty="0"/>
              <a:t>		</a:t>
            </a:r>
            <a:r>
              <a:rPr lang="en-US" altLang="en-US" sz="1275" dirty="0">
                <a:sym typeface="Symbol" pitchFamily="2" charset="2"/>
              </a:rPr>
              <a:t></a:t>
            </a:r>
            <a:r>
              <a:rPr lang="en-US" altLang="en-US" sz="1275" dirty="0">
                <a:sym typeface="Greek Symbols"/>
              </a:rPr>
              <a:t> </a:t>
            </a:r>
            <a:r>
              <a:rPr lang="en-US" altLang="en-US" sz="1275" dirty="0">
                <a:sym typeface="Symbol" pitchFamily="2" charset="2"/>
              </a:rPr>
              <a:t></a:t>
            </a:r>
            <a:r>
              <a:rPr lang="en-US" altLang="en-US" sz="1275" dirty="0">
                <a:sym typeface="Monotype Sorts" pitchFamily="2" charset="2"/>
              </a:rPr>
              <a:t> </a:t>
            </a:r>
            <a:r>
              <a:rPr lang="en-US" altLang="en-US" sz="1275" i="1" dirty="0">
                <a:sym typeface="Symbol" pitchFamily="2" charset="2"/>
              </a:rPr>
              <a:t></a:t>
            </a:r>
            <a:r>
              <a:rPr lang="en-US" altLang="en-US" sz="1275" dirty="0">
                <a:sym typeface="Monotype Sorts" pitchFamily="2" charset="2"/>
              </a:rPr>
              <a:t> in </a:t>
            </a:r>
            <a:r>
              <a:rPr lang="en-US" altLang="en-US" sz="1275" i="1" dirty="0">
                <a:sym typeface="Monotype Sorts" pitchFamily="2" charset="2"/>
              </a:rPr>
              <a:t>F</a:t>
            </a:r>
            <a:r>
              <a:rPr lang="en-US" altLang="en-US" sz="1275" baseline="30000" dirty="0">
                <a:sym typeface="Monotype Sorts" pitchFamily="2" charset="2"/>
              </a:rPr>
              <a:t>+</a:t>
            </a:r>
          </a:p>
          <a:p>
            <a:pPr>
              <a:buNone/>
              <a:tabLst>
                <a:tab pos="2053829" algn="l"/>
              </a:tabLst>
            </a:pPr>
            <a:r>
              <a:rPr lang="en-US" altLang="en-US" sz="600" dirty="0">
                <a:sym typeface="Monotype Sorts" pitchFamily="2" charset="2"/>
              </a:rPr>
              <a:t> </a:t>
            </a:r>
            <a:br>
              <a:rPr lang="en-US" altLang="en-US" sz="1275" dirty="0">
                <a:sym typeface="Monotype Sorts" pitchFamily="2" charset="2"/>
              </a:rPr>
            </a:br>
            <a:r>
              <a:rPr lang="en-US" altLang="en-US" sz="1275" dirty="0">
                <a:sym typeface="Monotype Sorts" pitchFamily="2" charset="2"/>
              </a:rPr>
              <a:t>at least one of the following holds:</a:t>
            </a:r>
          </a:p>
          <a:p>
            <a:pPr lvl="1">
              <a:tabLst>
                <a:tab pos="2053829" algn="l"/>
              </a:tabLst>
            </a:pPr>
            <a:r>
              <a:rPr lang="en-US" altLang="en-US" sz="1275" dirty="0">
                <a:ea typeface="ＭＳ Ｐゴシック" panose="020B0600070205080204" pitchFamily="34" charset="-128"/>
                <a:sym typeface="Symbol" pitchFamily="2" charset="2"/>
              </a:rPr>
              <a:t></a:t>
            </a:r>
            <a:r>
              <a:rPr lang="en-US" altLang="en-US" sz="1275" dirty="0">
                <a:ea typeface="ＭＳ Ｐゴシック" panose="020B0600070205080204" pitchFamily="34" charset="-128"/>
                <a:sym typeface="Greek Symbols"/>
              </a:rPr>
              <a:t> </a:t>
            </a:r>
            <a:r>
              <a:rPr lang="en-US" altLang="en-US" sz="1275" dirty="0">
                <a:ea typeface="ＭＳ Ｐゴシック" panose="020B0600070205080204" pitchFamily="34" charset="-128"/>
                <a:sym typeface="Symbol" pitchFamily="2" charset="2"/>
              </a:rPr>
              <a:t></a:t>
            </a:r>
            <a:r>
              <a:rPr lang="en-US" altLang="en-US" sz="1275" dirty="0">
                <a:ea typeface="ＭＳ Ｐゴシック" panose="020B0600070205080204" pitchFamily="34" charset="-128"/>
                <a:sym typeface="Monotype Sorts" pitchFamily="2" charset="2"/>
              </a:rPr>
              <a:t> </a:t>
            </a:r>
            <a:r>
              <a:rPr lang="en-US" altLang="en-US" sz="1275" i="1" dirty="0">
                <a:ea typeface="ＭＳ Ｐゴシック" panose="020B0600070205080204" pitchFamily="34" charset="-128"/>
                <a:sym typeface="Symbol" pitchFamily="2" charset="2"/>
              </a:rPr>
              <a:t></a:t>
            </a:r>
            <a:r>
              <a:rPr lang="en-US" altLang="en-US" sz="1275" i="1" dirty="0">
                <a:ea typeface="ＭＳ Ｐゴシック" panose="020B0600070205080204" pitchFamily="34" charset="-128"/>
                <a:sym typeface="Greek Symbols"/>
              </a:rPr>
              <a:t> </a:t>
            </a:r>
            <a:r>
              <a:rPr lang="en-US" altLang="en-US" sz="1275" dirty="0">
                <a:ea typeface="ＭＳ Ｐゴシック" panose="020B0600070205080204" pitchFamily="34" charset="-128"/>
                <a:sym typeface="Greek Symbols"/>
              </a:rPr>
              <a:t>is trivial (i.e., </a:t>
            </a:r>
            <a:r>
              <a:rPr lang="en-US" altLang="en-US" sz="1275" i="1" dirty="0">
                <a:ea typeface="ＭＳ Ｐゴシック" panose="020B0600070205080204" pitchFamily="34" charset="-128"/>
                <a:sym typeface="Symbol" pitchFamily="2" charset="2"/>
              </a:rPr>
              <a:t></a:t>
            </a:r>
            <a:r>
              <a:rPr lang="en-US" altLang="en-US" sz="1275" i="1" dirty="0">
                <a:ea typeface="ＭＳ Ｐゴシック" panose="020B0600070205080204" pitchFamily="34" charset="-128"/>
                <a:sym typeface="Greek Symbols"/>
              </a:rPr>
              <a:t> </a:t>
            </a:r>
            <a:r>
              <a:rPr lang="en-US" altLang="en-US" sz="1275" dirty="0">
                <a:ea typeface="ＭＳ Ｐゴシック" panose="020B0600070205080204" pitchFamily="34" charset="-128"/>
                <a:sym typeface="Symbol" pitchFamily="2" charset="2"/>
              </a:rPr>
              <a:t> </a:t>
            </a:r>
            <a:r>
              <a:rPr lang="en-US" altLang="en-US" sz="1275" dirty="0">
                <a:ea typeface="ＭＳ Ｐゴシック" panose="020B0600070205080204" pitchFamily="34" charset="-128"/>
                <a:sym typeface="Greek Symbols"/>
              </a:rPr>
              <a:t>)</a:t>
            </a:r>
          </a:p>
          <a:p>
            <a:pPr lvl="1">
              <a:tabLst>
                <a:tab pos="2053829" algn="l"/>
              </a:tabLst>
            </a:pPr>
            <a:r>
              <a:rPr lang="en-US" altLang="en-US" sz="1275" dirty="0">
                <a:ea typeface="ＭＳ Ｐゴシック" panose="020B0600070205080204" pitchFamily="34" charset="-128"/>
                <a:sym typeface="Symbol" pitchFamily="2" charset="2"/>
              </a:rPr>
              <a:t></a:t>
            </a:r>
            <a:r>
              <a:rPr lang="en-US" altLang="en-US" sz="1275" dirty="0">
                <a:ea typeface="ＭＳ Ｐゴシック" panose="020B0600070205080204" pitchFamily="34" charset="-128"/>
                <a:sym typeface="Greek Symbols"/>
              </a:rPr>
              <a:t> is a </a:t>
            </a:r>
            <a:r>
              <a:rPr lang="en-US" altLang="en-US" sz="1275" dirty="0" err="1">
                <a:ea typeface="ＭＳ Ｐゴシック" panose="020B0600070205080204" pitchFamily="34" charset="-128"/>
                <a:sym typeface="Greek Symbols"/>
              </a:rPr>
              <a:t>superkey</a:t>
            </a:r>
            <a:r>
              <a:rPr lang="en-US" altLang="en-US" sz="1275" dirty="0">
                <a:ea typeface="ＭＳ Ｐゴシック" panose="020B0600070205080204" pitchFamily="34" charset="-128"/>
                <a:sym typeface="Greek Symbols"/>
              </a:rPr>
              <a:t> for </a:t>
            </a:r>
            <a:r>
              <a:rPr lang="en-US" altLang="en-US" sz="1275" i="1" dirty="0">
                <a:ea typeface="ＭＳ Ｐゴシック" panose="020B0600070205080204" pitchFamily="34" charset="-128"/>
                <a:sym typeface="Greek Symbols"/>
              </a:rPr>
              <a:t>R</a:t>
            </a:r>
            <a:endParaRPr lang="en-US" altLang="en-US" sz="1275" dirty="0">
              <a:ea typeface="ＭＳ Ｐゴシック" panose="020B0600070205080204" pitchFamily="34" charset="-128"/>
              <a:sym typeface="Greek Symbols"/>
            </a:endParaRPr>
          </a:p>
          <a:p>
            <a:pPr lvl="1">
              <a:tabLst>
                <a:tab pos="2053829" algn="l"/>
              </a:tabLst>
            </a:pPr>
            <a:r>
              <a:rPr lang="en-US" altLang="en-US" sz="1275" dirty="0">
                <a:ea typeface="ＭＳ Ｐゴシック" panose="020B0600070205080204" pitchFamily="34" charset="-128"/>
                <a:sym typeface="Greek Symbols"/>
              </a:rPr>
              <a:t>Each attribute </a:t>
            </a:r>
            <a:r>
              <a:rPr lang="en-US" altLang="en-US" sz="1275" i="1" dirty="0">
                <a:ea typeface="ＭＳ Ｐゴシック" panose="020B0600070205080204" pitchFamily="34" charset="-128"/>
                <a:sym typeface="Greek Symbols"/>
              </a:rPr>
              <a:t>A</a:t>
            </a:r>
            <a:r>
              <a:rPr lang="en-US" altLang="en-US" sz="1275" dirty="0">
                <a:ea typeface="ＭＳ Ｐゴシック" panose="020B0600070205080204" pitchFamily="34" charset="-128"/>
                <a:sym typeface="Greek Symbols"/>
              </a:rPr>
              <a:t> in </a:t>
            </a:r>
            <a:r>
              <a:rPr lang="en-US" altLang="en-US" sz="1275" i="1" dirty="0">
                <a:ea typeface="ＭＳ Ｐゴシック" panose="020B0600070205080204" pitchFamily="34" charset="-128"/>
                <a:sym typeface="Symbol" pitchFamily="2" charset="2"/>
              </a:rPr>
              <a:t></a:t>
            </a:r>
            <a:r>
              <a:rPr lang="en-US" altLang="en-US" sz="1275" dirty="0">
                <a:ea typeface="ＭＳ Ｐゴシック" panose="020B0600070205080204" pitchFamily="34" charset="-128"/>
                <a:sym typeface="Greek Symbols"/>
              </a:rPr>
              <a:t> – </a:t>
            </a:r>
            <a:r>
              <a:rPr lang="en-US" altLang="en-US" sz="1275" dirty="0">
                <a:ea typeface="ＭＳ Ｐゴシック" panose="020B0600070205080204" pitchFamily="34" charset="-128"/>
                <a:sym typeface="Symbol" pitchFamily="2" charset="2"/>
              </a:rPr>
              <a:t></a:t>
            </a:r>
            <a:r>
              <a:rPr lang="en-US" altLang="en-US" sz="1275" dirty="0">
                <a:ea typeface="ＭＳ Ｐゴシック" panose="020B0600070205080204" pitchFamily="34" charset="-128"/>
                <a:sym typeface="Greek Symbols"/>
              </a:rPr>
              <a:t> is contained in a candidate key for </a:t>
            </a:r>
            <a:r>
              <a:rPr lang="en-US" altLang="en-US" sz="1275" i="1" dirty="0">
                <a:ea typeface="ＭＳ Ｐゴシック" panose="020B0600070205080204" pitchFamily="34" charset="-128"/>
                <a:sym typeface="Greek Symbols"/>
              </a:rPr>
              <a:t>R.</a:t>
            </a:r>
          </a:p>
          <a:p>
            <a:pPr lvl="1">
              <a:buNone/>
              <a:tabLst>
                <a:tab pos="2053829" algn="l"/>
              </a:tabLst>
            </a:pPr>
            <a:r>
              <a:rPr lang="en-US" altLang="en-US" sz="1275" i="1" dirty="0">
                <a:ea typeface="ＭＳ Ｐゴシック" panose="020B0600070205080204" pitchFamily="34" charset="-128"/>
                <a:sym typeface="Greek Symbols"/>
              </a:rPr>
              <a:t>   </a:t>
            </a:r>
            <a:r>
              <a:rPr lang="en-US" altLang="en-US" sz="1275" dirty="0">
                <a:ea typeface="ＭＳ Ｐゴシック" panose="020B0600070205080204" pitchFamily="34" charset="-128"/>
                <a:sym typeface="Greek Symbols"/>
              </a:rPr>
              <a:t>(</a:t>
            </a:r>
            <a:r>
              <a:rPr lang="en-US" altLang="en-US" sz="1275" b="1" dirty="0">
                <a:ea typeface="ＭＳ Ｐゴシック" panose="020B0600070205080204" pitchFamily="34" charset="-128"/>
                <a:sym typeface="Greek Symbols"/>
              </a:rPr>
              <a:t>NOTE</a:t>
            </a:r>
            <a:r>
              <a:rPr lang="en-US" altLang="en-US" sz="1275" i="1" dirty="0">
                <a:ea typeface="ＭＳ Ｐゴシック" panose="020B0600070205080204" pitchFamily="34" charset="-128"/>
                <a:sym typeface="Greek Symbols"/>
              </a:rPr>
              <a:t>: </a:t>
            </a:r>
            <a:r>
              <a:rPr lang="en-US" altLang="en-US" sz="1275" dirty="0">
                <a:ea typeface="ＭＳ Ｐゴシック" panose="020B0600070205080204" pitchFamily="34" charset="-128"/>
                <a:sym typeface="Greek Symbols"/>
              </a:rPr>
              <a:t>each attribute may be in a different candidate key)</a:t>
            </a:r>
            <a:endParaRPr lang="en-US" altLang="en-US" sz="1275" i="1" dirty="0">
              <a:ea typeface="ＭＳ Ｐゴシック" panose="020B0600070205080204" pitchFamily="34" charset="-128"/>
              <a:sym typeface="Greek Symbols"/>
            </a:endParaRPr>
          </a:p>
          <a:p>
            <a:pPr>
              <a:tabLst>
                <a:tab pos="2053829" algn="l"/>
              </a:tabLst>
            </a:pPr>
            <a:r>
              <a:rPr lang="en-US" altLang="en-US" sz="1275" dirty="0">
                <a:sym typeface="Greek Symbols"/>
              </a:rPr>
              <a:t>If a relation is in BCNF it is in 3NF (since in BCNF one of the first two conditions above must hold).</a:t>
            </a:r>
          </a:p>
          <a:p>
            <a:pPr>
              <a:tabLst>
                <a:tab pos="2053829" algn="l"/>
              </a:tabLst>
            </a:pPr>
            <a:r>
              <a:rPr lang="en-US" altLang="en-US" sz="1275" dirty="0"/>
              <a:t>Third condition is a minimal relaxation of BCNF to ensure dependency preservation (will see why later).</a:t>
            </a:r>
          </a:p>
          <a:p>
            <a:pPr>
              <a:tabLst>
                <a:tab pos="2053829" algn="l"/>
              </a:tabLst>
            </a:pPr>
            <a:endParaRPr lang="en-US" altLang="en-US" sz="1500" dirty="0">
              <a:sym typeface="Greek Symbols"/>
            </a:endParaRPr>
          </a:p>
        </p:txBody>
      </p:sp>
    </p:spTree>
    <p:extLst>
      <p:ext uri="{BB962C8B-B14F-4D97-AF65-F5344CB8AC3E}">
        <p14:creationId xmlns:p14="http://schemas.microsoft.com/office/powerpoint/2010/main" val="416725485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8066" name="Rectangle 2">
            <a:extLst>
              <a:ext uri="{FF2B5EF4-FFF2-40B4-BE49-F238E27FC236}">
                <a16:creationId xmlns:a16="http://schemas.microsoft.com/office/drawing/2014/main" id="{DA95FF10-8AC8-9A4F-8BBB-3A0FDA9D3289}"/>
              </a:ext>
            </a:extLst>
          </p:cNvPr>
          <p:cNvSpPr>
            <a:spLocks noGrp="1" noChangeArrowheads="1"/>
          </p:cNvSpPr>
          <p:nvPr>
            <p:ph type="title"/>
          </p:nvPr>
        </p:nvSpPr>
        <p:spPr>
          <a:xfrm>
            <a:off x="1675210" y="73819"/>
            <a:ext cx="6011465" cy="469106"/>
          </a:xfrm>
        </p:spPr>
        <p:txBody>
          <a:bodyPr/>
          <a:lstStyle/>
          <a:p>
            <a:pPr>
              <a:defRPr/>
            </a:pPr>
            <a:r>
              <a:rPr lang="en-US" sz="2100" dirty="0"/>
              <a:t>3NF Example</a:t>
            </a:r>
            <a:endParaRPr lang="en-US" altLang="en-US" sz="2100" dirty="0">
              <a:effectLst>
                <a:outerShdw blurRad="38100" dist="38100" dir="2700000" algn="tl">
                  <a:srgbClr val="C0C0C0"/>
                </a:outerShdw>
              </a:effectLst>
            </a:endParaRPr>
          </a:p>
        </p:txBody>
      </p:sp>
      <p:sp>
        <p:nvSpPr>
          <p:cNvPr id="71682" name="Rectangle 3">
            <a:extLst>
              <a:ext uri="{FF2B5EF4-FFF2-40B4-BE49-F238E27FC236}">
                <a16:creationId xmlns:a16="http://schemas.microsoft.com/office/drawing/2014/main" id="{6ABB2D26-DCE7-5A47-B92A-FFA5659ED275}"/>
              </a:ext>
            </a:extLst>
          </p:cNvPr>
          <p:cNvSpPr>
            <a:spLocks noGrp="1" noChangeArrowheads="1"/>
          </p:cNvSpPr>
          <p:nvPr>
            <p:ph type="body" idx="1"/>
          </p:nvPr>
        </p:nvSpPr>
        <p:spPr>
          <a:xfrm>
            <a:off x="1715692" y="820341"/>
            <a:ext cx="6011465" cy="3367088"/>
          </a:xfrm>
        </p:spPr>
        <p:txBody>
          <a:bodyPr/>
          <a:lstStyle/>
          <a:p>
            <a:r>
              <a:rPr lang="en-US" altLang="en-US" sz="1275"/>
              <a:t>Consider a schema:</a:t>
            </a:r>
          </a:p>
          <a:p>
            <a:pPr>
              <a:buFont typeface="Monotype Sorts" pitchFamily="2" charset="2"/>
              <a:buNone/>
            </a:pPr>
            <a:r>
              <a:rPr lang="en-US" altLang="en-US" sz="1275"/>
              <a:t>         </a:t>
            </a:r>
            <a:r>
              <a:rPr lang="en-US" altLang="en-US" sz="1275" i="1"/>
              <a:t>dept_advisor(s_ID, i_ID, dept_name</a:t>
            </a:r>
            <a:r>
              <a:rPr lang="en-US" altLang="en-US" sz="1275"/>
              <a:t>)</a:t>
            </a:r>
          </a:p>
          <a:p>
            <a:r>
              <a:rPr lang="en-US" altLang="en-US" sz="1275"/>
              <a:t>With function dependencies:</a:t>
            </a:r>
          </a:p>
          <a:p>
            <a:pPr>
              <a:buFont typeface="Monotype Sorts" pitchFamily="2" charset="2"/>
              <a:buNone/>
            </a:pPr>
            <a:r>
              <a:rPr lang="en-US" altLang="en-US" sz="1275"/>
              <a:t>             </a:t>
            </a:r>
            <a:r>
              <a:rPr lang="en-US" altLang="en-US" sz="1275" i="1"/>
              <a:t>i_ID</a:t>
            </a:r>
            <a:r>
              <a:rPr lang="en-US" altLang="en-US" sz="1275"/>
              <a:t> </a:t>
            </a:r>
            <a:r>
              <a:rPr lang="en-US" altLang="en-US" sz="1275">
                <a:sym typeface="Symbol" pitchFamily="2" charset="2"/>
              </a:rPr>
              <a:t> </a:t>
            </a:r>
            <a:r>
              <a:rPr lang="en-US" altLang="en-US" sz="1275" i="1">
                <a:sym typeface="Symbol" pitchFamily="2" charset="2"/>
              </a:rPr>
              <a:t>dept_name</a:t>
            </a:r>
          </a:p>
          <a:p>
            <a:pPr>
              <a:buFont typeface="Monotype Sorts" pitchFamily="2" charset="2"/>
              <a:buNone/>
            </a:pPr>
            <a:r>
              <a:rPr lang="en-US" altLang="en-US" sz="1275"/>
              <a:t>             </a:t>
            </a:r>
            <a:r>
              <a:rPr lang="en-US" altLang="en-US" sz="1275" i="1"/>
              <a:t>s_ID, </a:t>
            </a:r>
            <a:r>
              <a:rPr lang="en-US" altLang="en-US" sz="1275" i="1">
                <a:sym typeface="Symbol" pitchFamily="2" charset="2"/>
              </a:rPr>
              <a:t>dept_name</a:t>
            </a:r>
            <a:r>
              <a:rPr lang="en-US" altLang="en-US" sz="1275" i="1"/>
              <a:t> </a:t>
            </a:r>
            <a:r>
              <a:rPr lang="en-US" altLang="en-US" sz="1275">
                <a:sym typeface="Symbol" pitchFamily="2" charset="2"/>
              </a:rPr>
              <a:t> </a:t>
            </a:r>
            <a:r>
              <a:rPr lang="en-US" altLang="en-US" sz="1275" i="1">
                <a:sym typeface="Symbol" pitchFamily="2" charset="2"/>
              </a:rPr>
              <a:t>i_ID</a:t>
            </a:r>
          </a:p>
          <a:p>
            <a:r>
              <a:rPr lang="en-US" altLang="en-US" sz="1275">
                <a:sym typeface="Monotype Sorts" pitchFamily="2" charset="2"/>
              </a:rPr>
              <a:t>Two candidate keys =  {</a:t>
            </a:r>
            <a:r>
              <a:rPr lang="en-US" altLang="en-US" sz="1275" i="1"/>
              <a:t>s_ID, </a:t>
            </a:r>
            <a:r>
              <a:rPr lang="en-US" altLang="en-US" sz="1275" i="1">
                <a:sym typeface="Symbol" pitchFamily="2" charset="2"/>
              </a:rPr>
              <a:t>dept_name</a:t>
            </a:r>
            <a:r>
              <a:rPr lang="en-US" altLang="en-US" sz="1275">
                <a:sym typeface="Symbol" pitchFamily="2" charset="2"/>
              </a:rPr>
              <a:t>}, {</a:t>
            </a:r>
            <a:r>
              <a:rPr lang="en-US" altLang="en-US" sz="1275" i="1"/>
              <a:t>s_ID,</a:t>
            </a:r>
            <a:r>
              <a:rPr lang="en-US" altLang="en-US" sz="1275" i="1">
                <a:sym typeface="Symbol" pitchFamily="2" charset="2"/>
              </a:rPr>
              <a:t> i_ID </a:t>
            </a:r>
            <a:r>
              <a:rPr lang="en-US" altLang="en-US" sz="1275">
                <a:sym typeface="Symbol" pitchFamily="2" charset="2"/>
              </a:rPr>
              <a:t>}</a:t>
            </a:r>
            <a:endParaRPr lang="en-US" altLang="en-US" sz="1275">
              <a:sym typeface="Monotype Sorts" pitchFamily="2" charset="2"/>
            </a:endParaRPr>
          </a:p>
          <a:p>
            <a:r>
              <a:rPr lang="en-US" altLang="en-US" sz="1275">
                <a:sym typeface="Monotype Sorts" pitchFamily="2" charset="2"/>
              </a:rPr>
              <a:t>We have seen before that </a:t>
            </a:r>
            <a:r>
              <a:rPr lang="en-US" altLang="en-US" sz="1275" i="1"/>
              <a:t>dept_advisor </a:t>
            </a:r>
            <a:r>
              <a:rPr lang="en-US" altLang="en-US" sz="1275">
                <a:sym typeface="Monotype Sorts" pitchFamily="2" charset="2"/>
              </a:rPr>
              <a:t>is </a:t>
            </a:r>
            <a:r>
              <a:rPr lang="en-US" altLang="en-US" sz="1275">
                <a:solidFill>
                  <a:srgbClr val="002060"/>
                </a:solidFill>
                <a:sym typeface="Monotype Sorts" pitchFamily="2" charset="2"/>
              </a:rPr>
              <a:t>not</a:t>
            </a:r>
            <a:r>
              <a:rPr lang="en-US" altLang="en-US" sz="1275">
                <a:sym typeface="Monotype Sorts" pitchFamily="2" charset="2"/>
              </a:rPr>
              <a:t> in BCNF</a:t>
            </a:r>
          </a:p>
          <a:p>
            <a:r>
              <a:rPr lang="en-US" altLang="en-US" sz="1275" i="1">
                <a:sym typeface="Monotype Sorts" pitchFamily="2" charset="2"/>
              </a:rPr>
              <a:t>R,  </a:t>
            </a:r>
            <a:r>
              <a:rPr lang="en-US" altLang="en-US" sz="1275">
                <a:sym typeface="Monotype Sorts" pitchFamily="2" charset="2"/>
              </a:rPr>
              <a:t>however, </a:t>
            </a:r>
            <a:r>
              <a:rPr lang="en-US" altLang="en-US" sz="1275" i="1">
                <a:sym typeface="Monotype Sorts" pitchFamily="2" charset="2"/>
              </a:rPr>
              <a:t> </a:t>
            </a:r>
            <a:r>
              <a:rPr lang="en-US" altLang="en-US" sz="1275">
                <a:sym typeface="Monotype Sorts" pitchFamily="2" charset="2"/>
              </a:rPr>
              <a:t>is in  3NF</a:t>
            </a:r>
          </a:p>
          <a:p>
            <a:pPr lvl="1"/>
            <a:r>
              <a:rPr lang="en-US" altLang="en-US" sz="1275" i="1">
                <a:ea typeface="ＭＳ Ｐゴシック" panose="020B0600070205080204" pitchFamily="34" charset="-128"/>
              </a:rPr>
              <a:t> s_ID, </a:t>
            </a:r>
            <a:r>
              <a:rPr lang="en-US" altLang="en-US" sz="1275" i="1">
                <a:ea typeface="ＭＳ Ｐゴシック" panose="020B0600070205080204" pitchFamily="34" charset="-128"/>
                <a:sym typeface="Symbol" pitchFamily="2" charset="2"/>
              </a:rPr>
              <a:t>dept_name</a:t>
            </a:r>
            <a:r>
              <a:rPr lang="en-US" altLang="en-US" sz="1275" i="1">
                <a:ea typeface="ＭＳ Ｐゴシック" panose="020B0600070205080204" pitchFamily="34" charset="-128"/>
              </a:rPr>
              <a:t> </a:t>
            </a:r>
            <a:r>
              <a:rPr lang="en-US" altLang="en-US" sz="1275">
                <a:ea typeface="ＭＳ Ｐゴシック" panose="020B0600070205080204" pitchFamily="34" charset="-128"/>
                <a:sym typeface="Monotype Sorts" pitchFamily="2" charset="2"/>
              </a:rPr>
              <a:t>is a superkey</a:t>
            </a:r>
          </a:p>
          <a:p>
            <a:pPr lvl="1"/>
            <a:r>
              <a:rPr lang="en-US" altLang="en-US" sz="1275">
                <a:ea typeface="ＭＳ Ｐゴシック" panose="020B0600070205080204" pitchFamily="34" charset="-128"/>
              </a:rPr>
              <a:t> </a:t>
            </a:r>
            <a:r>
              <a:rPr lang="en-US" altLang="en-US" sz="1275" i="1">
                <a:ea typeface="ＭＳ Ｐゴシック" panose="020B0600070205080204" pitchFamily="34" charset="-128"/>
              </a:rPr>
              <a:t>i_ID</a:t>
            </a:r>
            <a:r>
              <a:rPr lang="en-US" altLang="en-US" sz="1275">
                <a:ea typeface="ＭＳ Ｐゴシック" panose="020B0600070205080204" pitchFamily="34" charset="-128"/>
              </a:rPr>
              <a:t> </a:t>
            </a:r>
            <a:r>
              <a:rPr lang="en-US" altLang="en-US" sz="1275">
                <a:ea typeface="ＭＳ Ｐゴシック" panose="020B0600070205080204" pitchFamily="34" charset="-128"/>
                <a:sym typeface="Symbol" pitchFamily="2" charset="2"/>
              </a:rPr>
              <a:t> </a:t>
            </a:r>
            <a:r>
              <a:rPr lang="en-US" altLang="en-US" sz="1275" i="1">
                <a:ea typeface="ＭＳ Ｐゴシック" panose="020B0600070205080204" pitchFamily="34" charset="-128"/>
                <a:sym typeface="Symbol" pitchFamily="2" charset="2"/>
              </a:rPr>
              <a:t>dept_name</a:t>
            </a:r>
            <a:r>
              <a:rPr lang="en-US" altLang="en-US" sz="1275">
                <a:ea typeface="ＭＳ Ｐゴシック" panose="020B0600070205080204" pitchFamily="34" charset="-128"/>
                <a:sym typeface="Monotype Sorts" pitchFamily="2" charset="2"/>
              </a:rPr>
              <a:t> </a:t>
            </a:r>
            <a:r>
              <a:rPr lang="en-US" altLang="en-US" sz="1275" i="1">
                <a:ea typeface="ＭＳ Ｐゴシック" panose="020B0600070205080204" pitchFamily="34" charset="-128"/>
                <a:sym typeface="Monotype Sorts" pitchFamily="2" charset="2"/>
              </a:rPr>
              <a:t> and </a:t>
            </a:r>
            <a:r>
              <a:rPr lang="en-US" altLang="en-US" sz="1275" i="1">
                <a:ea typeface="ＭＳ Ｐゴシック" panose="020B0600070205080204" pitchFamily="34" charset="-128"/>
              </a:rPr>
              <a:t> i_ID</a:t>
            </a:r>
            <a:r>
              <a:rPr lang="en-US" altLang="en-US" sz="1275" i="1">
                <a:ea typeface="ＭＳ Ｐゴシック" panose="020B0600070205080204" pitchFamily="34" charset="-128"/>
                <a:sym typeface="Monotype Sorts" pitchFamily="2" charset="2"/>
              </a:rPr>
              <a:t> </a:t>
            </a:r>
            <a:r>
              <a:rPr lang="en-US" altLang="en-US" sz="1275">
                <a:ea typeface="ＭＳ Ｐゴシック" panose="020B0600070205080204" pitchFamily="34" charset="-128"/>
                <a:sym typeface="Monotype Sorts" pitchFamily="2" charset="2"/>
              </a:rPr>
              <a:t>is NOT a superkey, but:</a:t>
            </a:r>
          </a:p>
          <a:p>
            <a:pPr lvl="2"/>
            <a:r>
              <a:rPr lang="en-US" altLang="en-US" sz="1275">
                <a:ea typeface="ＭＳ Ｐゴシック" panose="020B0600070205080204" pitchFamily="34" charset="-128"/>
                <a:sym typeface="Monotype Sorts" pitchFamily="2" charset="2"/>
              </a:rPr>
              <a:t>{ </a:t>
            </a:r>
            <a:r>
              <a:rPr lang="en-US" altLang="en-US" sz="1275" i="1">
                <a:ea typeface="ＭＳ Ｐゴシック" panose="020B0600070205080204" pitchFamily="34" charset="-128"/>
                <a:sym typeface="Symbol" pitchFamily="2" charset="2"/>
              </a:rPr>
              <a:t>dept_name</a:t>
            </a:r>
            <a:r>
              <a:rPr lang="en-US" altLang="en-US" sz="1275">
                <a:ea typeface="ＭＳ Ｐゴシック" panose="020B0600070205080204" pitchFamily="34" charset="-128"/>
                <a:sym typeface="Monotype Sorts" pitchFamily="2" charset="2"/>
              </a:rPr>
              <a:t>} – {</a:t>
            </a:r>
            <a:r>
              <a:rPr lang="en-US" altLang="en-US" sz="1275" i="1">
                <a:ea typeface="ＭＳ Ｐゴシック" panose="020B0600070205080204" pitchFamily="34" charset="-128"/>
              </a:rPr>
              <a:t>i_ID</a:t>
            </a:r>
            <a:r>
              <a:rPr lang="en-US" altLang="en-US" sz="1275">
                <a:ea typeface="ＭＳ Ｐゴシック" panose="020B0600070205080204" pitchFamily="34" charset="-128"/>
                <a:sym typeface="Monotype Sorts" pitchFamily="2" charset="2"/>
              </a:rPr>
              <a:t> }  = </a:t>
            </a:r>
            <a:r>
              <a:rPr lang="en-US" altLang="en-US" sz="1275" i="1">
                <a:ea typeface="ＭＳ Ｐゴシック" panose="020B0600070205080204" pitchFamily="34" charset="-128"/>
                <a:sym typeface="Monotype Sorts" pitchFamily="2" charset="2"/>
              </a:rPr>
              <a:t>  </a:t>
            </a:r>
            <a:r>
              <a:rPr lang="en-US" altLang="en-US" sz="1275">
                <a:ea typeface="ＭＳ Ｐゴシック" panose="020B0600070205080204" pitchFamily="34" charset="-128"/>
                <a:sym typeface="Monotype Sorts" pitchFamily="2" charset="2"/>
              </a:rPr>
              <a:t>{</a:t>
            </a:r>
            <a:r>
              <a:rPr lang="en-US" altLang="en-US" sz="1275" i="1">
                <a:ea typeface="ＭＳ Ｐゴシック" panose="020B0600070205080204" pitchFamily="34" charset="-128"/>
                <a:sym typeface="Symbol" pitchFamily="2" charset="2"/>
              </a:rPr>
              <a:t>dept_name</a:t>
            </a:r>
            <a:r>
              <a:rPr lang="en-US" altLang="en-US" sz="1275" i="1">
                <a:ea typeface="ＭＳ Ｐゴシック" panose="020B0600070205080204" pitchFamily="34" charset="-128"/>
                <a:sym typeface="Monotype Sorts" pitchFamily="2" charset="2"/>
              </a:rPr>
              <a:t> </a:t>
            </a:r>
            <a:r>
              <a:rPr lang="en-US" altLang="en-US" sz="1275">
                <a:ea typeface="ＭＳ Ｐゴシック" panose="020B0600070205080204" pitchFamily="34" charset="-128"/>
                <a:sym typeface="Monotype Sorts" pitchFamily="2" charset="2"/>
              </a:rPr>
              <a:t>} and</a:t>
            </a:r>
          </a:p>
          <a:p>
            <a:pPr lvl="2"/>
            <a:r>
              <a:rPr lang="en-US" altLang="en-US" sz="1275" i="1">
                <a:ea typeface="ＭＳ Ｐゴシック" panose="020B0600070205080204" pitchFamily="34" charset="-128"/>
                <a:sym typeface="Symbol" pitchFamily="2" charset="2"/>
              </a:rPr>
              <a:t>dept_name</a:t>
            </a:r>
            <a:r>
              <a:rPr lang="en-US" altLang="en-US" sz="1275" i="1">
                <a:ea typeface="ＭＳ Ｐゴシック" panose="020B0600070205080204" pitchFamily="34" charset="-128"/>
                <a:sym typeface="Monotype Sorts" pitchFamily="2" charset="2"/>
              </a:rPr>
              <a:t>  </a:t>
            </a:r>
            <a:r>
              <a:rPr lang="en-US" altLang="en-US" sz="1275">
                <a:ea typeface="ＭＳ Ｐゴシック" panose="020B0600070205080204" pitchFamily="34" charset="-128"/>
                <a:sym typeface="Greek Symbols"/>
              </a:rPr>
              <a:t>is contained in a  candidate key</a:t>
            </a:r>
            <a:endParaRPr lang="en-US" altLang="en-US" sz="1275" i="1">
              <a:ea typeface="ＭＳ Ｐゴシック" panose="020B0600070205080204" pitchFamily="34" charset="-128"/>
              <a:sym typeface="Greek Symbols"/>
            </a:endParaRPr>
          </a:p>
          <a:p>
            <a:pPr>
              <a:buFont typeface="Monotype Sorts" pitchFamily="2" charset="2"/>
              <a:buNone/>
            </a:pPr>
            <a:endParaRPr lang="en-US" altLang="en-US" sz="1500" i="1">
              <a:sym typeface="Symbol" pitchFamily="2" charset="2"/>
            </a:endParaRPr>
          </a:p>
          <a:p>
            <a:pPr>
              <a:buFont typeface="Monotype Sorts" pitchFamily="2" charset="2"/>
              <a:buNone/>
            </a:pPr>
            <a:endParaRPr lang="en-US" altLang="en-US" sz="1500">
              <a:sym typeface="Symbol" pitchFamily="2" charset="2"/>
            </a:endParaRPr>
          </a:p>
          <a:p>
            <a:endParaRPr lang="en-US" altLang="en-US" sz="1500"/>
          </a:p>
        </p:txBody>
      </p:sp>
    </p:spTree>
    <p:extLst>
      <p:ext uri="{BB962C8B-B14F-4D97-AF65-F5344CB8AC3E}">
        <p14:creationId xmlns:p14="http://schemas.microsoft.com/office/powerpoint/2010/main" val="345435839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9154" name="Rectangle 2">
            <a:extLst>
              <a:ext uri="{FF2B5EF4-FFF2-40B4-BE49-F238E27FC236}">
                <a16:creationId xmlns:a16="http://schemas.microsoft.com/office/drawing/2014/main" id="{385C1462-ACA1-034A-983F-3BFBE1ACCDE6}"/>
              </a:ext>
            </a:extLst>
          </p:cNvPr>
          <p:cNvSpPr>
            <a:spLocks noGrp="1" noChangeArrowheads="1"/>
          </p:cNvSpPr>
          <p:nvPr>
            <p:ph type="title"/>
          </p:nvPr>
        </p:nvSpPr>
        <p:spPr>
          <a:xfrm>
            <a:off x="2131219" y="138113"/>
            <a:ext cx="5226844" cy="375047"/>
          </a:xfrm>
        </p:spPr>
        <p:txBody>
          <a:bodyPr/>
          <a:lstStyle/>
          <a:p>
            <a:pPr>
              <a:defRPr/>
            </a:pPr>
            <a:r>
              <a:rPr lang="en-US" altLang="en-US" sz="2100" dirty="0">
                <a:effectLst>
                  <a:outerShdw blurRad="38100" dist="38100" dir="2700000" algn="tl">
                    <a:srgbClr val="C0C0C0"/>
                  </a:outerShdw>
                </a:effectLst>
              </a:rPr>
              <a:t>Comparison of BCNF and 3NF</a:t>
            </a:r>
          </a:p>
        </p:txBody>
      </p:sp>
      <p:sp>
        <p:nvSpPr>
          <p:cNvPr id="75778" name="Rectangle 3">
            <a:extLst>
              <a:ext uri="{FF2B5EF4-FFF2-40B4-BE49-F238E27FC236}">
                <a16:creationId xmlns:a16="http://schemas.microsoft.com/office/drawing/2014/main" id="{D9329518-495C-8D46-B773-3EA40E92B7B4}"/>
              </a:ext>
            </a:extLst>
          </p:cNvPr>
          <p:cNvSpPr>
            <a:spLocks noGrp="1" noChangeArrowheads="1"/>
          </p:cNvSpPr>
          <p:nvPr>
            <p:ph type="body" idx="1"/>
          </p:nvPr>
        </p:nvSpPr>
        <p:spPr>
          <a:xfrm>
            <a:off x="1728788" y="820341"/>
            <a:ext cx="5699522" cy="1995488"/>
          </a:xfrm>
        </p:spPr>
        <p:txBody>
          <a:bodyPr/>
          <a:lstStyle/>
          <a:p>
            <a:r>
              <a:rPr lang="en-US" altLang="en-US" sz="1275"/>
              <a:t>Advantages to 3NF over BCNF.  It is always possible to obtain a 3NF design without sacrificing losslessness or dependency preservation. </a:t>
            </a:r>
          </a:p>
          <a:p>
            <a:r>
              <a:rPr lang="en-US" altLang="en-US" sz="1275"/>
              <a:t>Disadvantages to 3NF. </a:t>
            </a:r>
          </a:p>
          <a:p>
            <a:pPr lvl="1"/>
            <a:r>
              <a:rPr lang="en-US" altLang="en-US" sz="1275">
                <a:ea typeface="ＭＳ Ｐゴシック" panose="020B0600070205080204" pitchFamily="34" charset="-128"/>
              </a:rPr>
              <a:t>We may have to use null values to represent some of the possible meaningful relationships among data items.</a:t>
            </a:r>
          </a:p>
          <a:p>
            <a:pPr lvl="1"/>
            <a:r>
              <a:rPr lang="en-US" altLang="en-US" sz="1275">
                <a:ea typeface="ＭＳ Ｐゴシック" panose="020B0600070205080204" pitchFamily="34" charset="-128"/>
              </a:rPr>
              <a:t> There is the problem of repetition of information.</a:t>
            </a:r>
          </a:p>
          <a:p>
            <a:pPr>
              <a:buFont typeface="Monotype Sorts" pitchFamily="2" charset="2"/>
              <a:buNone/>
            </a:pPr>
            <a:endParaRPr lang="en-US" altLang="en-US" sz="1500"/>
          </a:p>
        </p:txBody>
      </p:sp>
    </p:spTree>
    <p:extLst>
      <p:ext uri="{BB962C8B-B14F-4D97-AF65-F5344CB8AC3E}">
        <p14:creationId xmlns:p14="http://schemas.microsoft.com/office/powerpoint/2010/main" val="175192368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1C5047-EA00-A4B8-DFC4-E1A027FC6390}"/>
            </a:ext>
          </a:extLst>
        </p:cNvPr>
        <p:cNvGrpSpPr/>
        <p:nvPr/>
      </p:nvGrpSpPr>
      <p:grpSpPr>
        <a:xfrm>
          <a:off x="0" y="0"/>
          <a:ext cx="0" cy="0"/>
          <a:chOff x="0" y="0"/>
          <a:chExt cx="0" cy="0"/>
        </a:xfrm>
      </p:grpSpPr>
      <p:pic>
        <p:nvPicPr>
          <p:cNvPr id="9217" name="Picture 1" descr="16x9_grey.jpg">
            <a:extLst>
              <a:ext uri="{FF2B5EF4-FFF2-40B4-BE49-F238E27FC236}">
                <a16:creationId xmlns:a16="http://schemas.microsoft.com/office/drawing/2014/main" id="{992C8B44-B082-B4BD-1A4A-D7636DDA9F0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a:extLst>
              <a:ext uri="{FF2B5EF4-FFF2-40B4-BE49-F238E27FC236}">
                <a16:creationId xmlns:a16="http://schemas.microsoft.com/office/drawing/2014/main" id="{A0AB7EEB-2781-3804-759D-5905E9D36088}"/>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a:extLst>
              <a:ext uri="{FF2B5EF4-FFF2-40B4-BE49-F238E27FC236}">
                <a16:creationId xmlns:a16="http://schemas.microsoft.com/office/drawing/2014/main" id="{81C81DA7-9AEE-DC65-F5C4-1FE6E05C37F3}"/>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a:extLst>
              <a:ext uri="{FF2B5EF4-FFF2-40B4-BE49-F238E27FC236}">
                <a16:creationId xmlns:a16="http://schemas.microsoft.com/office/drawing/2014/main" id="{0DF99D4B-7607-F0C3-FE1D-B8DDAA2171A2}"/>
              </a:ext>
            </a:extLst>
          </p:cNvPr>
          <p:cNvSpPr txBox="1">
            <a:spLocks noChangeArrowheads="1"/>
          </p:cNvSpPr>
          <p:nvPr/>
        </p:nvSpPr>
        <p:spPr bwMode="auto">
          <a:xfrm>
            <a:off x="0" y="1733550"/>
            <a:ext cx="914400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4400" b="0" i="1" u="none" strike="noStrike" kern="1200" cap="none" spc="0" normalizeH="0" baseline="0" noProof="0" dirty="0">
                <a:ln>
                  <a:noFill/>
                </a:ln>
                <a:solidFill>
                  <a:prstClr val="white"/>
                </a:solidFill>
                <a:effectLst/>
                <a:uLnTx/>
                <a:uFillTx/>
                <a:latin typeface="Calibri" charset="0"/>
                <a:ea typeface="ＭＳ Ｐゴシック" charset="-128"/>
                <a:cs typeface="+mn-cs"/>
              </a:rPr>
              <a:t>Normalization Simplified</a:t>
            </a:r>
            <a:endPar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2" name="TextBox 9">
            <a:extLst>
              <a:ext uri="{FF2B5EF4-FFF2-40B4-BE49-F238E27FC236}">
                <a16:creationId xmlns:a16="http://schemas.microsoft.com/office/drawing/2014/main" id="{30448EAC-02C2-6A63-D0E7-7DB2497E001C}"/>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914400" rtl="0" eaLnBrk="1" fontAlgn="auto" latinLnBrk="0" hangingPunct="1">
              <a:lnSpc>
                <a:spcPts val="2400"/>
              </a:lnSpc>
              <a:spcBef>
                <a:spcPts val="0"/>
              </a:spcBef>
              <a:spcAft>
                <a:spcPts val="0"/>
              </a:spcAft>
              <a:buClrTx/>
              <a:buSzTx/>
              <a:buFontTx/>
              <a:buNone/>
              <a:tabLst/>
              <a:defRPr/>
            </a:pPr>
            <a:fld id="{A057C3CF-FEF9-2D44-911E-86B89DEEE20D}" type="slidenum">
              <a:rPr kumimoji="0" lang="en-US" altLang="en-US" sz="800" b="1" i="0" u="none" strike="noStrike" kern="0" cap="none" spc="0" normalizeH="0" baseline="0" noProof="0">
                <a:ln>
                  <a:noFill/>
                </a:ln>
                <a:solidFill>
                  <a:prstClr val="white"/>
                </a:solidFill>
                <a:effectLst/>
                <a:uLnTx/>
                <a:uFillTx/>
                <a:latin typeface="Calibri" charset="0"/>
                <a:ea typeface="ＭＳ Ｐゴシック" charset="-128"/>
                <a:cs typeface="+mn-cs"/>
              </a:rPr>
              <a:pPr marL="0" marR="0" lvl="0" indent="0" algn="l" defTabSz="914400" rtl="0" eaLnBrk="1" fontAlgn="auto" latinLnBrk="0" hangingPunct="1">
                <a:lnSpc>
                  <a:spcPts val="2400"/>
                </a:lnSpc>
                <a:spcBef>
                  <a:spcPts val="0"/>
                </a:spcBef>
                <a:spcAft>
                  <a:spcPts val="0"/>
                </a:spcAft>
                <a:buClrTx/>
                <a:buSzTx/>
                <a:buFontTx/>
                <a:buNone/>
                <a:tabLst/>
                <a:defRPr/>
              </a:pPr>
              <a:t>47</a:t>
            </a:fld>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cs typeface="+mn-cs"/>
              </a:rPr>
              <a:t> W4111-2024F-11-HW3b4b-Normalization-ModuleIV			© Donald F. Ferguson, 2024</a:t>
            </a:r>
            <a:endParaRPr kumimoji="0" lang="en-US" altLang="en-US" sz="800" b="0" i="1" u="none" strike="noStrike" kern="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81405943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4739F33-3407-496D-2884-90829EFABB09}"/>
              </a:ext>
            </a:extLst>
          </p:cNvPr>
          <p:cNvSpPr>
            <a:spLocks noGrp="1"/>
          </p:cNvSpPr>
          <p:nvPr>
            <p:ph idx="1"/>
          </p:nvPr>
        </p:nvSpPr>
        <p:spPr>
          <a:xfrm>
            <a:off x="172570" y="742950"/>
            <a:ext cx="8839200" cy="2286000"/>
          </a:xfrm>
        </p:spPr>
        <p:txBody>
          <a:bodyPr/>
          <a:lstStyle/>
          <a:p>
            <a:r>
              <a:rPr lang="en-US" b="1" dirty="0"/>
              <a:t>First Law: </a:t>
            </a:r>
            <a:r>
              <a:rPr lang="en-US" dirty="0"/>
              <a:t>“There is no database concept so simple that database textbooks and course material cannot make the concept baffling and incomprehensible.”</a:t>
            </a:r>
          </a:p>
          <a:p>
            <a:r>
              <a:rPr lang="en-US" b="1" dirty="0"/>
              <a:t>Second Law:</a:t>
            </a:r>
            <a:r>
              <a:rPr lang="en-US" dirty="0"/>
              <a:t> “No matter how baffling and incomprehensible a textbook or course material has made a simple concept, the course material will enhance the bewilderment by using unintelligible, confusing notation and quasi-math.”</a:t>
            </a:r>
          </a:p>
          <a:p>
            <a:endParaRPr lang="en-US" b="1" dirty="0"/>
          </a:p>
          <a:p>
            <a:r>
              <a:rPr lang="en-US" dirty="0"/>
              <a:t>My girlfriend saw this slide and added a 3</a:t>
            </a:r>
            <a:r>
              <a:rPr lang="en-US" baseline="30000" dirty="0"/>
              <a:t>rd</a:t>
            </a:r>
            <a:r>
              <a:rPr lang="en-US" dirty="0"/>
              <a:t> Law.</a:t>
            </a:r>
          </a:p>
          <a:p>
            <a:r>
              <a:rPr lang="en-US" b="1" dirty="0"/>
              <a:t>Third Law: “</a:t>
            </a:r>
            <a:r>
              <a:rPr lang="en-US" dirty="0"/>
              <a:t>The grumpy professor will inevitably make the concept terrifying in addition to baffling and incomprehensible.”</a:t>
            </a:r>
          </a:p>
        </p:txBody>
      </p:sp>
      <p:sp>
        <p:nvSpPr>
          <p:cNvPr id="3" name="Title 2">
            <a:extLst>
              <a:ext uri="{FF2B5EF4-FFF2-40B4-BE49-F238E27FC236}">
                <a16:creationId xmlns:a16="http://schemas.microsoft.com/office/drawing/2014/main" id="{CAFD0E73-3146-B2B2-9E4D-B81BF3156EB4}"/>
              </a:ext>
            </a:extLst>
          </p:cNvPr>
          <p:cNvSpPr>
            <a:spLocks noGrp="1"/>
          </p:cNvSpPr>
          <p:nvPr>
            <p:ph type="title"/>
          </p:nvPr>
        </p:nvSpPr>
        <p:spPr/>
        <p:txBody>
          <a:bodyPr/>
          <a:lstStyle/>
          <a:p>
            <a:r>
              <a:rPr lang="en-US" dirty="0"/>
              <a:t>Ferguson’s Laws of Teaching Databases</a:t>
            </a:r>
          </a:p>
        </p:txBody>
      </p:sp>
    </p:spTree>
    <p:extLst>
      <p:ext uri="{BB962C8B-B14F-4D97-AF65-F5344CB8AC3E}">
        <p14:creationId xmlns:p14="http://schemas.microsoft.com/office/powerpoint/2010/main" val="325023205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6555B2-A9D5-FEEF-5AC4-38A87B943D68}"/>
            </a:ext>
          </a:extLst>
        </p:cNvPr>
        <p:cNvGrpSpPr/>
        <p:nvPr/>
      </p:nvGrpSpPr>
      <p:grpSpPr>
        <a:xfrm>
          <a:off x="0" y="0"/>
          <a:ext cx="0" cy="0"/>
          <a:chOff x="0" y="0"/>
          <a:chExt cx="0" cy="0"/>
        </a:xfrm>
      </p:grpSpPr>
      <p:sp>
        <p:nvSpPr>
          <p:cNvPr id="689154" name="Rectangle 2">
            <a:extLst>
              <a:ext uri="{FF2B5EF4-FFF2-40B4-BE49-F238E27FC236}">
                <a16:creationId xmlns:a16="http://schemas.microsoft.com/office/drawing/2014/main" id="{FDD823DC-12DA-5D27-D395-0C0E190CE807}"/>
              </a:ext>
            </a:extLst>
          </p:cNvPr>
          <p:cNvSpPr>
            <a:spLocks noGrp="1" noChangeArrowheads="1"/>
          </p:cNvSpPr>
          <p:nvPr>
            <p:ph type="title"/>
          </p:nvPr>
        </p:nvSpPr>
        <p:spPr>
          <a:xfrm>
            <a:off x="2131219" y="138113"/>
            <a:ext cx="5226844" cy="375047"/>
          </a:xfrm>
        </p:spPr>
        <p:txBody>
          <a:bodyPr/>
          <a:lstStyle/>
          <a:p>
            <a:pPr>
              <a:defRPr/>
            </a:pPr>
            <a:r>
              <a:rPr lang="en-US" altLang="en-US" sz="2100" dirty="0">
                <a:effectLst>
                  <a:outerShdw blurRad="38100" dist="38100" dir="2700000" algn="tl">
                    <a:srgbClr val="C0C0C0"/>
                  </a:outerShdw>
                </a:effectLst>
              </a:rPr>
              <a:t>Goals of Normalization</a:t>
            </a:r>
          </a:p>
        </p:txBody>
      </p:sp>
      <p:sp>
        <p:nvSpPr>
          <p:cNvPr id="77826" name="Rectangle 3">
            <a:extLst>
              <a:ext uri="{FF2B5EF4-FFF2-40B4-BE49-F238E27FC236}">
                <a16:creationId xmlns:a16="http://schemas.microsoft.com/office/drawing/2014/main" id="{7F8FE457-B609-DBDF-119C-92458058F222}"/>
              </a:ext>
            </a:extLst>
          </p:cNvPr>
          <p:cNvSpPr>
            <a:spLocks noGrp="1" noChangeArrowheads="1"/>
          </p:cNvSpPr>
          <p:nvPr>
            <p:ph type="body" idx="1"/>
          </p:nvPr>
        </p:nvSpPr>
        <p:spPr>
          <a:xfrm>
            <a:off x="1722835" y="820341"/>
            <a:ext cx="5550694" cy="2133600"/>
          </a:xfrm>
        </p:spPr>
        <p:txBody>
          <a:bodyPr/>
          <a:lstStyle/>
          <a:p>
            <a:r>
              <a:rPr lang="en-US" altLang="en-US" sz="1275" dirty="0"/>
              <a:t>Let </a:t>
            </a:r>
            <a:r>
              <a:rPr lang="en-US" altLang="en-US" sz="1275" i="1" dirty="0"/>
              <a:t>R</a:t>
            </a:r>
            <a:r>
              <a:rPr lang="en-US" altLang="en-US" sz="1275" dirty="0"/>
              <a:t> be a relation scheme with a set</a:t>
            </a:r>
            <a:r>
              <a:rPr lang="en-US" altLang="en-US" sz="1275" i="1" dirty="0"/>
              <a:t> F</a:t>
            </a:r>
            <a:r>
              <a:rPr lang="en-US" altLang="en-US" sz="1275" dirty="0"/>
              <a:t> of functional dependencies.</a:t>
            </a:r>
          </a:p>
          <a:p>
            <a:r>
              <a:rPr lang="en-US" altLang="en-US" sz="1275" dirty="0"/>
              <a:t>Decide whether a relation scheme </a:t>
            </a:r>
            <a:r>
              <a:rPr lang="en-US" altLang="en-US" sz="1275" i="1" dirty="0"/>
              <a:t>R</a:t>
            </a:r>
            <a:r>
              <a:rPr lang="en-US" altLang="en-US" sz="1275" dirty="0"/>
              <a:t> is in </a:t>
            </a:r>
            <a:r>
              <a:rPr lang="ja-JP" altLang="en-US" sz="1275">
                <a:latin typeface="Arial" panose="020B0604020202020204" pitchFamily="34" charset="0"/>
              </a:rPr>
              <a:t>“</a:t>
            </a:r>
            <a:r>
              <a:rPr lang="en-US" altLang="ja-JP" sz="1275" dirty="0"/>
              <a:t>good</a:t>
            </a:r>
            <a:r>
              <a:rPr lang="ja-JP" altLang="en-US" sz="1275">
                <a:latin typeface="Arial" panose="020B0604020202020204" pitchFamily="34" charset="0"/>
              </a:rPr>
              <a:t>”</a:t>
            </a:r>
            <a:r>
              <a:rPr lang="en-US" altLang="ja-JP" sz="1275" dirty="0"/>
              <a:t> form.</a:t>
            </a:r>
          </a:p>
          <a:p>
            <a:r>
              <a:rPr lang="en-US" altLang="en-US" sz="1275" dirty="0"/>
              <a:t>In the case that a relation scheme </a:t>
            </a:r>
            <a:r>
              <a:rPr lang="en-US" altLang="en-US" sz="1275" i="1" dirty="0"/>
              <a:t>R</a:t>
            </a:r>
            <a:r>
              <a:rPr lang="en-US" altLang="en-US" sz="1275" dirty="0"/>
              <a:t> is not in </a:t>
            </a:r>
            <a:r>
              <a:rPr lang="ja-JP" altLang="en-US" sz="1275">
                <a:latin typeface="Arial" panose="020B0604020202020204" pitchFamily="34" charset="0"/>
              </a:rPr>
              <a:t>“</a:t>
            </a:r>
            <a:r>
              <a:rPr lang="en-US" altLang="ja-JP" sz="1275" dirty="0"/>
              <a:t>good</a:t>
            </a:r>
            <a:r>
              <a:rPr lang="ja-JP" altLang="en-US" sz="1275">
                <a:latin typeface="Arial" panose="020B0604020202020204" pitchFamily="34" charset="0"/>
              </a:rPr>
              <a:t>”</a:t>
            </a:r>
            <a:r>
              <a:rPr lang="en-US" altLang="ja-JP" sz="1275" dirty="0"/>
              <a:t> form, need to decompose it into a set of relation scheme  {</a:t>
            </a:r>
            <a:r>
              <a:rPr lang="en-US" altLang="ja-JP" sz="1275" i="1" dirty="0"/>
              <a:t>R</a:t>
            </a:r>
            <a:r>
              <a:rPr lang="en-US" altLang="ja-JP" sz="1275" baseline="-25000" dirty="0"/>
              <a:t>1</a:t>
            </a:r>
            <a:r>
              <a:rPr lang="en-US" altLang="ja-JP" sz="1275" i="1" dirty="0"/>
              <a:t>, R</a:t>
            </a:r>
            <a:r>
              <a:rPr lang="en-US" altLang="ja-JP" sz="1275" baseline="-25000" dirty="0"/>
              <a:t>2</a:t>
            </a:r>
            <a:r>
              <a:rPr lang="en-US" altLang="ja-JP" sz="1275" i="1" dirty="0"/>
              <a:t>, ..., R</a:t>
            </a:r>
            <a:r>
              <a:rPr lang="en-US" altLang="ja-JP" sz="1275" i="1" baseline="-25000" dirty="0"/>
              <a:t>n</a:t>
            </a:r>
            <a:r>
              <a:rPr lang="en-US" altLang="ja-JP" sz="1275" dirty="0"/>
              <a:t>} such that:</a:t>
            </a:r>
          </a:p>
          <a:p>
            <a:pPr lvl="1"/>
            <a:r>
              <a:rPr lang="en-US" altLang="en-US" sz="1275" dirty="0">
                <a:ea typeface="ＭＳ Ｐゴシック" panose="020B0600070205080204" pitchFamily="34" charset="-128"/>
              </a:rPr>
              <a:t>Each relation scheme is in good form </a:t>
            </a:r>
          </a:p>
          <a:p>
            <a:pPr lvl="1"/>
            <a:r>
              <a:rPr lang="en-US" altLang="en-US" sz="1275" dirty="0">
                <a:ea typeface="ＭＳ Ｐゴシック" panose="020B0600070205080204" pitchFamily="34" charset="-128"/>
              </a:rPr>
              <a:t>The decomposition is a lossless decomposition</a:t>
            </a:r>
          </a:p>
          <a:p>
            <a:pPr lvl="1"/>
            <a:r>
              <a:rPr lang="en-US" altLang="en-US" sz="1275" dirty="0">
                <a:ea typeface="ＭＳ Ｐゴシック" panose="020B0600070205080204" pitchFamily="34" charset="-128"/>
              </a:rPr>
              <a:t>Preferably, the decomposition should be dependency preserving.</a:t>
            </a:r>
            <a:br>
              <a:rPr lang="en-US" altLang="en-US" sz="1275" dirty="0">
                <a:ea typeface="ＭＳ Ｐゴシック" panose="020B0600070205080204" pitchFamily="34" charset="-128"/>
              </a:rPr>
            </a:br>
            <a:endParaRPr lang="en-US" altLang="en-US" sz="1275" dirty="0">
              <a:ea typeface="ＭＳ Ｐゴシック" panose="020B0600070205080204" pitchFamily="34" charset="-128"/>
            </a:endParaRPr>
          </a:p>
          <a:p>
            <a:r>
              <a:rPr lang="en-US" altLang="en-US" sz="1275" dirty="0">
                <a:solidFill>
                  <a:srgbClr val="FF0000"/>
                </a:solidFill>
              </a:rPr>
              <a:t>DFF says, in a nutshell,</a:t>
            </a:r>
          </a:p>
          <a:p>
            <a:pPr lvl="1"/>
            <a:r>
              <a:rPr lang="en-US" altLang="en-US" sz="1275" dirty="0">
                <a:solidFill>
                  <a:srgbClr val="FF0000"/>
                </a:solidFill>
                <a:ea typeface="ＭＳ Ｐゴシック" panose="020B0600070205080204" pitchFamily="34" charset="-128"/>
              </a:rPr>
              <a:t>There are a few simple patterns to look for and fix.</a:t>
            </a:r>
          </a:p>
          <a:p>
            <a:pPr lvl="1"/>
            <a:r>
              <a:rPr lang="en-US" altLang="en-US" sz="1275" dirty="0">
                <a:solidFill>
                  <a:srgbClr val="FF0000"/>
                </a:solidFill>
                <a:ea typeface="ＭＳ Ｐゴシック" panose="020B0600070205080204" pitchFamily="34" charset="-128"/>
              </a:rPr>
              <a:t>Use common sense</a:t>
            </a:r>
            <a:r>
              <a:rPr lang="en-US" altLang="en-US" sz="1275" dirty="0">
                <a:ea typeface="ＭＳ Ｐゴシック" panose="020B0600070205080204" pitchFamily="34" charset="-128"/>
              </a:rPr>
              <a:t>.</a:t>
            </a:r>
          </a:p>
        </p:txBody>
      </p:sp>
    </p:spTree>
    <p:extLst>
      <p:ext uri="{BB962C8B-B14F-4D97-AF65-F5344CB8AC3E}">
        <p14:creationId xmlns:p14="http://schemas.microsoft.com/office/powerpoint/2010/main" val="37306682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7176E4D-D04A-4354-E8E0-6CB890C4094B}"/>
              </a:ext>
            </a:extLst>
          </p:cNvPr>
          <p:cNvSpPr>
            <a:spLocks noGrp="1"/>
          </p:cNvSpPr>
          <p:nvPr>
            <p:ph idx="1"/>
          </p:nvPr>
        </p:nvSpPr>
        <p:spPr/>
        <p:txBody>
          <a:bodyPr/>
          <a:lstStyle/>
          <a:p>
            <a:r>
              <a:rPr lang="en-US" sz="1800" dirty="0"/>
              <a:t>Project data set:</a:t>
            </a:r>
          </a:p>
          <a:p>
            <a:pPr lvl="1"/>
            <a:r>
              <a:rPr lang="en-US" sz="1600" dirty="0"/>
              <a:t>I recommend that both tracks use the IMDB and Game-of-Thrones dataset that I use in my examples. </a:t>
            </a:r>
          </a:p>
          <a:p>
            <a:pPr lvl="1"/>
            <a:r>
              <a:rPr lang="en-US" sz="1600" dirty="0"/>
              <a:t>But, you may choose your own dataset. I will publish requirements on your dataset tonight or tomorrow. You will describe your dataset in HW3B submission.</a:t>
            </a:r>
          </a:p>
          <a:p>
            <a:r>
              <a:rPr lang="en-US" sz="1800" dirty="0"/>
              <a:t>HW3B:</a:t>
            </a:r>
          </a:p>
          <a:p>
            <a:pPr lvl="1"/>
            <a:r>
              <a:rPr lang="en-US" sz="1600" dirty="0"/>
              <a:t>Very simple. Basically, extend my examples and execute.</a:t>
            </a:r>
          </a:p>
          <a:p>
            <a:pPr lvl="1"/>
            <a:r>
              <a:rPr lang="en-US" sz="1600" dirty="0"/>
              <a:t>You will have to do some new DB concepts, e.g. create views.</a:t>
            </a:r>
          </a:p>
          <a:p>
            <a:r>
              <a:rPr lang="en-US" sz="1800" dirty="0"/>
              <a:t>Midterm:</a:t>
            </a:r>
          </a:p>
          <a:p>
            <a:pPr lvl="1"/>
            <a:r>
              <a:rPr lang="en-US" sz="1600" strike="sngStrike" dirty="0"/>
              <a:t>In class, 14-MAR from 10:20 to 11:40. Please arrive by 10:10.</a:t>
            </a:r>
          </a:p>
          <a:p>
            <a:pPr lvl="1"/>
            <a:r>
              <a:rPr lang="en-US" sz="1600" strike="sngStrike" dirty="0"/>
              <a:t>I will cancel the 2</a:t>
            </a:r>
            <a:r>
              <a:rPr lang="en-US" sz="1600" strike="sngStrike" baseline="30000" dirty="0"/>
              <a:t>nd</a:t>
            </a:r>
            <a:r>
              <a:rPr lang="en-US" sz="1600" strike="sngStrike" dirty="0"/>
              <a:t> half of the lecture. You may be tired and need a break from </a:t>
            </a:r>
            <a:r>
              <a:rPr lang="en-US" sz="1600" strike="sngStrike" dirty="0" err="1"/>
              <a:t>DBs.</a:t>
            </a:r>
            <a:endParaRPr lang="en-US" sz="1600" strike="sngStrike" dirty="0"/>
          </a:p>
          <a:p>
            <a:pPr lvl="1"/>
            <a:r>
              <a:rPr lang="en-US" sz="1600" dirty="0"/>
              <a:t>On-line and timed (90 minutes) using </a:t>
            </a:r>
            <a:r>
              <a:rPr lang="en-US" sz="1600" dirty="0" err="1"/>
              <a:t>Proctorio</a:t>
            </a:r>
            <a:r>
              <a:rPr lang="en-US" sz="1600" dirty="0"/>
              <a:t>.</a:t>
            </a:r>
          </a:p>
          <a:p>
            <a:pPr lvl="1"/>
            <a:r>
              <a:rPr lang="en-US" sz="1600" dirty="0"/>
              <a:t>Released 14-MAR in the morning and due by 5pm.</a:t>
            </a:r>
          </a:p>
        </p:txBody>
      </p:sp>
      <p:sp>
        <p:nvSpPr>
          <p:cNvPr id="3" name="Title 2">
            <a:extLst>
              <a:ext uri="{FF2B5EF4-FFF2-40B4-BE49-F238E27FC236}">
                <a16:creationId xmlns:a16="http://schemas.microsoft.com/office/drawing/2014/main" id="{27CAC387-BE61-BD58-534A-83249D87EB15}"/>
              </a:ext>
            </a:extLst>
          </p:cNvPr>
          <p:cNvSpPr>
            <a:spLocks noGrp="1"/>
          </p:cNvSpPr>
          <p:nvPr>
            <p:ph type="title"/>
          </p:nvPr>
        </p:nvSpPr>
        <p:spPr/>
        <p:txBody>
          <a:bodyPr/>
          <a:lstStyle/>
          <a:p>
            <a:r>
              <a:rPr lang="en-US" dirty="0"/>
              <a:t>Course Updates</a:t>
            </a:r>
          </a:p>
        </p:txBody>
      </p:sp>
      <p:sp>
        <p:nvSpPr>
          <p:cNvPr id="5" name="TextBox 4">
            <a:extLst>
              <a:ext uri="{FF2B5EF4-FFF2-40B4-BE49-F238E27FC236}">
                <a16:creationId xmlns:a16="http://schemas.microsoft.com/office/drawing/2014/main" id="{E199D8D2-5F4C-448D-5DC5-79CD46F97089}"/>
              </a:ext>
            </a:extLst>
          </p:cNvPr>
          <p:cNvSpPr txBox="1"/>
          <p:nvPr/>
        </p:nvSpPr>
        <p:spPr>
          <a:xfrm>
            <a:off x="6629400" y="2266950"/>
            <a:ext cx="2273571" cy="1200329"/>
          </a:xfrm>
          <a:prstGeom prst="rect">
            <a:avLst/>
          </a:prstGeom>
          <a:noFill/>
        </p:spPr>
        <p:txBody>
          <a:bodyPr wrap="none" rtlCol="0">
            <a:spAutoFit/>
          </a:bodyPr>
          <a:lstStyle/>
          <a:p>
            <a:pPr marL="285750" indent="-285750">
              <a:buFont typeface="Arial" panose="020B0604020202020204" pitchFamily="34" charset="0"/>
              <a:buChar char="•"/>
            </a:pPr>
            <a:r>
              <a:rPr lang="en-US" dirty="0">
                <a:solidFill>
                  <a:srgbClr val="FF0000"/>
                </a:solidFill>
              </a:rPr>
              <a:t>No one showed up</a:t>
            </a:r>
            <a:br>
              <a:rPr lang="en-US" dirty="0">
                <a:solidFill>
                  <a:srgbClr val="FF0000"/>
                </a:solidFill>
              </a:rPr>
            </a:br>
            <a:r>
              <a:rPr lang="en-US" dirty="0">
                <a:solidFill>
                  <a:srgbClr val="FF0000"/>
                </a:solidFill>
              </a:rPr>
              <a:t>for the preparatory</a:t>
            </a:r>
            <a:br>
              <a:rPr lang="en-US" dirty="0">
                <a:solidFill>
                  <a:srgbClr val="FF0000"/>
                </a:solidFill>
              </a:rPr>
            </a:br>
            <a:r>
              <a:rPr lang="en-US" dirty="0">
                <a:solidFill>
                  <a:srgbClr val="FF0000"/>
                </a:solidFill>
              </a:rPr>
              <a:t>recitation.</a:t>
            </a:r>
          </a:p>
          <a:p>
            <a:pPr marL="285750" indent="-285750">
              <a:buFont typeface="Arial" panose="020B0604020202020204" pitchFamily="34" charset="0"/>
              <a:buChar char="•"/>
            </a:pPr>
            <a:r>
              <a:rPr lang="en-US" dirty="0">
                <a:solidFill>
                  <a:srgbClr val="FF0000"/>
                </a:solidFill>
              </a:rPr>
              <a:t>3B due after break.</a:t>
            </a:r>
          </a:p>
        </p:txBody>
      </p:sp>
    </p:spTree>
    <p:extLst>
      <p:ext uri="{BB962C8B-B14F-4D97-AF65-F5344CB8AC3E}">
        <p14:creationId xmlns:p14="http://schemas.microsoft.com/office/powerpoint/2010/main" val="94303940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CD268E-DC0D-A064-261D-D6F9B3A7FE49}"/>
            </a:ext>
          </a:extLst>
        </p:cNvPr>
        <p:cNvGrpSpPr/>
        <p:nvPr/>
      </p:nvGrpSpPr>
      <p:grpSpPr>
        <a:xfrm>
          <a:off x="0" y="0"/>
          <a:ext cx="0" cy="0"/>
          <a:chOff x="0" y="0"/>
          <a:chExt cx="0" cy="0"/>
        </a:xfrm>
      </p:grpSpPr>
      <p:sp>
        <p:nvSpPr>
          <p:cNvPr id="793602" name="Rectangle 2">
            <a:extLst>
              <a:ext uri="{FF2B5EF4-FFF2-40B4-BE49-F238E27FC236}">
                <a16:creationId xmlns:a16="http://schemas.microsoft.com/office/drawing/2014/main" id="{33BD7D75-D129-E473-DEA2-57C67CF5145E}"/>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Denormalization for Performance</a:t>
            </a:r>
          </a:p>
        </p:txBody>
      </p:sp>
      <p:sp>
        <p:nvSpPr>
          <p:cNvPr id="102402" name="Rectangle 3">
            <a:extLst>
              <a:ext uri="{FF2B5EF4-FFF2-40B4-BE49-F238E27FC236}">
                <a16:creationId xmlns:a16="http://schemas.microsoft.com/office/drawing/2014/main" id="{DB900C8D-4800-125F-867E-4CFEFEA1B32B}"/>
              </a:ext>
            </a:extLst>
          </p:cNvPr>
          <p:cNvSpPr>
            <a:spLocks noGrp="1" noChangeArrowheads="1"/>
          </p:cNvSpPr>
          <p:nvPr>
            <p:ph type="body" idx="1"/>
          </p:nvPr>
        </p:nvSpPr>
        <p:spPr>
          <a:xfrm>
            <a:off x="228600" y="858441"/>
            <a:ext cx="8001000" cy="3094434"/>
          </a:xfrm>
        </p:spPr>
        <p:txBody>
          <a:bodyPr/>
          <a:lstStyle/>
          <a:p>
            <a:r>
              <a:rPr lang="en-US" altLang="en-US" dirty="0"/>
              <a:t>May want to use non-normalized schema for performance</a:t>
            </a:r>
          </a:p>
          <a:p>
            <a:r>
              <a:rPr lang="en-US" altLang="en-US" dirty="0"/>
              <a:t>For example, displaying </a:t>
            </a:r>
            <a:r>
              <a:rPr lang="en-US" altLang="en-US" i="1" dirty="0" err="1"/>
              <a:t>prereqs</a:t>
            </a:r>
            <a:r>
              <a:rPr lang="en-US" altLang="en-US" dirty="0"/>
              <a:t> along with </a:t>
            </a:r>
            <a:r>
              <a:rPr lang="en-US" altLang="en-US" i="1" dirty="0" err="1"/>
              <a:t>course_id</a:t>
            </a:r>
            <a:r>
              <a:rPr lang="en-US" altLang="en-US" i="1" dirty="0"/>
              <a:t>, </a:t>
            </a:r>
            <a:r>
              <a:rPr lang="en-US" altLang="en-US" dirty="0"/>
              <a:t> and </a:t>
            </a:r>
            <a:r>
              <a:rPr lang="en-US" altLang="en-US" i="1" dirty="0"/>
              <a:t>title</a:t>
            </a:r>
            <a:r>
              <a:rPr lang="en-US" altLang="en-US" dirty="0"/>
              <a:t> requires join of </a:t>
            </a:r>
            <a:r>
              <a:rPr lang="en-US" altLang="en-US" i="1" dirty="0"/>
              <a:t>course</a:t>
            </a:r>
            <a:r>
              <a:rPr lang="en-US" altLang="en-US" dirty="0"/>
              <a:t> with </a:t>
            </a:r>
            <a:r>
              <a:rPr lang="en-US" altLang="en-US" i="1" dirty="0" err="1"/>
              <a:t>prereq</a:t>
            </a:r>
            <a:endParaRPr lang="en-US" altLang="en-US" i="1" dirty="0"/>
          </a:p>
          <a:p>
            <a:r>
              <a:rPr lang="en-US" altLang="en-US" dirty="0"/>
              <a:t>Alternative 1:  Use denormalized relation containing attributes of </a:t>
            </a:r>
            <a:r>
              <a:rPr lang="en-US" altLang="en-US" i="1" dirty="0"/>
              <a:t>course</a:t>
            </a:r>
            <a:r>
              <a:rPr lang="en-US" altLang="en-US" dirty="0"/>
              <a:t> as well as </a:t>
            </a:r>
            <a:r>
              <a:rPr lang="en-US" altLang="en-US" i="1" dirty="0" err="1"/>
              <a:t>prereq</a:t>
            </a:r>
            <a:r>
              <a:rPr lang="en-US" altLang="en-US" dirty="0"/>
              <a:t> with all above attributes</a:t>
            </a:r>
          </a:p>
          <a:p>
            <a:pPr lvl="1"/>
            <a:r>
              <a:rPr lang="en-US" altLang="en-US" dirty="0">
                <a:ea typeface="ＭＳ Ｐゴシック" panose="020B0600070205080204" pitchFamily="34" charset="-128"/>
              </a:rPr>
              <a:t>faster lookup</a:t>
            </a:r>
          </a:p>
          <a:p>
            <a:pPr lvl="1"/>
            <a:r>
              <a:rPr lang="en-US" altLang="en-US" dirty="0">
                <a:ea typeface="ＭＳ Ｐゴシック" panose="020B0600070205080204" pitchFamily="34" charset="-128"/>
              </a:rPr>
              <a:t>extra space and extra execution time for updates</a:t>
            </a:r>
          </a:p>
          <a:p>
            <a:pPr lvl="1"/>
            <a:r>
              <a:rPr lang="en-US" altLang="en-US" dirty="0">
                <a:ea typeface="ＭＳ Ｐゴシック" panose="020B0600070205080204" pitchFamily="34" charset="-128"/>
              </a:rPr>
              <a:t>extra coding work for programmer and possibility of error in extra code</a:t>
            </a:r>
          </a:p>
          <a:p>
            <a:r>
              <a:rPr lang="en-US" altLang="en-US" dirty="0"/>
              <a:t>Alternative 2: use a materialized view defined a </a:t>
            </a:r>
            <a:r>
              <a:rPr lang="en-US" altLang="en-US" i="1" dirty="0"/>
              <a:t>course</a:t>
            </a:r>
            <a:r>
              <a:rPr lang="en-US" altLang="en-US" dirty="0"/>
              <a:t>      </a:t>
            </a:r>
            <a:r>
              <a:rPr lang="en-US" altLang="en-US" i="1" dirty="0" err="1"/>
              <a:t>prereq</a:t>
            </a:r>
            <a:endParaRPr lang="en-US" altLang="en-US" i="1" dirty="0"/>
          </a:p>
          <a:p>
            <a:pPr lvl="1"/>
            <a:r>
              <a:rPr lang="en-US" altLang="en-US" dirty="0">
                <a:ea typeface="ＭＳ Ｐゴシック" panose="020B0600070205080204" pitchFamily="34" charset="-128"/>
              </a:rPr>
              <a:t>Benefits and drawbacks same as above, except no extra coding work for programmer and avoids possible errors</a:t>
            </a:r>
          </a:p>
        </p:txBody>
      </p:sp>
      <p:sp>
        <p:nvSpPr>
          <p:cNvPr id="102403" name="Freeform 4">
            <a:extLst>
              <a:ext uri="{FF2B5EF4-FFF2-40B4-BE49-F238E27FC236}">
                <a16:creationId xmlns:a16="http://schemas.microsoft.com/office/drawing/2014/main" id="{983912C5-929E-98E9-4148-199131124D4D}"/>
              </a:ext>
            </a:extLst>
          </p:cNvPr>
          <p:cNvSpPr>
            <a:spLocks/>
          </p:cNvSpPr>
          <p:nvPr/>
        </p:nvSpPr>
        <p:spPr bwMode="auto">
          <a:xfrm>
            <a:off x="6248400" y="3790950"/>
            <a:ext cx="107156" cy="107156"/>
          </a:xfrm>
          <a:custGeom>
            <a:avLst/>
            <a:gdLst>
              <a:gd name="T0" fmla="*/ 0 w 182"/>
              <a:gd name="T1" fmla="*/ 0 h 182"/>
              <a:gd name="T2" fmla="*/ 0 w 182"/>
              <a:gd name="T3" fmla="*/ 2147483646 h 182"/>
              <a:gd name="T4" fmla="*/ 2147483646 w 182"/>
              <a:gd name="T5" fmla="*/ 0 h 182"/>
              <a:gd name="T6" fmla="*/ 2147483646 w 182"/>
              <a:gd name="T7" fmla="*/ 2147483646 h 182"/>
              <a:gd name="T8" fmla="*/ 0 w 182"/>
              <a:gd name="T9" fmla="*/ 0 h 182"/>
              <a:gd name="T10" fmla="*/ 0 60000 65536"/>
              <a:gd name="T11" fmla="*/ 0 60000 65536"/>
              <a:gd name="T12" fmla="*/ 0 60000 65536"/>
              <a:gd name="T13" fmla="*/ 0 60000 65536"/>
              <a:gd name="T14" fmla="*/ 0 60000 65536"/>
              <a:gd name="T15" fmla="*/ 0 w 182"/>
              <a:gd name="T16" fmla="*/ 0 h 182"/>
              <a:gd name="T17" fmla="*/ 182 w 182"/>
              <a:gd name="T18" fmla="*/ 182 h 182"/>
            </a:gdLst>
            <a:ahLst/>
            <a:cxnLst>
              <a:cxn ang="T10">
                <a:pos x="T0" y="T1"/>
              </a:cxn>
              <a:cxn ang="T11">
                <a:pos x="T2" y="T3"/>
              </a:cxn>
              <a:cxn ang="T12">
                <a:pos x="T4" y="T5"/>
              </a:cxn>
              <a:cxn ang="T13">
                <a:pos x="T6" y="T7"/>
              </a:cxn>
              <a:cxn ang="T14">
                <a:pos x="T8" y="T9"/>
              </a:cxn>
            </a:cxnLst>
            <a:rect l="T15" t="T16" r="T17" b="T18"/>
            <a:pathLst>
              <a:path w="182" h="182">
                <a:moveTo>
                  <a:pt x="0" y="0"/>
                </a:moveTo>
                <a:lnTo>
                  <a:pt x="0" y="182"/>
                </a:lnTo>
                <a:lnTo>
                  <a:pt x="182" y="0"/>
                </a:lnTo>
                <a:lnTo>
                  <a:pt x="182" y="182"/>
                </a:lnTo>
                <a:lnTo>
                  <a:pt x="0" y="0"/>
                </a:lnTo>
                <a:close/>
              </a:path>
            </a:pathLst>
          </a:custGeom>
          <a:noFill/>
          <a:ln w="127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Helvetica" pitchFamily="2" charset="0"/>
              <a:ea typeface="ＭＳ Ｐゴシック" panose="020B0600070205080204" pitchFamily="34" charset="-128"/>
              <a:cs typeface="+mn-cs"/>
            </a:endParaRPr>
          </a:p>
        </p:txBody>
      </p:sp>
    </p:spTree>
    <p:extLst>
      <p:ext uri="{BB962C8B-B14F-4D97-AF65-F5344CB8AC3E}">
        <p14:creationId xmlns:p14="http://schemas.microsoft.com/office/powerpoint/2010/main" val="169017585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EFF13B5-614E-2018-43F3-56EDB2C0885D}"/>
              </a:ext>
            </a:extLst>
          </p:cNvPr>
          <p:cNvSpPr>
            <a:spLocks noGrp="1"/>
          </p:cNvSpPr>
          <p:nvPr>
            <p:ph type="title"/>
          </p:nvPr>
        </p:nvSpPr>
        <p:spPr/>
        <p:txBody>
          <a:bodyPr/>
          <a:lstStyle/>
          <a:p>
            <a:r>
              <a:rPr lang="en-US" dirty="0"/>
              <a:t>Simple Explanations</a:t>
            </a:r>
          </a:p>
        </p:txBody>
      </p:sp>
      <p:pic>
        <p:nvPicPr>
          <p:cNvPr id="4" name="Picture 3">
            <a:extLst>
              <a:ext uri="{FF2B5EF4-FFF2-40B4-BE49-F238E27FC236}">
                <a16:creationId xmlns:a16="http://schemas.microsoft.com/office/drawing/2014/main" id="{BE6A3E6A-5FBD-5CB1-A7DC-7FB0E10ECFCE}"/>
              </a:ext>
            </a:extLst>
          </p:cNvPr>
          <p:cNvPicPr>
            <a:picLocks noChangeAspect="1"/>
          </p:cNvPicPr>
          <p:nvPr/>
        </p:nvPicPr>
        <p:blipFill>
          <a:blip r:embed="rId2"/>
          <a:stretch>
            <a:fillRect/>
          </a:stretch>
        </p:blipFill>
        <p:spPr>
          <a:xfrm>
            <a:off x="914400" y="1044843"/>
            <a:ext cx="6435302" cy="3628361"/>
          </a:xfrm>
          <a:prstGeom prst="rect">
            <a:avLst/>
          </a:prstGeom>
        </p:spPr>
      </p:pic>
      <p:sp>
        <p:nvSpPr>
          <p:cNvPr id="8" name="TextBox 7">
            <a:extLst>
              <a:ext uri="{FF2B5EF4-FFF2-40B4-BE49-F238E27FC236}">
                <a16:creationId xmlns:a16="http://schemas.microsoft.com/office/drawing/2014/main" id="{A15DF247-26AD-AA81-EF49-BF9C45730379}"/>
              </a:ext>
            </a:extLst>
          </p:cNvPr>
          <p:cNvSpPr txBox="1"/>
          <p:nvPr/>
        </p:nvSpPr>
        <p:spPr>
          <a:xfrm>
            <a:off x="172570" y="444319"/>
            <a:ext cx="6914030" cy="646331"/>
          </a:xfrm>
          <a:prstGeom prst="rect">
            <a:avLst/>
          </a:prstGeom>
          <a:noFill/>
        </p:spPr>
        <p:txBody>
          <a:bodyPr wrap="square">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There are many good examples and tutorials on the web, e.g. </a:t>
            </a: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hlinkClick r:id="rId3"/>
              </a:rPr>
              <a:t>https://www.datacamp.com/tutorial/normalization-in-sql</a:t>
            </a: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 </a:t>
            </a:r>
          </a:p>
        </p:txBody>
      </p:sp>
    </p:spTree>
    <p:extLst>
      <p:ext uri="{BB962C8B-B14F-4D97-AF65-F5344CB8AC3E}">
        <p14:creationId xmlns:p14="http://schemas.microsoft.com/office/powerpoint/2010/main" val="212849049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389A10-5679-D048-7B2B-57A62F1FE63D}"/>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3DA554E-4A2D-2123-C721-1D84D9B4E8FF}"/>
              </a:ext>
            </a:extLst>
          </p:cNvPr>
          <p:cNvSpPr>
            <a:spLocks noGrp="1"/>
          </p:cNvSpPr>
          <p:nvPr>
            <p:ph idx="1"/>
          </p:nvPr>
        </p:nvSpPr>
        <p:spPr>
          <a:xfrm>
            <a:off x="86284" y="514350"/>
            <a:ext cx="8839200" cy="4038600"/>
          </a:xfrm>
        </p:spPr>
        <p:txBody>
          <a:bodyPr/>
          <a:lstStyle/>
          <a:p>
            <a:pPr marL="0" indent="0">
              <a:spcBef>
                <a:spcPts val="0"/>
              </a:spcBef>
              <a:buNone/>
            </a:pPr>
            <a:r>
              <a:rPr lang="en-US" sz="1200" dirty="0"/>
              <a:t>There are a lot of good, simple, short explanations and tutorials on the web.</a:t>
            </a:r>
          </a:p>
          <a:p>
            <a:pPr>
              <a:spcBef>
                <a:spcPts val="0"/>
              </a:spcBef>
            </a:pPr>
            <a:r>
              <a:rPr lang="en-US" sz="1200" dirty="0"/>
              <a:t>First Normal Form (1NF)</a:t>
            </a:r>
          </a:p>
          <a:p>
            <a:pPr lvl="1">
              <a:spcBef>
                <a:spcPts val="0"/>
              </a:spcBef>
            </a:pPr>
            <a:r>
              <a:rPr lang="en-US" sz="1200" dirty="0"/>
              <a:t>This normalization level ensures that each column in your data contains only atomic values. Atomic values in this context means </a:t>
            </a:r>
            <a:br>
              <a:rPr lang="en-US" sz="1200" dirty="0"/>
            </a:br>
            <a:r>
              <a:rPr lang="en-US" sz="1200" dirty="0"/>
              <a:t>that each entry in a column is indivisible.  It is like saying that each cell in a spreadsheet should hold just one piece of information. 1NF ensures atomicity of data, with each column cell containing only a single value and each column having unique names.</a:t>
            </a:r>
          </a:p>
          <a:p>
            <a:pPr>
              <a:spcBef>
                <a:spcPts val="0"/>
              </a:spcBef>
            </a:pPr>
            <a:r>
              <a:rPr lang="en-US" sz="1200" dirty="0"/>
              <a:t>Second Normal Form (2NF)</a:t>
            </a:r>
          </a:p>
          <a:p>
            <a:pPr lvl="1">
              <a:spcBef>
                <a:spcPts val="0"/>
              </a:spcBef>
            </a:pPr>
            <a:r>
              <a:rPr lang="en-US" sz="1200" dirty="0"/>
              <a:t>Eliminates partial dependencies by ensuring that non-key attributes depend only on the primary key. What this means, in essence, is that there should be a direct relationship between each column and the primary key, and not between other columns.</a:t>
            </a:r>
          </a:p>
          <a:p>
            <a:pPr>
              <a:spcBef>
                <a:spcPts val="0"/>
              </a:spcBef>
            </a:pPr>
            <a:r>
              <a:rPr lang="en-US" sz="1200" dirty="0"/>
              <a:t>Third Normal Form (3NF)</a:t>
            </a:r>
          </a:p>
          <a:p>
            <a:pPr lvl="1">
              <a:spcBef>
                <a:spcPts val="0"/>
              </a:spcBef>
            </a:pPr>
            <a:r>
              <a:rPr lang="en-US" sz="1200" dirty="0"/>
              <a:t>Removes transitive dependencies by ensuring that non-key attributes depend only on the primary key. This level of normalization builds on 2NF.</a:t>
            </a:r>
          </a:p>
          <a:p>
            <a:pPr>
              <a:spcBef>
                <a:spcPts val="0"/>
              </a:spcBef>
            </a:pPr>
            <a:r>
              <a:rPr lang="en-US" sz="1200" dirty="0"/>
              <a:t>Boyce-Codd Normal Form (BCNF)</a:t>
            </a:r>
          </a:p>
          <a:p>
            <a:pPr lvl="1">
              <a:spcBef>
                <a:spcPts val="0"/>
              </a:spcBef>
            </a:pPr>
            <a:r>
              <a:rPr lang="en-US" sz="1200" dirty="0"/>
              <a:t>This is a more strict version of 3NF that addresses additional anomalies. At this normalization level, every determinant is a candidate key.</a:t>
            </a:r>
          </a:p>
          <a:p>
            <a:pPr>
              <a:spcBef>
                <a:spcPts val="0"/>
              </a:spcBef>
            </a:pPr>
            <a:r>
              <a:rPr lang="en-US" sz="1200" dirty="0"/>
              <a:t>Fourth Normal Form (4NF)</a:t>
            </a:r>
          </a:p>
          <a:p>
            <a:pPr lvl="1">
              <a:spcBef>
                <a:spcPts val="0"/>
              </a:spcBef>
            </a:pPr>
            <a:r>
              <a:rPr lang="en-US" sz="1200" dirty="0"/>
              <a:t>This is a normalization level that builds on BCNF by dealing with multi-valued dependencies.</a:t>
            </a:r>
          </a:p>
          <a:p>
            <a:pPr>
              <a:spcBef>
                <a:spcPts val="0"/>
              </a:spcBef>
            </a:pPr>
            <a:r>
              <a:rPr lang="en-US" sz="1200" dirty="0"/>
              <a:t>Fifth Normal Form (5NF)</a:t>
            </a:r>
          </a:p>
          <a:p>
            <a:pPr lvl="1">
              <a:spcBef>
                <a:spcPts val="0"/>
              </a:spcBef>
            </a:pPr>
            <a:r>
              <a:rPr lang="en-US" sz="1200" dirty="0"/>
              <a:t>5NF is the highest normalization level that addresses join dependencies. It is used in specific scenarios to further minimize redundancy by breaking a table into smaller tables.</a:t>
            </a:r>
          </a:p>
        </p:txBody>
      </p:sp>
      <p:sp>
        <p:nvSpPr>
          <p:cNvPr id="3" name="Title 2">
            <a:extLst>
              <a:ext uri="{FF2B5EF4-FFF2-40B4-BE49-F238E27FC236}">
                <a16:creationId xmlns:a16="http://schemas.microsoft.com/office/drawing/2014/main" id="{3C5DA278-BE17-F8F0-A534-9924237A22F6}"/>
              </a:ext>
            </a:extLst>
          </p:cNvPr>
          <p:cNvSpPr>
            <a:spLocks noGrp="1"/>
          </p:cNvSpPr>
          <p:nvPr>
            <p:ph type="title"/>
          </p:nvPr>
        </p:nvSpPr>
        <p:spPr/>
        <p:txBody>
          <a:bodyPr/>
          <a:lstStyle/>
          <a:p>
            <a:r>
              <a:rPr lang="en-US" dirty="0"/>
              <a:t>Simple Explanations</a:t>
            </a:r>
          </a:p>
        </p:txBody>
      </p:sp>
    </p:spTree>
    <p:extLst>
      <p:ext uri="{BB962C8B-B14F-4D97-AF65-F5344CB8AC3E}">
        <p14:creationId xmlns:p14="http://schemas.microsoft.com/office/powerpoint/2010/main" val="341901588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9E15E6-7801-18BA-D857-2B898AD2ADD0}"/>
            </a:ext>
          </a:extLst>
        </p:cNvPr>
        <p:cNvGrpSpPr/>
        <p:nvPr/>
      </p:nvGrpSpPr>
      <p:grpSpPr>
        <a:xfrm>
          <a:off x="0" y="0"/>
          <a:ext cx="0" cy="0"/>
          <a:chOff x="0" y="0"/>
          <a:chExt cx="0" cy="0"/>
        </a:xfrm>
      </p:grpSpPr>
      <p:pic>
        <p:nvPicPr>
          <p:cNvPr id="9217" name="Picture 1" descr="16x9_grey.jpg">
            <a:extLst>
              <a:ext uri="{FF2B5EF4-FFF2-40B4-BE49-F238E27FC236}">
                <a16:creationId xmlns:a16="http://schemas.microsoft.com/office/drawing/2014/main" id="{582CC793-690C-9DEA-C8E7-0974B0D12D8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a:extLst>
              <a:ext uri="{FF2B5EF4-FFF2-40B4-BE49-F238E27FC236}">
                <a16:creationId xmlns:a16="http://schemas.microsoft.com/office/drawing/2014/main" id="{0443770E-34C7-158A-5C6F-B51DE12C14FD}"/>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a:extLst>
              <a:ext uri="{FF2B5EF4-FFF2-40B4-BE49-F238E27FC236}">
                <a16:creationId xmlns:a16="http://schemas.microsoft.com/office/drawing/2014/main" id="{E71875F5-24E2-E2DF-C5A8-D487977A62E4}"/>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a:extLst>
              <a:ext uri="{FF2B5EF4-FFF2-40B4-BE49-F238E27FC236}">
                <a16:creationId xmlns:a16="http://schemas.microsoft.com/office/drawing/2014/main" id="{EFF6CC5A-05CC-8561-798B-D4FCBCB37282}"/>
              </a:ext>
            </a:extLst>
          </p:cNvPr>
          <p:cNvSpPr txBox="1">
            <a:spLocks noChangeArrowheads="1"/>
          </p:cNvSpPr>
          <p:nvPr/>
        </p:nvSpPr>
        <p:spPr bwMode="auto">
          <a:xfrm>
            <a:off x="0" y="1733550"/>
            <a:ext cx="914400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4400" b="0" i="1" u="none" strike="noStrike" kern="1200" cap="none" spc="0" normalizeH="0" baseline="0" noProof="0" dirty="0">
                <a:ln>
                  <a:noFill/>
                </a:ln>
                <a:solidFill>
                  <a:prstClr val="white"/>
                </a:solidFill>
                <a:effectLst/>
                <a:uLnTx/>
                <a:uFillTx/>
                <a:latin typeface="Calibri" charset="0"/>
                <a:ea typeface="ＭＳ Ｐゴシック" charset="-128"/>
                <a:cs typeface="+mn-cs"/>
              </a:rPr>
              <a:t>Wide-Flat versus Normalization</a:t>
            </a:r>
            <a:endPar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2" name="TextBox 9">
            <a:extLst>
              <a:ext uri="{FF2B5EF4-FFF2-40B4-BE49-F238E27FC236}">
                <a16:creationId xmlns:a16="http://schemas.microsoft.com/office/drawing/2014/main" id="{F08F6A9E-2AE3-0341-D04E-AE57A48FF7F8}"/>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914400" rtl="0" eaLnBrk="1" fontAlgn="auto" latinLnBrk="0" hangingPunct="1">
              <a:lnSpc>
                <a:spcPts val="2400"/>
              </a:lnSpc>
              <a:spcBef>
                <a:spcPts val="0"/>
              </a:spcBef>
              <a:spcAft>
                <a:spcPts val="0"/>
              </a:spcAft>
              <a:buClrTx/>
              <a:buSzTx/>
              <a:buFontTx/>
              <a:buNone/>
              <a:tabLst/>
              <a:defRPr/>
            </a:pPr>
            <a:fld id="{A057C3CF-FEF9-2D44-911E-86B89DEEE20D}" type="slidenum">
              <a:rPr kumimoji="0" lang="en-US" altLang="en-US" sz="800" b="1" i="0" u="none" strike="noStrike" kern="0" cap="none" spc="0" normalizeH="0" baseline="0" noProof="0">
                <a:ln>
                  <a:noFill/>
                </a:ln>
                <a:solidFill>
                  <a:prstClr val="white"/>
                </a:solidFill>
                <a:effectLst/>
                <a:uLnTx/>
                <a:uFillTx/>
                <a:latin typeface="Calibri" charset="0"/>
                <a:ea typeface="ＭＳ Ｐゴシック" charset="-128"/>
                <a:cs typeface="+mn-cs"/>
              </a:rPr>
              <a:pPr marL="0" marR="0" lvl="0" indent="0" algn="l" defTabSz="914400" rtl="0" eaLnBrk="1" fontAlgn="auto" latinLnBrk="0" hangingPunct="1">
                <a:lnSpc>
                  <a:spcPts val="2400"/>
                </a:lnSpc>
                <a:spcBef>
                  <a:spcPts val="0"/>
                </a:spcBef>
                <a:spcAft>
                  <a:spcPts val="0"/>
                </a:spcAft>
                <a:buClrTx/>
                <a:buSzTx/>
                <a:buFontTx/>
                <a:buNone/>
                <a:tabLst/>
                <a:defRPr/>
              </a:pPr>
              <a:t>53</a:t>
            </a:fld>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cs typeface="+mn-cs"/>
              </a:rPr>
              <a:t> W4111-2024F-11-HW3b4b-Normalization-ModuleIV			© Donald F. Ferguson, 2024</a:t>
            </a:r>
            <a:endParaRPr kumimoji="0" lang="en-US" altLang="en-US" sz="800" b="0" i="1" u="none" strike="noStrike" kern="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406279561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31847F-A67B-2541-585C-680600E3C7B2}"/>
            </a:ext>
          </a:extLst>
        </p:cNvPr>
        <p:cNvGrpSpPr/>
        <p:nvPr/>
      </p:nvGrpSpPr>
      <p:grpSpPr>
        <a:xfrm>
          <a:off x="0" y="0"/>
          <a:ext cx="0" cy="0"/>
          <a:chOff x="0" y="0"/>
          <a:chExt cx="0" cy="0"/>
        </a:xfrm>
      </p:grpSpPr>
      <p:sp>
        <p:nvSpPr>
          <p:cNvPr id="8" name="Content Placeholder 7">
            <a:extLst>
              <a:ext uri="{FF2B5EF4-FFF2-40B4-BE49-F238E27FC236}">
                <a16:creationId xmlns:a16="http://schemas.microsoft.com/office/drawing/2014/main" id="{FAC3FD8A-177E-4EC5-106E-E7D614AD3090}"/>
              </a:ext>
            </a:extLst>
          </p:cNvPr>
          <p:cNvSpPr>
            <a:spLocks noGrp="1"/>
          </p:cNvSpPr>
          <p:nvPr>
            <p:ph idx="1"/>
          </p:nvPr>
        </p:nvSpPr>
        <p:spPr>
          <a:xfrm>
            <a:off x="152400" y="2019907"/>
            <a:ext cx="8839200" cy="2609243"/>
          </a:xfrm>
        </p:spPr>
        <p:txBody>
          <a:bodyPr/>
          <a:lstStyle/>
          <a:p>
            <a:r>
              <a:rPr lang="en-US" sz="1400" dirty="0"/>
              <a:t>Improve query performance by</a:t>
            </a:r>
            <a:br>
              <a:rPr lang="en-US" sz="1400" dirty="0"/>
            </a:br>
            <a:r>
              <a:rPr lang="en-US" sz="1400" dirty="0"/>
              <a:t>precomputing and saving:</a:t>
            </a:r>
          </a:p>
          <a:p>
            <a:pPr lvl="1"/>
            <a:r>
              <a:rPr lang="en-US" sz="1200" dirty="0"/>
              <a:t>JOINs</a:t>
            </a:r>
          </a:p>
          <a:p>
            <a:pPr lvl="1"/>
            <a:r>
              <a:rPr lang="en-US" sz="1200" dirty="0"/>
              <a:t>Aggregation</a:t>
            </a:r>
          </a:p>
          <a:p>
            <a:pPr lvl="1"/>
            <a:r>
              <a:rPr lang="en-US" sz="1200" dirty="0"/>
              <a:t>Derived/computed columns</a:t>
            </a:r>
          </a:p>
          <a:p>
            <a:r>
              <a:rPr lang="en-US" sz="1400" dirty="0"/>
              <a:t>One of the primary strength of the relational model is maintaining “integrity” when applications create, update and delete data. This relies on:</a:t>
            </a:r>
          </a:p>
          <a:p>
            <a:pPr lvl="1"/>
            <a:r>
              <a:rPr lang="en-US" sz="1200" dirty="0"/>
              <a:t>The core capabilities of the relational model, e.g. constraints.</a:t>
            </a:r>
          </a:p>
          <a:p>
            <a:pPr lvl="1"/>
            <a:r>
              <a:rPr lang="en-US" sz="1200" dirty="0"/>
              <a:t>A well-design database (We will cover a formal definition – “normalization” in more detail later.</a:t>
            </a:r>
          </a:p>
          <a:p>
            <a:r>
              <a:rPr lang="en-US" sz="1400" dirty="0"/>
              <a:t>Data models that are well designed for integrity are very bad for read only analysis queries.</a:t>
            </a:r>
            <a:br>
              <a:rPr lang="en-US" sz="1400" dirty="0"/>
            </a:br>
            <a:r>
              <a:rPr lang="en-US" sz="1400" dirty="0"/>
              <a:t>We will build and analyze wide flat tables as part of the analysis tasks in HW3, HW4 as projects.</a:t>
            </a:r>
          </a:p>
        </p:txBody>
      </p:sp>
      <p:sp>
        <p:nvSpPr>
          <p:cNvPr id="3" name="Title 2">
            <a:extLst>
              <a:ext uri="{FF2B5EF4-FFF2-40B4-BE49-F238E27FC236}">
                <a16:creationId xmlns:a16="http://schemas.microsoft.com/office/drawing/2014/main" id="{934EEDFD-0B64-9CB9-B8BB-03765205A3E4}"/>
              </a:ext>
            </a:extLst>
          </p:cNvPr>
          <p:cNvSpPr>
            <a:spLocks noGrp="1"/>
          </p:cNvSpPr>
          <p:nvPr>
            <p:ph type="title"/>
          </p:nvPr>
        </p:nvSpPr>
        <p:spPr/>
        <p:txBody>
          <a:bodyPr/>
          <a:lstStyle/>
          <a:p>
            <a:r>
              <a:rPr lang="en-US" dirty="0"/>
              <a:t>Wide Flat Tables</a:t>
            </a:r>
          </a:p>
        </p:txBody>
      </p:sp>
      <p:pic>
        <p:nvPicPr>
          <p:cNvPr id="4" name="Picture 3">
            <a:extLst>
              <a:ext uri="{FF2B5EF4-FFF2-40B4-BE49-F238E27FC236}">
                <a16:creationId xmlns:a16="http://schemas.microsoft.com/office/drawing/2014/main" id="{A776BDAD-B1A9-6798-399F-3237784C52BA}"/>
              </a:ext>
            </a:extLst>
          </p:cNvPr>
          <p:cNvPicPr>
            <a:picLocks noChangeAspect="1"/>
          </p:cNvPicPr>
          <p:nvPr/>
        </p:nvPicPr>
        <p:blipFill>
          <a:blip r:embed="rId2"/>
          <a:stretch>
            <a:fillRect/>
          </a:stretch>
        </p:blipFill>
        <p:spPr>
          <a:xfrm>
            <a:off x="3505200" y="536788"/>
            <a:ext cx="5591221" cy="2251867"/>
          </a:xfrm>
          <a:prstGeom prst="rect">
            <a:avLst/>
          </a:prstGeom>
        </p:spPr>
      </p:pic>
      <p:sp>
        <p:nvSpPr>
          <p:cNvPr id="5" name="TextBox 4">
            <a:extLst>
              <a:ext uri="{FF2B5EF4-FFF2-40B4-BE49-F238E27FC236}">
                <a16:creationId xmlns:a16="http://schemas.microsoft.com/office/drawing/2014/main" id="{38B75C0E-F8E6-517E-4683-F2870740E6F9}"/>
              </a:ext>
            </a:extLst>
          </p:cNvPr>
          <p:cNvSpPr txBox="1"/>
          <p:nvPr/>
        </p:nvSpPr>
        <p:spPr>
          <a:xfrm>
            <a:off x="6858000" y="666750"/>
            <a:ext cx="1764444" cy="830997"/>
          </a:xfrm>
          <a:prstGeom prst="rect">
            <a:avLst/>
          </a:prstGeom>
          <a:noFill/>
        </p:spPr>
        <p:txBody>
          <a:bodyPr wrap="square" rtlCol="0">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charset="0"/>
                <a:ea typeface="ＭＳ Ｐゴシック" charset="-128"/>
                <a:cs typeface="+mn-cs"/>
              </a:rPr>
              <a:t>Good</a:t>
            </a:r>
            <a:br>
              <a:rPr kumimoji="0" lang="en-US" sz="1600" b="0" i="0" u="none" strike="noStrike" kern="1200" cap="none" spc="0" normalizeH="0" baseline="0" noProof="0" dirty="0">
                <a:ln>
                  <a:noFill/>
                </a:ln>
                <a:solidFill>
                  <a:prstClr val="black"/>
                </a:solidFill>
                <a:effectLst/>
                <a:uLnTx/>
                <a:uFillTx/>
                <a:latin typeface="Calibri" charset="0"/>
                <a:ea typeface="ＭＳ Ｐゴシック" charset="-128"/>
                <a:cs typeface="+mn-cs"/>
              </a:rPr>
            </a:br>
            <a:r>
              <a:rPr kumimoji="0" lang="en-US" sz="1600" b="0" i="0" u="none" strike="noStrike" kern="1200" cap="none" spc="0" normalizeH="0" baseline="0" noProof="0" dirty="0">
                <a:ln>
                  <a:noFill/>
                </a:ln>
                <a:solidFill>
                  <a:prstClr val="black"/>
                </a:solidFill>
                <a:effectLst/>
                <a:uLnTx/>
                <a:uFillTx/>
                <a:latin typeface="Calibri" charset="0"/>
                <a:ea typeface="ＭＳ Ｐゴシック" charset="-128"/>
                <a:cs typeface="+mn-cs"/>
              </a:rPr>
              <a:t>for</a:t>
            </a:r>
            <a:br>
              <a:rPr kumimoji="0" lang="en-US" sz="1600" b="0" i="0" u="none" strike="noStrike" kern="1200" cap="none" spc="0" normalizeH="0" baseline="0" noProof="0" dirty="0">
                <a:ln>
                  <a:noFill/>
                </a:ln>
                <a:solidFill>
                  <a:prstClr val="black"/>
                </a:solidFill>
                <a:effectLst/>
                <a:uLnTx/>
                <a:uFillTx/>
                <a:latin typeface="Calibri" charset="0"/>
                <a:ea typeface="ＭＳ Ｐゴシック" charset="-128"/>
                <a:cs typeface="+mn-cs"/>
              </a:rPr>
            </a:br>
            <a:r>
              <a:rPr kumimoji="0" lang="en-US" sz="1600" b="0" i="0" u="none" strike="noStrike" kern="1200" cap="none" spc="0" normalizeH="0" baseline="0" noProof="0" dirty="0">
                <a:ln>
                  <a:noFill/>
                </a:ln>
                <a:solidFill>
                  <a:prstClr val="black"/>
                </a:solidFill>
                <a:effectLst/>
                <a:uLnTx/>
                <a:uFillTx/>
                <a:latin typeface="Calibri" charset="0"/>
                <a:ea typeface="ＭＳ Ｐゴシック" charset="-128"/>
                <a:cs typeface="+mn-cs"/>
              </a:rPr>
              <a:t>Integrity</a:t>
            </a:r>
          </a:p>
        </p:txBody>
      </p:sp>
      <p:sp>
        <p:nvSpPr>
          <p:cNvPr id="6" name="TextBox 5">
            <a:extLst>
              <a:ext uri="{FF2B5EF4-FFF2-40B4-BE49-F238E27FC236}">
                <a16:creationId xmlns:a16="http://schemas.microsoft.com/office/drawing/2014/main" id="{0261FA72-F3A3-6439-87C8-C07834EA9262}"/>
              </a:ext>
            </a:extLst>
          </p:cNvPr>
          <p:cNvSpPr txBox="1"/>
          <p:nvPr/>
        </p:nvSpPr>
        <p:spPr>
          <a:xfrm>
            <a:off x="3505200" y="1662721"/>
            <a:ext cx="1410762" cy="830997"/>
          </a:xfrm>
          <a:prstGeom prst="rect">
            <a:avLst/>
          </a:prstGeom>
          <a:noFill/>
        </p:spPr>
        <p:txBody>
          <a:bodyPr wrap="square" rtlCol="0">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charset="0"/>
                <a:ea typeface="ＭＳ Ｐゴシック" charset="-128"/>
                <a:cs typeface="+mn-cs"/>
              </a:rPr>
              <a:t>Good</a:t>
            </a:r>
            <a:br>
              <a:rPr kumimoji="0" lang="en-US" sz="1600" b="0" i="0" u="none" strike="noStrike" kern="1200" cap="none" spc="0" normalizeH="0" baseline="0" noProof="0" dirty="0">
                <a:ln>
                  <a:noFill/>
                </a:ln>
                <a:solidFill>
                  <a:prstClr val="black"/>
                </a:solidFill>
                <a:effectLst/>
                <a:uLnTx/>
                <a:uFillTx/>
                <a:latin typeface="Calibri" charset="0"/>
                <a:ea typeface="ＭＳ Ｐゴシック" charset="-128"/>
                <a:cs typeface="+mn-cs"/>
              </a:rPr>
            </a:br>
            <a:r>
              <a:rPr kumimoji="0" lang="en-US" sz="1600" b="0" i="0" u="none" strike="noStrike" kern="1200" cap="none" spc="0" normalizeH="0" baseline="0" noProof="0" dirty="0">
                <a:ln>
                  <a:noFill/>
                </a:ln>
                <a:solidFill>
                  <a:prstClr val="black"/>
                </a:solidFill>
                <a:effectLst/>
                <a:uLnTx/>
                <a:uFillTx/>
                <a:latin typeface="Calibri" charset="0"/>
                <a:ea typeface="ＭＳ Ｐゴシック" charset="-128"/>
                <a:cs typeface="+mn-cs"/>
              </a:rPr>
              <a:t>for</a:t>
            </a:r>
            <a:br>
              <a:rPr kumimoji="0" lang="en-US" sz="1600" b="0" i="0" u="none" strike="noStrike" kern="1200" cap="none" spc="0" normalizeH="0" baseline="0" noProof="0" dirty="0">
                <a:ln>
                  <a:noFill/>
                </a:ln>
                <a:solidFill>
                  <a:prstClr val="black"/>
                </a:solidFill>
                <a:effectLst/>
                <a:uLnTx/>
                <a:uFillTx/>
                <a:latin typeface="Calibri" charset="0"/>
                <a:ea typeface="ＭＳ Ｐゴシック" charset="-128"/>
                <a:cs typeface="+mn-cs"/>
              </a:rPr>
            </a:br>
            <a:r>
              <a:rPr kumimoji="0" lang="en-US" sz="1600" b="0" i="0" u="none" strike="noStrike" kern="1200" cap="none" spc="0" normalizeH="0" baseline="0" noProof="0" dirty="0">
                <a:ln>
                  <a:noFill/>
                </a:ln>
                <a:solidFill>
                  <a:prstClr val="black"/>
                </a:solidFill>
                <a:effectLst/>
                <a:uLnTx/>
                <a:uFillTx/>
                <a:latin typeface="Calibri" charset="0"/>
                <a:ea typeface="ＭＳ Ｐゴシック" charset="-128"/>
                <a:cs typeface="+mn-cs"/>
              </a:rPr>
              <a:t>Query</a:t>
            </a:r>
          </a:p>
        </p:txBody>
      </p:sp>
      <p:pic>
        <p:nvPicPr>
          <p:cNvPr id="7" name="Picture 6">
            <a:extLst>
              <a:ext uri="{FF2B5EF4-FFF2-40B4-BE49-F238E27FC236}">
                <a16:creationId xmlns:a16="http://schemas.microsoft.com/office/drawing/2014/main" id="{73B4ECE1-799E-444F-63F7-9D52F6787F43}"/>
              </a:ext>
            </a:extLst>
          </p:cNvPr>
          <p:cNvPicPr>
            <a:picLocks noChangeAspect="1"/>
          </p:cNvPicPr>
          <p:nvPr/>
        </p:nvPicPr>
        <p:blipFill>
          <a:blip r:embed="rId3"/>
          <a:stretch>
            <a:fillRect/>
          </a:stretch>
        </p:blipFill>
        <p:spPr>
          <a:xfrm>
            <a:off x="172570" y="536788"/>
            <a:ext cx="2975876" cy="1390650"/>
          </a:xfrm>
          <a:prstGeom prst="rect">
            <a:avLst/>
          </a:prstGeom>
        </p:spPr>
      </p:pic>
    </p:spTree>
    <p:extLst>
      <p:ext uri="{BB962C8B-B14F-4D97-AF65-F5344CB8AC3E}">
        <p14:creationId xmlns:p14="http://schemas.microsoft.com/office/powerpoint/2010/main" val="124253774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7A9F13-A3B8-69F5-C10B-4AED270B3EDB}"/>
            </a:ext>
          </a:extLst>
        </p:cNvPr>
        <p:cNvGrpSpPr/>
        <p:nvPr/>
      </p:nvGrpSpPr>
      <p:grpSpPr>
        <a:xfrm>
          <a:off x="0" y="0"/>
          <a:ext cx="0" cy="0"/>
          <a:chOff x="0" y="0"/>
          <a:chExt cx="0" cy="0"/>
        </a:xfrm>
      </p:grpSpPr>
      <p:pic>
        <p:nvPicPr>
          <p:cNvPr id="10241" name="Picture 11" descr="16x9_BG-08.jpg">
            <a:extLst>
              <a:ext uri="{FF2B5EF4-FFF2-40B4-BE49-F238E27FC236}">
                <a16:creationId xmlns:a16="http://schemas.microsoft.com/office/drawing/2014/main" id="{94FDCAF1-BB28-DF1B-BC69-5B7EF2D3698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A65CA95B-7AD5-8301-151F-08D4958206DB}"/>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a:extLst>
              <a:ext uri="{FF2B5EF4-FFF2-40B4-BE49-F238E27FC236}">
                <a16:creationId xmlns:a16="http://schemas.microsoft.com/office/drawing/2014/main" id="{905FC7E7-B982-72A9-13C2-1DC7282F9D4F}"/>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a:extLst>
              <a:ext uri="{FF2B5EF4-FFF2-40B4-BE49-F238E27FC236}">
                <a16:creationId xmlns:a16="http://schemas.microsoft.com/office/drawing/2014/main" id="{A695DAC4-A1CB-D0EF-C114-0D7305B7DB04}"/>
              </a:ext>
            </a:extLst>
          </p:cNvPr>
          <p:cNvSpPr txBox="1">
            <a:spLocks noChangeArrowheads="1"/>
          </p:cNvSpPr>
          <p:nvPr/>
        </p:nvSpPr>
        <p:spPr bwMode="auto">
          <a:xfrm>
            <a:off x="0" y="1733550"/>
            <a:ext cx="91440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3600" b="0" i="1" u="none" strike="noStrike" kern="1200" cap="none" spc="0" normalizeH="0" baseline="0" noProof="0" dirty="0">
                <a:ln>
                  <a:noFill/>
                </a:ln>
                <a:solidFill>
                  <a:prstClr val="white"/>
                </a:solidFill>
                <a:effectLst/>
                <a:uLnTx/>
                <a:uFillTx/>
                <a:latin typeface="Calibri" charset="0"/>
                <a:ea typeface="ＭＳ Ｐゴシック" charset="-128"/>
                <a:cs typeface="+mn-cs"/>
              </a:rPr>
              <a:t>NoSQL</a:t>
            </a:r>
            <a:endParaRPr kumimoji="0" lang="en-US" altLang="en-US" sz="20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2" name="TextBox 9">
            <a:extLst>
              <a:ext uri="{FF2B5EF4-FFF2-40B4-BE49-F238E27FC236}">
                <a16:creationId xmlns:a16="http://schemas.microsoft.com/office/drawing/2014/main" id="{8753A9F6-67D4-28B4-F853-E0A8139CFC3B}"/>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55</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W4111_002_2025_1 -  Lecture 7: ER(6), Relational(6), SQL(6)			© Donald F. Ferguson, 2025</a:t>
            </a:r>
            <a:endParaRPr lang="en-US" altLang="en-US" sz="800" i="1" dirty="0">
              <a:solidFill>
                <a:schemeClr val="bg1"/>
              </a:solidFill>
            </a:endParaRPr>
          </a:p>
        </p:txBody>
      </p:sp>
    </p:spTree>
    <p:extLst>
      <p:ext uri="{BB962C8B-B14F-4D97-AF65-F5344CB8AC3E}">
        <p14:creationId xmlns:p14="http://schemas.microsoft.com/office/powerpoint/2010/main" val="322938684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77500" lnSpcReduction="20000"/>
          </a:bodyPr>
          <a:lstStyle/>
          <a:p>
            <a:pPr marL="0" indent="0">
              <a:lnSpc>
                <a:spcPct val="120000"/>
              </a:lnSpc>
              <a:spcBef>
                <a:spcPts val="0"/>
              </a:spcBef>
              <a:buNone/>
            </a:pPr>
            <a:r>
              <a:rPr lang="en-US" dirty="0">
                <a:solidFill>
                  <a:srgbClr val="222222"/>
                </a:solidFill>
                <a:latin typeface="Arial" charset="0"/>
              </a:rPr>
              <a:t>A </a:t>
            </a:r>
            <a:r>
              <a:rPr lang="en-US" b="1" dirty="0">
                <a:solidFill>
                  <a:srgbClr val="222222"/>
                </a:solidFill>
                <a:latin typeface="Arial" charset="0"/>
              </a:rPr>
              <a:t>NoSQL</a:t>
            </a:r>
            <a:r>
              <a:rPr lang="en-US" dirty="0">
                <a:solidFill>
                  <a:srgbClr val="222222"/>
                </a:solidFill>
                <a:latin typeface="Arial" charset="0"/>
              </a:rPr>
              <a:t> (originally referring to "non SQL" or "non relational")</a:t>
            </a:r>
            <a:r>
              <a:rPr lang="en-US" baseline="30000" dirty="0">
                <a:solidFill>
                  <a:srgbClr val="0B0080"/>
                </a:solidFill>
                <a:latin typeface="Arial" charset="0"/>
                <a:hlinkClick r:id="rId2"/>
              </a:rPr>
              <a:t>[1]</a:t>
            </a:r>
            <a:r>
              <a:rPr lang="en-US" dirty="0">
                <a:solidFill>
                  <a:srgbClr val="222222"/>
                </a:solidFill>
                <a:latin typeface="Arial" charset="0"/>
              </a:rPr>
              <a:t> </a:t>
            </a:r>
            <a:r>
              <a:rPr lang="en-US" dirty="0">
                <a:solidFill>
                  <a:srgbClr val="0B0080"/>
                </a:solidFill>
                <a:latin typeface="Arial" charset="0"/>
                <a:hlinkClick r:id="rId3" tooltip="Database"/>
              </a:rPr>
              <a:t>database</a:t>
            </a:r>
            <a:r>
              <a:rPr lang="en-US" dirty="0">
                <a:solidFill>
                  <a:srgbClr val="222222"/>
                </a:solidFill>
                <a:latin typeface="Arial" charset="0"/>
              </a:rPr>
              <a:t> provides a mechanism for </a:t>
            </a:r>
            <a:r>
              <a:rPr lang="en-US" dirty="0">
                <a:solidFill>
                  <a:srgbClr val="0B0080"/>
                </a:solidFill>
                <a:latin typeface="Arial" charset="0"/>
                <a:hlinkClick r:id="rId4" tooltip="Computer data storage"/>
              </a:rPr>
              <a:t>storage</a:t>
            </a:r>
            <a:r>
              <a:rPr lang="en-US" dirty="0">
                <a:solidFill>
                  <a:srgbClr val="222222"/>
                </a:solidFill>
                <a:latin typeface="Arial" charset="0"/>
              </a:rPr>
              <a:t> and </a:t>
            </a:r>
            <a:r>
              <a:rPr lang="en-US" dirty="0">
                <a:solidFill>
                  <a:srgbClr val="0B0080"/>
                </a:solidFill>
                <a:latin typeface="Arial" charset="0"/>
                <a:hlinkClick r:id="rId5" tooltip="Data retrieval"/>
              </a:rPr>
              <a:t>retrieval</a:t>
            </a:r>
            <a:r>
              <a:rPr lang="en-US" dirty="0">
                <a:solidFill>
                  <a:srgbClr val="222222"/>
                </a:solidFill>
                <a:latin typeface="Arial" charset="0"/>
              </a:rPr>
              <a:t> of data that is modeled in </a:t>
            </a:r>
            <a:r>
              <a:rPr lang="en-US" dirty="0">
                <a:solidFill>
                  <a:srgbClr val="FF0000"/>
                </a:solidFill>
                <a:latin typeface="Arial" charset="0"/>
              </a:rPr>
              <a:t>means other than the tabular relations used in </a:t>
            </a:r>
            <a:r>
              <a:rPr lang="en-US" dirty="0">
                <a:solidFill>
                  <a:srgbClr val="FF0000"/>
                </a:solidFill>
                <a:latin typeface="Arial" charset="0"/>
                <a:hlinkClick r:id="rId6" tooltip="Relational database"/>
              </a:rPr>
              <a:t>relational databases</a:t>
            </a:r>
            <a:r>
              <a:rPr lang="en-US" dirty="0">
                <a:solidFill>
                  <a:srgbClr val="FF0000"/>
                </a:solidFill>
                <a:latin typeface="Arial" charset="0"/>
              </a:rPr>
              <a:t>.</a:t>
            </a:r>
            <a:r>
              <a:rPr lang="en-US" dirty="0">
                <a:solidFill>
                  <a:srgbClr val="222222"/>
                </a:solidFill>
                <a:latin typeface="Arial" charset="0"/>
              </a:rPr>
              <a:t> Such databases have existed since the late 1960s, but did not obtain the "NoSQL" moniker until a surge of popularity in the early twenty-first century,</a:t>
            </a:r>
            <a:r>
              <a:rPr lang="en-US" baseline="30000" dirty="0">
                <a:solidFill>
                  <a:srgbClr val="0B0080"/>
                </a:solidFill>
                <a:latin typeface="Arial" charset="0"/>
                <a:hlinkClick r:id="rId7"/>
              </a:rPr>
              <a:t>[2]</a:t>
            </a:r>
            <a:r>
              <a:rPr lang="en-US" dirty="0">
                <a:solidFill>
                  <a:srgbClr val="222222"/>
                </a:solidFill>
                <a:latin typeface="Arial" charset="0"/>
              </a:rPr>
              <a:t> triggered by the needs of </a:t>
            </a:r>
            <a:r>
              <a:rPr lang="en-US" dirty="0">
                <a:solidFill>
                  <a:srgbClr val="0B0080"/>
                </a:solidFill>
                <a:latin typeface="Arial" charset="0"/>
                <a:hlinkClick r:id="rId8" tooltip="Web 2.0"/>
              </a:rPr>
              <a:t>Web 2.0</a:t>
            </a:r>
            <a:r>
              <a:rPr lang="en-US" dirty="0">
                <a:solidFill>
                  <a:srgbClr val="222222"/>
                </a:solidFill>
                <a:latin typeface="Arial" charset="0"/>
              </a:rPr>
              <a:t> companies such as </a:t>
            </a:r>
            <a:r>
              <a:rPr lang="en-US" dirty="0">
                <a:solidFill>
                  <a:srgbClr val="0B0080"/>
                </a:solidFill>
                <a:latin typeface="Arial" charset="0"/>
                <a:hlinkClick r:id="rId9" tooltip="Facebook"/>
              </a:rPr>
              <a:t>Facebook</a:t>
            </a:r>
            <a:r>
              <a:rPr lang="en-US" dirty="0">
                <a:solidFill>
                  <a:srgbClr val="222222"/>
                </a:solidFill>
                <a:latin typeface="Arial" charset="0"/>
              </a:rPr>
              <a:t>, </a:t>
            </a:r>
            <a:r>
              <a:rPr lang="en-US" dirty="0">
                <a:solidFill>
                  <a:srgbClr val="0B0080"/>
                </a:solidFill>
                <a:latin typeface="Arial" charset="0"/>
                <a:hlinkClick r:id="rId10" tooltip="Google"/>
              </a:rPr>
              <a:t>Google</a:t>
            </a:r>
            <a:r>
              <a:rPr lang="en-US" dirty="0">
                <a:solidFill>
                  <a:srgbClr val="222222"/>
                </a:solidFill>
                <a:latin typeface="Arial" charset="0"/>
              </a:rPr>
              <a:t>, and </a:t>
            </a:r>
            <a:r>
              <a:rPr lang="en-US" dirty="0">
                <a:solidFill>
                  <a:srgbClr val="0B0080"/>
                </a:solidFill>
                <a:latin typeface="Arial" charset="0"/>
                <a:hlinkClick r:id="rId11" tooltip="Amazon.com"/>
              </a:rPr>
              <a:t>Amazon.com</a:t>
            </a:r>
            <a:r>
              <a:rPr lang="en-US" dirty="0">
                <a:solidFill>
                  <a:srgbClr val="222222"/>
                </a:solidFill>
                <a:latin typeface="Arial" charset="0"/>
              </a:rPr>
              <a:t>.</a:t>
            </a:r>
            <a:r>
              <a:rPr lang="en-US" baseline="30000" dirty="0">
                <a:solidFill>
                  <a:srgbClr val="0B0080"/>
                </a:solidFill>
                <a:latin typeface="Arial" charset="0"/>
                <a:hlinkClick r:id="rId12"/>
              </a:rPr>
              <a:t>[3]</a:t>
            </a:r>
            <a:r>
              <a:rPr lang="en-US" baseline="30000" dirty="0">
                <a:solidFill>
                  <a:srgbClr val="0B0080"/>
                </a:solidFill>
                <a:latin typeface="Arial" charset="0"/>
                <a:hlinkClick r:id="rId13"/>
              </a:rPr>
              <a:t>[4]</a:t>
            </a:r>
            <a:r>
              <a:rPr lang="en-US" baseline="30000" dirty="0">
                <a:solidFill>
                  <a:srgbClr val="0B0080"/>
                </a:solidFill>
                <a:latin typeface="Arial" charset="0"/>
                <a:hlinkClick r:id="rId14"/>
              </a:rPr>
              <a:t>[5]</a:t>
            </a:r>
            <a:r>
              <a:rPr lang="en-US" dirty="0">
                <a:solidFill>
                  <a:srgbClr val="222222"/>
                </a:solidFill>
                <a:latin typeface="Arial" charset="0"/>
              </a:rPr>
              <a:t> NoSQL databases are increasingly used in </a:t>
            </a:r>
            <a:r>
              <a:rPr lang="en-US" dirty="0">
                <a:solidFill>
                  <a:srgbClr val="0B0080"/>
                </a:solidFill>
                <a:latin typeface="Arial" charset="0"/>
                <a:hlinkClick r:id="rId15" tooltip="Big data"/>
              </a:rPr>
              <a:t>big data</a:t>
            </a:r>
            <a:r>
              <a:rPr lang="en-US" dirty="0">
                <a:solidFill>
                  <a:srgbClr val="222222"/>
                </a:solidFill>
                <a:latin typeface="Arial" charset="0"/>
              </a:rPr>
              <a:t> and </a:t>
            </a:r>
            <a:r>
              <a:rPr lang="en-US" dirty="0">
                <a:solidFill>
                  <a:srgbClr val="0B0080"/>
                </a:solidFill>
                <a:latin typeface="Arial" charset="0"/>
                <a:hlinkClick r:id="rId16" tooltip="Real-time web"/>
              </a:rPr>
              <a:t>real-time web</a:t>
            </a:r>
            <a:r>
              <a:rPr lang="en-US" dirty="0">
                <a:solidFill>
                  <a:srgbClr val="222222"/>
                </a:solidFill>
                <a:latin typeface="Arial" charset="0"/>
              </a:rPr>
              <a:t> applications.</a:t>
            </a:r>
            <a:r>
              <a:rPr lang="en-US" baseline="30000" dirty="0">
                <a:solidFill>
                  <a:srgbClr val="0B0080"/>
                </a:solidFill>
                <a:latin typeface="Arial" charset="0"/>
                <a:hlinkClick r:id="rId17"/>
              </a:rPr>
              <a:t>[6]</a:t>
            </a:r>
            <a:r>
              <a:rPr lang="en-US" dirty="0">
                <a:solidFill>
                  <a:srgbClr val="222222"/>
                </a:solidFill>
                <a:latin typeface="Arial" charset="0"/>
              </a:rPr>
              <a:t> NoSQL systems are also sometimes called </a:t>
            </a:r>
            <a:r>
              <a:rPr lang="en-US" dirty="0">
                <a:solidFill>
                  <a:srgbClr val="FF0000"/>
                </a:solidFill>
                <a:latin typeface="Arial" charset="0"/>
              </a:rPr>
              <a:t>"Not only SQL" to emphasize that they may support </a:t>
            </a:r>
            <a:r>
              <a:rPr lang="en-US" dirty="0">
                <a:solidFill>
                  <a:srgbClr val="FF0000"/>
                </a:solidFill>
                <a:latin typeface="Arial" charset="0"/>
                <a:hlinkClick r:id="rId18" tooltip="SQL"/>
              </a:rPr>
              <a:t>SQL</a:t>
            </a:r>
            <a:r>
              <a:rPr lang="en-US" dirty="0">
                <a:solidFill>
                  <a:srgbClr val="FF0000"/>
                </a:solidFill>
                <a:latin typeface="Arial" charset="0"/>
              </a:rPr>
              <a:t>-like query languages.</a:t>
            </a:r>
            <a:r>
              <a:rPr lang="en-US" baseline="30000" dirty="0">
                <a:solidFill>
                  <a:srgbClr val="FF0000"/>
                </a:solidFill>
                <a:latin typeface="Arial" charset="0"/>
                <a:hlinkClick r:id="rId19"/>
              </a:rPr>
              <a:t>[7]</a:t>
            </a:r>
            <a:r>
              <a:rPr lang="en-US" baseline="30000" dirty="0">
                <a:solidFill>
                  <a:srgbClr val="FF0000"/>
                </a:solidFill>
                <a:latin typeface="Arial" charset="0"/>
                <a:hlinkClick r:id="rId20"/>
              </a:rPr>
              <a:t>[8]</a:t>
            </a:r>
            <a:endParaRPr lang="en-US" baseline="30000" dirty="0">
              <a:solidFill>
                <a:srgbClr val="FF0000"/>
              </a:solidFill>
              <a:latin typeface="Arial" charset="0"/>
            </a:endParaRPr>
          </a:p>
          <a:p>
            <a:pPr marL="0" indent="0">
              <a:lnSpc>
                <a:spcPct val="120000"/>
              </a:lnSpc>
              <a:spcBef>
                <a:spcPts val="0"/>
              </a:spcBef>
              <a:buNone/>
            </a:pPr>
            <a:endParaRPr lang="en-US" dirty="0">
              <a:solidFill>
                <a:srgbClr val="222222"/>
              </a:solidFill>
              <a:latin typeface="Arial" charset="0"/>
            </a:endParaRPr>
          </a:p>
          <a:p>
            <a:pPr marL="0" indent="0">
              <a:lnSpc>
                <a:spcPct val="120000"/>
              </a:lnSpc>
              <a:spcBef>
                <a:spcPts val="0"/>
              </a:spcBef>
              <a:buNone/>
            </a:pPr>
            <a:r>
              <a:rPr lang="en-US" dirty="0">
                <a:solidFill>
                  <a:srgbClr val="222222"/>
                </a:solidFill>
                <a:latin typeface="Arial" charset="0"/>
              </a:rPr>
              <a:t>Motivations for this approach include: simplicity of design, simpler </a:t>
            </a:r>
            <a:r>
              <a:rPr lang="en-US" dirty="0">
                <a:solidFill>
                  <a:srgbClr val="0B0080"/>
                </a:solidFill>
                <a:latin typeface="Arial" charset="0"/>
                <a:hlinkClick r:id="rId21" tooltip="Horizontal scaling"/>
              </a:rPr>
              <a:t>"horizontal" scaling</a:t>
            </a:r>
            <a:r>
              <a:rPr lang="en-US" dirty="0">
                <a:solidFill>
                  <a:srgbClr val="222222"/>
                </a:solidFill>
                <a:latin typeface="Arial" charset="0"/>
              </a:rPr>
              <a:t> to </a:t>
            </a:r>
            <a:r>
              <a:rPr lang="en-US" dirty="0">
                <a:solidFill>
                  <a:srgbClr val="0B0080"/>
                </a:solidFill>
                <a:latin typeface="Arial" charset="0"/>
                <a:hlinkClick r:id="rId22" tooltip="Cluster computing"/>
              </a:rPr>
              <a:t>clusters</a:t>
            </a:r>
            <a:r>
              <a:rPr lang="en-US" dirty="0">
                <a:solidFill>
                  <a:srgbClr val="222222"/>
                </a:solidFill>
                <a:latin typeface="Arial" charset="0"/>
              </a:rPr>
              <a:t> of machines (which is a problem for relational databases),</a:t>
            </a:r>
            <a:r>
              <a:rPr lang="en-US" baseline="30000" dirty="0">
                <a:solidFill>
                  <a:srgbClr val="0B0080"/>
                </a:solidFill>
                <a:latin typeface="Arial" charset="0"/>
                <a:hlinkClick r:id="rId7"/>
              </a:rPr>
              <a:t>[2]</a:t>
            </a:r>
            <a:r>
              <a:rPr lang="en-US" dirty="0">
                <a:solidFill>
                  <a:srgbClr val="222222"/>
                </a:solidFill>
                <a:latin typeface="Arial" charset="0"/>
              </a:rPr>
              <a:t> and finer control over availability. The data structures used by NoSQL databases (e.g. key-value, wide column, graph, or document) are different from those used by default in relational databases, making </a:t>
            </a:r>
            <a:r>
              <a:rPr lang="en-US" dirty="0">
                <a:solidFill>
                  <a:srgbClr val="FF0000"/>
                </a:solidFill>
                <a:latin typeface="Arial" charset="0"/>
              </a:rPr>
              <a:t>some operations faster in NoSQL. </a:t>
            </a:r>
            <a:r>
              <a:rPr lang="en-US" dirty="0">
                <a:solidFill>
                  <a:srgbClr val="222222"/>
                </a:solidFill>
                <a:latin typeface="Arial" charset="0"/>
              </a:rPr>
              <a:t>The particular suitability of a given NoSQL database depends on the problem it must solve. Sometimes the </a:t>
            </a:r>
            <a:r>
              <a:rPr lang="en-US" dirty="0">
                <a:solidFill>
                  <a:srgbClr val="FF0000"/>
                </a:solidFill>
                <a:latin typeface="Arial" charset="0"/>
              </a:rPr>
              <a:t>data structures used by NoSQL databases are also viewed as "more flexible" than relational database tables</a:t>
            </a:r>
            <a:r>
              <a:rPr lang="en-US" dirty="0">
                <a:solidFill>
                  <a:srgbClr val="222222"/>
                </a:solidFill>
                <a:latin typeface="Arial" charset="0"/>
              </a:rPr>
              <a:t>.</a:t>
            </a:r>
            <a:r>
              <a:rPr lang="en-US" baseline="30000" dirty="0">
                <a:solidFill>
                  <a:srgbClr val="0B0080"/>
                </a:solidFill>
                <a:latin typeface="Arial" charset="0"/>
                <a:hlinkClick r:id="rId23"/>
              </a:rPr>
              <a:t>[9]</a:t>
            </a:r>
            <a:endParaRPr lang="en-US" dirty="0">
              <a:solidFill>
                <a:srgbClr val="222222"/>
              </a:solidFill>
              <a:latin typeface="Arial" charset="0"/>
            </a:endParaRPr>
          </a:p>
          <a:p>
            <a:pPr marL="0" indent="0">
              <a:lnSpc>
                <a:spcPct val="120000"/>
              </a:lnSpc>
              <a:spcBef>
                <a:spcPts val="0"/>
              </a:spcBef>
              <a:buNone/>
            </a:pPr>
            <a:endParaRPr lang="en-US" dirty="0"/>
          </a:p>
        </p:txBody>
      </p:sp>
      <p:sp>
        <p:nvSpPr>
          <p:cNvPr id="2" name="Title 1"/>
          <p:cNvSpPr>
            <a:spLocks noGrp="1"/>
          </p:cNvSpPr>
          <p:nvPr>
            <p:ph type="title"/>
          </p:nvPr>
        </p:nvSpPr>
        <p:spPr/>
        <p:txBody>
          <a:bodyPr/>
          <a:lstStyle/>
          <a:p>
            <a:r>
              <a:rPr lang="en-US" dirty="0"/>
              <a:t>Overview (I) </a:t>
            </a:r>
            <a:r>
              <a:rPr lang="en-US" sz="1600" dirty="0"/>
              <a:t>(https://</a:t>
            </a:r>
            <a:r>
              <a:rPr lang="en-US" sz="1600" dirty="0" err="1"/>
              <a:t>en.wikipedia.org</a:t>
            </a:r>
            <a:r>
              <a:rPr lang="en-US" sz="1600" dirty="0"/>
              <a:t>/wiki/NoSQL)</a:t>
            </a:r>
          </a:p>
        </p:txBody>
      </p:sp>
    </p:spTree>
    <p:extLst>
      <p:ext uri="{BB962C8B-B14F-4D97-AF65-F5344CB8AC3E}">
        <p14:creationId xmlns:p14="http://schemas.microsoft.com/office/powerpoint/2010/main" val="111496832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85000" lnSpcReduction="20000"/>
          </a:bodyPr>
          <a:lstStyle/>
          <a:p>
            <a:pPr marL="0" indent="0">
              <a:lnSpc>
                <a:spcPct val="120000"/>
              </a:lnSpc>
              <a:spcBef>
                <a:spcPts val="0"/>
              </a:spcBef>
              <a:buNone/>
            </a:pPr>
            <a:r>
              <a:rPr lang="en-US" dirty="0">
                <a:solidFill>
                  <a:srgbClr val="FF0000"/>
                </a:solidFill>
              </a:rPr>
              <a:t>Many NoSQL stores compromise </a:t>
            </a:r>
            <a:r>
              <a:rPr lang="en-US" dirty="0">
                <a:solidFill>
                  <a:srgbClr val="FF0000"/>
                </a:solidFill>
                <a:hlinkClick r:id="rId2" tooltip="Consistency (database systems)"/>
              </a:rPr>
              <a:t>consistency</a:t>
            </a:r>
            <a:r>
              <a:rPr lang="en-US" dirty="0"/>
              <a:t> (in the sense of the </a:t>
            </a:r>
            <a:r>
              <a:rPr lang="en-US" dirty="0">
                <a:hlinkClick r:id="rId3" tooltip="CAP theorem"/>
              </a:rPr>
              <a:t>CAP theorem</a:t>
            </a:r>
            <a:r>
              <a:rPr lang="en-US" dirty="0"/>
              <a:t>) in favor of availability, partition tolerance, and speed. Barriers to the greater adoption of NoSQL stores include the use of low-level query languages (instead of SQL, for instance the lack of ability to perform ad-hoc joins across tables), lack of standardized interfaces, and huge previous investments in existing relational databases.</a:t>
            </a:r>
            <a:r>
              <a:rPr lang="en-US" baseline="30000" dirty="0">
                <a:hlinkClick r:id="rId4"/>
              </a:rPr>
              <a:t>[10]</a:t>
            </a:r>
            <a:r>
              <a:rPr lang="en-US" dirty="0"/>
              <a:t> Most NoSQL stores lack true </a:t>
            </a:r>
            <a:r>
              <a:rPr lang="en-US" dirty="0">
                <a:hlinkClick r:id="rId5" tooltip="ACID"/>
              </a:rPr>
              <a:t>ACID</a:t>
            </a:r>
            <a:r>
              <a:rPr lang="en-US" dirty="0"/>
              <a:t> transactions, </a:t>
            </a:r>
            <a:r>
              <a:rPr lang="mr-IN" dirty="0"/>
              <a:t>…</a:t>
            </a:r>
            <a:r>
              <a:rPr lang="en-US" dirty="0"/>
              <a:t> </a:t>
            </a:r>
            <a:r>
              <a:rPr lang="mr-IN" dirty="0"/>
              <a:t>…</a:t>
            </a:r>
            <a:endParaRPr lang="en-US" dirty="0"/>
          </a:p>
          <a:p>
            <a:pPr marL="0" indent="0">
              <a:lnSpc>
                <a:spcPct val="120000"/>
              </a:lnSpc>
              <a:spcBef>
                <a:spcPts val="0"/>
              </a:spcBef>
              <a:buNone/>
            </a:pPr>
            <a:endParaRPr lang="en-US" dirty="0"/>
          </a:p>
          <a:p>
            <a:pPr marL="0" indent="0">
              <a:lnSpc>
                <a:spcPct val="120000"/>
              </a:lnSpc>
              <a:spcBef>
                <a:spcPts val="0"/>
              </a:spcBef>
              <a:buNone/>
            </a:pPr>
            <a:r>
              <a:rPr lang="en-US" dirty="0">
                <a:solidFill>
                  <a:srgbClr val="FF0000"/>
                </a:solidFill>
              </a:rPr>
              <a:t>Instead, most NoSQL databases offer a concept of "eventual consistency" in which database changes are propagated to all nodes "eventually" (typically within milliseconds) so queries for data might not return updated data immediately or might </a:t>
            </a:r>
            <a:r>
              <a:rPr lang="en-US" dirty="0"/>
              <a:t>result in reading data that is not accurate, a problem known as stale reads.</a:t>
            </a:r>
            <a:r>
              <a:rPr lang="en-US" baseline="30000" dirty="0">
                <a:hlinkClick r:id="rId6"/>
              </a:rPr>
              <a:t>[11]</a:t>
            </a:r>
            <a:r>
              <a:rPr lang="en-US" dirty="0"/>
              <a:t> Additionally, some NoSQL systems may exhibit lost writes and other forms of </a:t>
            </a:r>
            <a:r>
              <a:rPr lang="en-US" dirty="0">
                <a:hlinkClick r:id="rId7" tooltip="Data loss"/>
              </a:rPr>
              <a:t>data loss</a:t>
            </a:r>
            <a:r>
              <a:rPr lang="en-US" dirty="0"/>
              <a:t>.</a:t>
            </a:r>
            <a:r>
              <a:rPr lang="en-US" baseline="30000" dirty="0">
                <a:hlinkClick r:id="rId8"/>
              </a:rPr>
              <a:t>[12]</a:t>
            </a:r>
            <a:r>
              <a:rPr lang="en-US" dirty="0"/>
              <a:t> Fortunately, some NoSQL systems provide concepts such as </a:t>
            </a:r>
            <a:r>
              <a:rPr lang="en-US" dirty="0">
                <a:hlinkClick r:id="rId9" tooltip="Write-ahead logging"/>
              </a:rPr>
              <a:t>write-ahead logging</a:t>
            </a:r>
            <a:r>
              <a:rPr lang="en-US" dirty="0"/>
              <a:t> to avoid data loss.</a:t>
            </a:r>
            <a:r>
              <a:rPr lang="en-US" baseline="30000" dirty="0">
                <a:hlinkClick r:id="rId10"/>
              </a:rPr>
              <a:t>[13]</a:t>
            </a:r>
            <a:r>
              <a:rPr lang="en-US" dirty="0"/>
              <a:t> For </a:t>
            </a:r>
            <a:r>
              <a:rPr lang="en-US" dirty="0">
                <a:hlinkClick r:id="rId11" tooltip="Distributed transaction processing"/>
              </a:rPr>
              <a:t>distributed transaction processing</a:t>
            </a:r>
            <a:r>
              <a:rPr lang="en-US" dirty="0"/>
              <a:t> across multiple databases, data consistency is an even bigger challenge that is difficult for both NoSQL and relational databases. Even current relational databases "do not allow referential integrity constraints to span databases."</a:t>
            </a:r>
            <a:r>
              <a:rPr lang="en-US" baseline="30000" dirty="0">
                <a:hlinkClick r:id="rId12"/>
              </a:rPr>
              <a:t>[14]</a:t>
            </a:r>
            <a:r>
              <a:rPr lang="en-US" dirty="0"/>
              <a:t> </a:t>
            </a:r>
          </a:p>
        </p:txBody>
      </p:sp>
      <p:sp>
        <p:nvSpPr>
          <p:cNvPr id="2" name="Title 1"/>
          <p:cNvSpPr>
            <a:spLocks noGrp="1"/>
          </p:cNvSpPr>
          <p:nvPr>
            <p:ph type="title"/>
          </p:nvPr>
        </p:nvSpPr>
        <p:spPr/>
        <p:txBody>
          <a:bodyPr/>
          <a:lstStyle/>
          <a:p>
            <a:r>
              <a:rPr lang="en-US" dirty="0"/>
              <a:t>Overview (I) </a:t>
            </a:r>
            <a:r>
              <a:rPr lang="en-US" sz="2000" dirty="0"/>
              <a:t>(https://</a:t>
            </a:r>
            <a:r>
              <a:rPr lang="en-US" sz="2000" dirty="0" err="1"/>
              <a:t>en.wikipedia.org</a:t>
            </a:r>
            <a:r>
              <a:rPr lang="en-US" sz="2000" dirty="0"/>
              <a:t>/wiki/NoSQL)</a:t>
            </a:r>
          </a:p>
        </p:txBody>
      </p:sp>
    </p:spTree>
    <p:extLst>
      <p:ext uri="{BB962C8B-B14F-4D97-AF65-F5344CB8AC3E}">
        <p14:creationId xmlns:p14="http://schemas.microsoft.com/office/powerpoint/2010/main" val="204864134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57DA175-D02F-FA45-AAB8-C83746ABA97A}"/>
              </a:ext>
            </a:extLst>
          </p:cNvPr>
          <p:cNvSpPr>
            <a:spLocks noGrp="1"/>
          </p:cNvSpPr>
          <p:nvPr>
            <p:ph type="title"/>
          </p:nvPr>
        </p:nvSpPr>
        <p:spPr/>
        <p:txBody>
          <a:bodyPr/>
          <a:lstStyle/>
          <a:p>
            <a:r>
              <a:rPr lang="en-US" dirty="0"/>
              <a:t>Simplistic Classification </a:t>
            </a:r>
            <a:r>
              <a:rPr lang="en-US" sz="1200" dirty="0"/>
              <a:t>(https://</a:t>
            </a:r>
            <a:r>
              <a:rPr lang="en-US" sz="1200" dirty="0" err="1"/>
              <a:t>medium.com</a:t>
            </a:r>
            <a:r>
              <a:rPr lang="en-US" sz="1200" dirty="0"/>
              <a:t>/</a:t>
            </a:r>
            <a:r>
              <a:rPr lang="en-US" sz="1200" dirty="0" err="1"/>
              <a:t>swlh</a:t>
            </a:r>
            <a:r>
              <a:rPr lang="en-US" sz="1200" dirty="0"/>
              <a:t>/4-types-of-nosql-databases-d88ad21f7d3b)</a:t>
            </a:r>
            <a:endParaRPr lang="en-US" dirty="0"/>
          </a:p>
        </p:txBody>
      </p:sp>
      <p:pic>
        <p:nvPicPr>
          <p:cNvPr id="4" name="Picture 3">
            <a:extLst>
              <a:ext uri="{FF2B5EF4-FFF2-40B4-BE49-F238E27FC236}">
                <a16:creationId xmlns:a16="http://schemas.microsoft.com/office/drawing/2014/main" id="{45957948-B4D3-2944-A848-9113F25ABBB9}"/>
              </a:ext>
            </a:extLst>
          </p:cNvPr>
          <p:cNvPicPr>
            <a:picLocks noChangeAspect="1"/>
          </p:cNvPicPr>
          <p:nvPr/>
        </p:nvPicPr>
        <p:blipFill>
          <a:blip r:embed="rId2"/>
          <a:stretch>
            <a:fillRect/>
          </a:stretch>
        </p:blipFill>
        <p:spPr>
          <a:xfrm>
            <a:off x="457200" y="552450"/>
            <a:ext cx="7559994" cy="4038600"/>
          </a:xfrm>
          <a:prstGeom prst="rect">
            <a:avLst/>
          </a:prstGeom>
        </p:spPr>
      </p:pic>
      <p:sp>
        <p:nvSpPr>
          <p:cNvPr id="5" name="TextBox 4">
            <a:extLst>
              <a:ext uri="{FF2B5EF4-FFF2-40B4-BE49-F238E27FC236}">
                <a16:creationId xmlns:a16="http://schemas.microsoft.com/office/drawing/2014/main" id="{C613F02C-5954-1A4C-9D76-AC0C87943105}"/>
              </a:ext>
            </a:extLst>
          </p:cNvPr>
          <p:cNvSpPr txBox="1"/>
          <p:nvPr/>
        </p:nvSpPr>
        <p:spPr>
          <a:xfrm>
            <a:off x="6470679" y="666749"/>
            <a:ext cx="1927515" cy="646331"/>
          </a:xfrm>
          <a:prstGeom prst="rect">
            <a:avLst/>
          </a:prstGeom>
          <a:noFill/>
        </p:spPr>
        <p:txBody>
          <a:bodyPr wrap="none" rtlCol="0">
            <a:spAutoFit/>
          </a:bodyPr>
          <a:lstStyle/>
          <a:p>
            <a:pPr algn="ctr"/>
            <a:r>
              <a:rPr lang="en-US" dirty="0">
                <a:solidFill>
                  <a:srgbClr val="00B050"/>
                </a:solidFill>
              </a:rPr>
              <a:t>We will see OLAP</a:t>
            </a:r>
            <a:br>
              <a:rPr lang="en-US" dirty="0">
                <a:solidFill>
                  <a:srgbClr val="00B050"/>
                </a:solidFill>
              </a:rPr>
            </a:br>
            <a:r>
              <a:rPr lang="en-US" dirty="0">
                <a:solidFill>
                  <a:srgbClr val="00B050"/>
                </a:solidFill>
              </a:rPr>
              <a:t>in a future lecture.</a:t>
            </a:r>
          </a:p>
        </p:txBody>
      </p:sp>
      <p:sp>
        <p:nvSpPr>
          <p:cNvPr id="6" name="TextBox 5">
            <a:extLst>
              <a:ext uri="{FF2B5EF4-FFF2-40B4-BE49-F238E27FC236}">
                <a16:creationId xmlns:a16="http://schemas.microsoft.com/office/drawing/2014/main" id="{2730B542-5A04-1F40-97AB-90352503497A}"/>
              </a:ext>
            </a:extLst>
          </p:cNvPr>
          <p:cNvSpPr txBox="1"/>
          <p:nvPr/>
        </p:nvSpPr>
        <p:spPr>
          <a:xfrm>
            <a:off x="81776" y="666750"/>
            <a:ext cx="2090060" cy="646331"/>
          </a:xfrm>
          <a:prstGeom prst="rect">
            <a:avLst/>
          </a:prstGeom>
          <a:noFill/>
        </p:spPr>
        <p:txBody>
          <a:bodyPr wrap="none" rtlCol="0">
            <a:spAutoFit/>
          </a:bodyPr>
          <a:lstStyle/>
          <a:p>
            <a:pPr algn="ctr"/>
            <a:r>
              <a:rPr lang="en-US" dirty="0"/>
              <a:t>Relational is the</a:t>
            </a:r>
            <a:br>
              <a:rPr lang="en-US" dirty="0"/>
            </a:br>
            <a:r>
              <a:rPr lang="en-US" dirty="0"/>
              <a:t>foundational model.</a:t>
            </a:r>
          </a:p>
        </p:txBody>
      </p:sp>
      <p:sp>
        <p:nvSpPr>
          <p:cNvPr id="7" name="TextBox 6">
            <a:extLst>
              <a:ext uri="{FF2B5EF4-FFF2-40B4-BE49-F238E27FC236}">
                <a16:creationId xmlns:a16="http://schemas.microsoft.com/office/drawing/2014/main" id="{2E2722A2-B237-1943-8853-EEF7239ACCF3}"/>
              </a:ext>
            </a:extLst>
          </p:cNvPr>
          <p:cNvSpPr txBox="1"/>
          <p:nvPr/>
        </p:nvSpPr>
        <p:spPr>
          <a:xfrm>
            <a:off x="81776" y="1706267"/>
            <a:ext cx="2212914" cy="646331"/>
          </a:xfrm>
          <a:prstGeom prst="rect">
            <a:avLst/>
          </a:prstGeom>
          <a:noFill/>
        </p:spPr>
        <p:txBody>
          <a:bodyPr wrap="none" rtlCol="0">
            <a:spAutoFit/>
          </a:bodyPr>
          <a:lstStyle/>
          <a:p>
            <a:pPr algn="ctr"/>
            <a:r>
              <a:rPr lang="en-US" dirty="0">
                <a:solidFill>
                  <a:srgbClr val="0070C0"/>
                </a:solidFill>
              </a:rPr>
              <a:t>We covered</a:t>
            </a:r>
            <a:br>
              <a:rPr lang="en-US" dirty="0">
                <a:solidFill>
                  <a:srgbClr val="0070C0"/>
                </a:solidFill>
              </a:rPr>
            </a:br>
            <a:r>
              <a:rPr lang="en-US" dirty="0">
                <a:solidFill>
                  <a:srgbClr val="0070C0"/>
                </a:solidFill>
              </a:rPr>
              <a:t>graphs and examples.</a:t>
            </a:r>
          </a:p>
        </p:txBody>
      </p:sp>
      <p:sp>
        <p:nvSpPr>
          <p:cNvPr id="8" name="Rectangle 7">
            <a:extLst>
              <a:ext uri="{FF2B5EF4-FFF2-40B4-BE49-F238E27FC236}">
                <a16:creationId xmlns:a16="http://schemas.microsoft.com/office/drawing/2014/main" id="{AD9AF9D8-A61E-8840-8A4C-830734D89224}"/>
              </a:ext>
            </a:extLst>
          </p:cNvPr>
          <p:cNvSpPr/>
          <p:nvPr/>
        </p:nvSpPr>
        <p:spPr>
          <a:xfrm>
            <a:off x="2133600" y="2724150"/>
            <a:ext cx="1600200" cy="1752600"/>
          </a:xfrm>
          <a:prstGeom prst="rect">
            <a:avLst/>
          </a:prstGeom>
          <a:noFill/>
          <a:ln w="28575">
            <a:solidFill>
              <a:srgbClr val="0070C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E6530A6E-F0D7-7D44-9DFD-E9755563F927}"/>
              </a:ext>
            </a:extLst>
          </p:cNvPr>
          <p:cNvCxnSpPr/>
          <p:nvPr/>
        </p:nvCxnSpPr>
        <p:spPr>
          <a:xfrm>
            <a:off x="1676400" y="2352598"/>
            <a:ext cx="457200" cy="371552"/>
          </a:xfrm>
          <a:prstGeom prst="straightConnector1">
            <a:avLst/>
          </a:prstGeom>
          <a:ln>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11" name="Rectangle 10">
            <a:extLst>
              <a:ext uri="{FF2B5EF4-FFF2-40B4-BE49-F238E27FC236}">
                <a16:creationId xmlns:a16="http://schemas.microsoft.com/office/drawing/2014/main" id="{652AC73E-1139-DF48-A840-DF1C97B37164}"/>
              </a:ext>
            </a:extLst>
          </p:cNvPr>
          <p:cNvSpPr/>
          <p:nvPr/>
        </p:nvSpPr>
        <p:spPr>
          <a:xfrm>
            <a:off x="4279547" y="895350"/>
            <a:ext cx="1810132" cy="1457248"/>
          </a:xfrm>
          <a:prstGeom prst="rect">
            <a:avLst/>
          </a:prstGeom>
          <a:noFill/>
          <a:ln w="28575">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 name="Straight Arrow Connector 11">
            <a:extLst>
              <a:ext uri="{FF2B5EF4-FFF2-40B4-BE49-F238E27FC236}">
                <a16:creationId xmlns:a16="http://schemas.microsoft.com/office/drawing/2014/main" id="{414A85D1-CF39-434C-B531-200C9BF5AC40}"/>
              </a:ext>
            </a:extLst>
          </p:cNvPr>
          <p:cNvCxnSpPr>
            <a:cxnSpLocks/>
          </p:cNvCxnSpPr>
          <p:nvPr/>
        </p:nvCxnSpPr>
        <p:spPr>
          <a:xfrm flipH="1">
            <a:off x="6172200" y="1252422"/>
            <a:ext cx="424036" cy="283088"/>
          </a:xfrm>
          <a:prstGeom prst="straightConnector1">
            <a:avLst/>
          </a:prstGeom>
          <a:ln>
            <a:solidFill>
              <a:srgbClr val="00B050"/>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14" name="Rectangle 13">
            <a:extLst>
              <a:ext uri="{FF2B5EF4-FFF2-40B4-BE49-F238E27FC236}">
                <a16:creationId xmlns:a16="http://schemas.microsoft.com/office/drawing/2014/main" id="{19ACE2A6-C18E-384C-A1C8-9577E5CBA821}"/>
              </a:ext>
            </a:extLst>
          </p:cNvPr>
          <p:cNvSpPr/>
          <p:nvPr/>
        </p:nvSpPr>
        <p:spPr>
          <a:xfrm>
            <a:off x="4109224" y="2695498"/>
            <a:ext cx="1810132" cy="1895552"/>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 name="Straight Arrow Connector 14">
            <a:extLst>
              <a:ext uri="{FF2B5EF4-FFF2-40B4-BE49-F238E27FC236}">
                <a16:creationId xmlns:a16="http://schemas.microsoft.com/office/drawing/2014/main" id="{290720E4-D620-384F-881B-3EC15477B9FF}"/>
              </a:ext>
            </a:extLst>
          </p:cNvPr>
          <p:cNvCxnSpPr>
            <a:cxnSpLocks/>
          </p:cNvCxnSpPr>
          <p:nvPr/>
        </p:nvCxnSpPr>
        <p:spPr>
          <a:xfrm flipH="1">
            <a:off x="5986202" y="2235482"/>
            <a:ext cx="1100398" cy="582622"/>
          </a:xfrm>
          <a:prstGeom prst="straightConnector1">
            <a:avLst/>
          </a:prstGeom>
          <a:ln>
            <a:solidFill>
              <a:srgbClr val="FF0000"/>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9ECD34C0-9BCD-1847-B9FD-4E6AC811A492}"/>
              </a:ext>
            </a:extLst>
          </p:cNvPr>
          <p:cNvSpPr txBox="1"/>
          <p:nvPr/>
        </p:nvSpPr>
        <p:spPr>
          <a:xfrm>
            <a:off x="7005691" y="1589151"/>
            <a:ext cx="1936941" cy="923330"/>
          </a:xfrm>
          <a:prstGeom prst="rect">
            <a:avLst/>
          </a:prstGeom>
          <a:noFill/>
        </p:spPr>
        <p:txBody>
          <a:bodyPr wrap="none" rtlCol="0">
            <a:spAutoFit/>
          </a:bodyPr>
          <a:lstStyle/>
          <a:p>
            <a:pPr algn="ctr"/>
            <a:r>
              <a:rPr lang="en-US" dirty="0">
                <a:solidFill>
                  <a:srgbClr val="FF0000"/>
                </a:solidFill>
              </a:rPr>
              <a:t>Subject of this</a:t>
            </a:r>
            <a:br>
              <a:rPr lang="en-US" dirty="0">
                <a:solidFill>
                  <a:srgbClr val="FF0000"/>
                </a:solidFill>
              </a:rPr>
            </a:br>
            <a:r>
              <a:rPr lang="en-US" dirty="0">
                <a:solidFill>
                  <a:srgbClr val="FF0000"/>
                </a:solidFill>
              </a:rPr>
              <a:t>lecture and part of</a:t>
            </a:r>
            <a:br>
              <a:rPr lang="en-US" dirty="0">
                <a:solidFill>
                  <a:srgbClr val="FF0000"/>
                </a:solidFill>
              </a:rPr>
            </a:br>
            <a:r>
              <a:rPr lang="en-US" dirty="0">
                <a:solidFill>
                  <a:srgbClr val="FF0000"/>
                </a:solidFill>
              </a:rPr>
              <a:t>HW3</a:t>
            </a:r>
          </a:p>
        </p:txBody>
      </p:sp>
    </p:spTree>
    <p:extLst>
      <p:ext uri="{BB962C8B-B14F-4D97-AF65-F5344CB8AC3E}">
        <p14:creationId xmlns:p14="http://schemas.microsoft.com/office/powerpoint/2010/main" val="42837002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One Taxonomy</a:t>
            </a:r>
          </a:p>
        </p:txBody>
      </p:sp>
      <p:pic>
        <p:nvPicPr>
          <p:cNvPr id="4" name="Picture 3"/>
          <p:cNvPicPr>
            <a:picLocks noChangeAspect="1"/>
          </p:cNvPicPr>
          <p:nvPr/>
        </p:nvPicPr>
        <p:blipFill>
          <a:blip r:embed="rId2"/>
          <a:stretch>
            <a:fillRect/>
          </a:stretch>
        </p:blipFill>
        <p:spPr>
          <a:xfrm>
            <a:off x="1295400" y="590550"/>
            <a:ext cx="5410200" cy="4052401"/>
          </a:xfrm>
          <a:prstGeom prst="rect">
            <a:avLst/>
          </a:prstGeom>
          <a:ln>
            <a:solidFill>
              <a:schemeClr val="accent1"/>
            </a:solidFill>
          </a:ln>
        </p:spPr>
      </p:pic>
    </p:spTree>
    <p:extLst>
      <p:ext uri="{BB962C8B-B14F-4D97-AF65-F5344CB8AC3E}">
        <p14:creationId xmlns:p14="http://schemas.microsoft.com/office/powerpoint/2010/main" val="8314661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CDA718-FED8-1031-8ADD-B55C7FC3E248}"/>
            </a:ext>
          </a:extLst>
        </p:cNvPr>
        <p:cNvGrpSpPr/>
        <p:nvPr/>
      </p:nvGrpSpPr>
      <p:grpSpPr>
        <a:xfrm>
          <a:off x="0" y="0"/>
          <a:ext cx="0" cy="0"/>
          <a:chOff x="0" y="0"/>
          <a:chExt cx="0" cy="0"/>
        </a:xfrm>
      </p:grpSpPr>
      <p:pic>
        <p:nvPicPr>
          <p:cNvPr id="10241" name="Picture 11" descr="16x9_BG-08.jpg">
            <a:extLst>
              <a:ext uri="{FF2B5EF4-FFF2-40B4-BE49-F238E27FC236}">
                <a16:creationId xmlns:a16="http://schemas.microsoft.com/office/drawing/2014/main" id="{B48F1CBD-5AE0-EBC0-FC52-5AD8D39C60A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C8F12382-1E45-17BD-1F5C-E5A9E8DBA0A3}"/>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a:extLst>
              <a:ext uri="{FF2B5EF4-FFF2-40B4-BE49-F238E27FC236}">
                <a16:creationId xmlns:a16="http://schemas.microsoft.com/office/drawing/2014/main" id="{BEFE3E6D-B839-1C00-904F-1A126ECD43FF}"/>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a:extLst>
              <a:ext uri="{FF2B5EF4-FFF2-40B4-BE49-F238E27FC236}">
                <a16:creationId xmlns:a16="http://schemas.microsoft.com/office/drawing/2014/main" id="{7D5122E5-9244-E02D-9902-3C687C79921D}"/>
              </a:ext>
            </a:extLst>
          </p:cNvPr>
          <p:cNvSpPr txBox="1">
            <a:spLocks noChangeArrowheads="1"/>
          </p:cNvSpPr>
          <p:nvPr/>
        </p:nvSpPr>
        <p:spPr bwMode="auto">
          <a:xfrm>
            <a:off x="0" y="1694587"/>
            <a:ext cx="91440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3600" dirty="0">
                <a:solidFill>
                  <a:schemeClr val="bg1"/>
                </a:solidFill>
              </a:rPr>
              <a:t>Relational Algebra</a:t>
            </a:r>
          </a:p>
        </p:txBody>
      </p:sp>
      <p:sp>
        <p:nvSpPr>
          <p:cNvPr id="9" name="TextBox 9">
            <a:extLst>
              <a:ext uri="{FF2B5EF4-FFF2-40B4-BE49-F238E27FC236}">
                <a16:creationId xmlns:a16="http://schemas.microsoft.com/office/drawing/2014/main" id="{00642904-8BB9-0AA5-8C7E-966A6A31C2D0}"/>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6</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W4111_002_2025_1 -  Lecture 7: ER(6), Relational(6), SQL(6)			© Donald F. Ferguson, 2025</a:t>
            </a:r>
            <a:endParaRPr lang="en-US" altLang="en-US" sz="800" i="1" dirty="0">
              <a:solidFill>
                <a:schemeClr val="bg1"/>
              </a:solidFill>
            </a:endParaRPr>
          </a:p>
        </p:txBody>
      </p:sp>
    </p:spTree>
    <p:extLst>
      <p:ext uri="{BB962C8B-B14F-4D97-AF65-F5344CB8AC3E}">
        <p14:creationId xmlns:p14="http://schemas.microsoft.com/office/powerpoint/2010/main" val="275584208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Another Taxonomy</a:t>
            </a:r>
          </a:p>
        </p:txBody>
      </p:sp>
      <p:pic>
        <p:nvPicPr>
          <p:cNvPr id="3" name="Picture 2"/>
          <p:cNvPicPr>
            <a:picLocks noChangeAspect="1"/>
          </p:cNvPicPr>
          <p:nvPr/>
        </p:nvPicPr>
        <p:blipFill>
          <a:blip r:embed="rId2"/>
          <a:stretch>
            <a:fillRect/>
          </a:stretch>
        </p:blipFill>
        <p:spPr>
          <a:xfrm>
            <a:off x="1524000" y="514350"/>
            <a:ext cx="5623639" cy="4019404"/>
          </a:xfrm>
          <a:prstGeom prst="rect">
            <a:avLst/>
          </a:prstGeom>
        </p:spPr>
      </p:pic>
    </p:spTree>
    <p:extLst>
      <p:ext uri="{BB962C8B-B14F-4D97-AF65-F5344CB8AC3E}">
        <p14:creationId xmlns:p14="http://schemas.microsoft.com/office/powerpoint/2010/main" val="8734300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 Cases</a:t>
            </a:r>
          </a:p>
        </p:txBody>
      </p:sp>
      <p:sp>
        <p:nvSpPr>
          <p:cNvPr id="3" name="Content Placeholder 2"/>
          <p:cNvSpPr>
            <a:spLocks noGrp="1"/>
          </p:cNvSpPr>
          <p:nvPr>
            <p:ph sz="quarter" idx="1"/>
          </p:nvPr>
        </p:nvSpPr>
        <p:spPr>
          <a:xfrm>
            <a:off x="104118" y="552450"/>
            <a:ext cx="4257116" cy="4038600"/>
          </a:xfrm>
        </p:spPr>
        <p:txBody>
          <a:bodyPr/>
          <a:lstStyle/>
          <a:p>
            <a:pPr marL="0" indent="0">
              <a:buNone/>
            </a:pPr>
            <a:r>
              <a:rPr lang="en-US" sz="1600" dirty="0"/>
              <a:t>Motivations</a:t>
            </a:r>
          </a:p>
          <a:p>
            <a:r>
              <a:rPr lang="en-US" sz="1600" dirty="0"/>
              <a:t>Massive write performance.</a:t>
            </a:r>
          </a:p>
          <a:p>
            <a:r>
              <a:rPr lang="en-US" sz="1600" dirty="0"/>
              <a:t>Fast key value look ups.</a:t>
            </a:r>
          </a:p>
          <a:p>
            <a:r>
              <a:rPr lang="en-US" sz="1600" dirty="0"/>
              <a:t>Flexible schema and data types.</a:t>
            </a:r>
          </a:p>
          <a:p>
            <a:r>
              <a:rPr lang="en-US" sz="1600" dirty="0"/>
              <a:t>No single point of failure.</a:t>
            </a:r>
          </a:p>
          <a:p>
            <a:r>
              <a:rPr lang="en-US" sz="1600" dirty="0"/>
              <a:t>Fast prototyping and development.</a:t>
            </a:r>
          </a:p>
          <a:p>
            <a:r>
              <a:rPr lang="en-US" sz="1600" dirty="0"/>
              <a:t>Out of the box scalability.</a:t>
            </a:r>
          </a:p>
          <a:p>
            <a:r>
              <a:rPr lang="en-US" sz="1600" dirty="0"/>
              <a:t>Easy maintenance.</a:t>
            </a:r>
          </a:p>
          <a:p>
            <a:endParaRPr lang="en-US" sz="1600" dirty="0"/>
          </a:p>
          <a:p>
            <a:endParaRPr lang="en-US" sz="1600" dirty="0"/>
          </a:p>
        </p:txBody>
      </p:sp>
      <p:sp>
        <p:nvSpPr>
          <p:cNvPr id="4" name="Content Placeholder 2">
            <a:extLst>
              <a:ext uri="{FF2B5EF4-FFF2-40B4-BE49-F238E27FC236}">
                <a16:creationId xmlns:a16="http://schemas.microsoft.com/office/drawing/2014/main" id="{EAB2728E-378D-B84D-8FC0-798AF9578438}"/>
              </a:ext>
            </a:extLst>
          </p:cNvPr>
          <p:cNvSpPr txBox="1">
            <a:spLocks/>
          </p:cNvSpPr>
          <p:nvPr/>
        </p:nvSpPr>
        <p:spPr>
          <a:xfrm>
            <a:off x="4572000" y="461050"/>
            <a:ext cx="4485716" cy="4221400"/>
          </a:xfrm>
          <a:prstGeom prst="rect">
            <a:avLst/>
          </a:prstGeom>
        </p:spPr>
        <p:txBody>
          <a:bodyPr>
            <a:normAutofit/>
          </a:bodyPr>
          <a:lstStyle>
            <a:lvl1pPr marL="342900" indent="-3429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1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16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14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14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200" rtl="0" eaLnBrk="1" fontAlgn="base" latinLnBrk="0" hangingPunct="1">
              <a:lnSpc>
                <a:spcPct val="100000"/>
              </a:lnSpc>
              <a:spcBef>
                <a:spcPct val="20000"/>
              </a:spcBef>
              <a:spcAft>
                <a:spcPct val="0"/>
              </a:spcAft>
              <a:buClrTx/>
              <a:buSzTx/>
              <a:buFont typeface="Arial" charset="0"/>
              <a:buNone/>
              <a:tabLst/>
              <a:defRPr/>
            </a:pPr>
            <a:r>
              <a:rPr kumimoji="0" lang="en-US" sz="1600" b="0" i="0" u="none" strike="noStrike" kern="1200" cap="none" spc="0" normalizeH="0" baseline="0" noProof="0" dirty="0">
                <a:ln>
                  <a:noFill/>
                </a:ln>
                <a:solidFill>
                  <a:prstClr val="black"/>
                </a:solidFill>
                <a:effectLst/>
                <a:uLnTx/>
                <a:uFillTx/>
                <a:latin typeface="Calibri"/>
                <a:ea typeface="ＭＳ Ｐゴシック" charset="-128"/>
                <a:cs typeface="+mn-cs"/>
              </a:rPr>
              <a:t>What is wrong with SQL/Relational?</a:t>
            </a:r>
          </a:p>
          <a:p>
            <a:pPr marL="342900" marR="0" lvl="0" indent="-342900" algn="l" defTabSz="457200" rtl="0" eaLnBrk="1" fontAlgn="base" latinLnBrk="0" hangingPunct="1">
              <a:lnSpc>
                <a:spcPct val="100000"/>
              </a:lnSpc>
              <a:spcBef>
                <a:spcPct val="20000"/>
              </a:spcBef>
              <a:spcAft>
                <a:spcPct val="0"/>
              </a:spcAft>
              <a:buClrTx/>
              <a:buSzTx/>
              <a:buFont typeface="Arial" charset="0"/>
              <a:buChar char="•"/>
              <a:tabLst/>
              <a:defRPr/>
            </a:pPr>
            <a:r>
              <a:rPr kumimoji="0" lang="en-US" sz="1600" b="0" i="0" u="none" strike="noStrike" kern="1200" cap="none" spc="0" normalizeH="0" baseline="0" noProof="0" dirty="0">
                <a:ln>
                  <a:noFill/>
                </a:ln>
                <a:solidFill>
                  <a:prstClr val="black"/>
                </a:solidFill>
                <a:effectLst/>
                <a:uLnTx/>
                <a:uFillTx/>
                <a:latin typeface="Calibri"/>
                <a:ea typeface="ＭＳ Ｐゴシック" charset="-128"/>
                <a:cs typeface="+mn-cs"/>
              </a:rPr>
              <a:t>Nothing. One size fits all? Not really. </a:t>
            </a:r>
          </a:p>
          <a:p>
            <a:pPr marL="342900" marR="0" lvl="0" indent="-342900" algn="l" defTabSz="457200" rtl="0" eaLnBrk="1" fontAlgn="base" latinLnBrk="0" hangingPunct="1">
              <a:lnSpc>
                <a:spcPct val="100000"/>
              </a:lnSpc>
              <a:spcBef>
                <a:spcPct val="20000"/>
              </a:spcBef>
              <a:spcAft>
                <a:spcPct val="0"/>
              </a:spcAft>
              <a:buClrTx/>
              <a:buSzTx/>
              <a:buFont typeface="Arial" charset="0"/>
              <a:buChar char="•"/>
              <a:tabLst/>
              <a:defRPr/>
            </a:pPr>
            <a:r>
              <a:rPr kumimoji="0" lang="en-US" sz="1600" b="0" i="0" u="none" strike="noStrike" kern="1200" cap="none" spc="0" normalizeH="0" baseline="0" noProof="0" dirty="0">
                <a:ln>
                  <a:noFill/>
                </a:ln>
                <a:solidFill>
                  <a:prstClr val="black"/>
                </a:solidFill>
                <a:effectLst/>
                <a:uLnTx/>
                <a:uFillTx/>
                <a:latin typeface="Calibri"/>
                <a:ea typeface="ＭＳ Ｐゴシック" charset="-128"/>
                <a:cs typeface="+mn-cs"/>
              </a:rPr>
              <a:t>Impedance mismatch. – </a:t>
            </a:r>
            <a:br>
              <a:rPr kumimoji="0" lang="en-US" sz="1600" b="0" i="0" u="none" strike="noStrike" kern="1200" cap="none" spc="0" normalizeH="0" baseline="0" noProof="0" dirty="0">
                <a:ln>
                  <a:noFill/>
                </a:ln>
                <a:solidFill>
                  <a:prstClr val="black"/>
                </a:solidFill>
                <a:effectLst/>
                <a:uLnTx/>
                <a:uFillTx/>
                <a:latin typeface="Calibri"/>
                <a:ea typeface="ＭＳ Ｐゴシック" charset="-128"/>
                <a:cs typeface="+mn-cs"/>
              </a:rPr>
            </a:br>
            <a:r>
              <a:rPr kumimoji="0" lang="en-US" sz="1600" b="0" i="0" u="none" strike="noStrike" kern="1200" cap="none" spc="0" normalizeH="0" baseline="0" noProof="0" dirty="0">
                <a:ln>
                  <a:noFill/>
                </a:ln>
                <a:solidFill>
                  <a:prstClr val="black"/>
                </a:solidFill>
                <a:effectLst/>
                <a:uLnTx/>
                <a:uFillTx/>
                <a:latin typeface="Calibri"/>
                <a:ea typeface="ＭＳ Ｐゴシック" charset="-128"/>
                <a:cs typeface="+mn-cs"/>
              </a:rPr>
              <a:t>Object Relational Mapping doesn’t</a:t>
            </a:r>
            <a:br>
              <a:rPr kumimoji="0" lang="en-US" sz="1600" b="0" i="0" u="none" strike="noStrike" kern="1200" cap="none" spc="0" normalizeH="0" baseline="0" noProof="0" dirty="0">
                <a:ln>
                  <a:noFill/>
                </a:ln>
                <a:solidFill>
                  <a:prstClr val="black"/>
                </a:solidFill>
                <a:effectLst/>
                <a:uLnTx/>
                <a:uFillTx/>
                <a:latin typeface="Calibri"/>
                <a:ea typeface="ＭＳ Ｐゴシック" charset="-128"/>
                <a:cs typeface="+mn-cs"/>
              </a:rPr>
            </a:br>
            <a:r>
              <a:rPr kumimoji="0" lang="en-US" sz="1600" b="0" i="0" u="none" strike="noStrike" kern="1200" cap="none" spc="0" normalizeH="0" baseline="0" noProof="0" dirty="0">
                <a:ln>
                  <a:noFill/>
                </a:ln>
                <a:solidFill>
                  <a:prstClr val="black"/>
                </a:solidFill>
                <a:effectLst/>
                <a:uLnTx/>
                <a:uFillTx/>
                <a:latin typeface="Calibri"/>
                <a:ea typeface="ＭＳ Ｐゴシック" charset="-128"/>
                <a:cs typeface="+mn-cs"/>
              </a:rPr>
              <a:t>work quite well.</a:t>
            </a:r>
          </a:p>
          <a:p>
            <a:pPr marL="342900" marR="0" lvl="0" indent="-342900" algn="l" defTabSz="457200" rtl="0" eaLnBrk="1" fontAlgn="base" latinLnBrk="0" hangingPunct="1">
              <a:lnSpc>
                <a:spcPct val="100000"/>
              </a:lnSpc>
              <a:spcBef>
                <a:spcPct val="20000"/>
              </a:spcBef>
              <a:spcAft>
                <a:spcPct val="0"/>
              </a:spcAft>
              <a:buClrTx/>
              <a:buSzTx/>
              <a:buFont typeface="Arial" charset="0"/>
              <a:buChar char="•"/>
              <a:tabLst/>
              <a:defRPr/>
            </a:pPr>
            <a:r>
              <a:rPr kumimoji="0" lang="en-US" sz="1600" b="0" i="0" u="none" strike="noStrike" kern="1200" cap="none" spc="0" normalizeH="0" baseline="0" noProof="0" dirty="0">
                <a:ln>
                  <a:noFill/>
                </a:ln>
                <a:solidFill>
                  <a:prstClr val="black"/>
                </a:solidFill>
                <a:effectLst/>
                <a:uLnTx/>
                <a:uFillTx/>
                <a:latin typeface="Calibri"/>
                <a:ea typeface="ＭＳ Ｐゴシック" charset="-128"/>
                <a:cs typeface="+mn-cs"/>
              </a:rPr>
              <a:t>Rigid schema design.</a:t>
            </a:r>
          </a:p>
          <a:p>
            <a:pPr marL="342900" marR="0" lvl="0" indent="-342900" algn="l" defTabSz="457200" rtl="0" eaLnBrk="1" fontAlgn="base" latinLnBrk="0" hangingPunct="1">
              <a:lnSpc>
                <a:spcPct val="100000"/>
              </a:lnSpc>
              <a:spcBef>
                <a:spcPct val="20000"/>
              </a:spcBef>
              <a:spcAft>
                <a:spcPct val="0"/>
              </a:spcAft>
              <a:buClrTx/>
              <a:buSzTx/>
              <a:buFont typeface="Arial" charset="0"/>
              <a:buChar char="•"/>
              <a:tabLst/>
              <a:defRPr/>
            </a:pPr>
            <a:r>
              <a:rPr kumimoji="0" lang="en-US" sz="1600" b="0" i="0" u="none" strike="noStrike" kern="1200" cap="none" spc="0" normalizeH="0" baseline="0" noProof="0" dirty="0">
                <a:ln>
                  <a:noFill/>
                </a:ln>
                <a:solidFill>
                  <a:prstClr val="black"/>
                </a:solidFill>
                <a:effectLst/>
                <a:uLnTx/>
                <a:uFillTx/>
                <a:latin typeface="Calibri"/>
                <a:ea typeface="ＭＳ Ｐゴシック" charset="-128"/>
                <a:cs typeface="+mn-cs"/>
              </a:rPr>
              <a:t>Harder to scale.</a:t>
            </a:r>
          </a:p>
          <a:p>
            <a:pPr marL="342900" marR="0" lvl="0" indent="-342900" algn="l" defTabSz="457200" rtl="0" eaLnBrk="1" fontAlgn="base" latinLnBrk="0" hangingPunct="1">
              <a:lnSpc>
                <a:spcPct val="100000"/>
              </a:lnSpc>
              <a:spcBef>
                <a:spcPct val="20000"/>
              </a:spcBef>
              <a:spcAft>
                <a:spcPct val="0"/>
              </a:spcAft>
              <a:buClrTx/>
              <a:buSzTx/>
              <a:buFont typeface="Arial" charset="0"/>
              <a:buChar char="•"/>
              <a:tabLst/>
              <a:defRPr/>
            </a:pPr>
            <a:r>
              <a:rPr kumimoji="0" lang="en-US" sz="1600" b="0" i="0" u="none" strike="noStrike" kern="1200" cap="none" spc="0" normalizeH="0" baseline="0" noProof="0" dirty="0">
                <a:ln>
                  <a:noFill/>
                </a:ln>
                <a:solidFill>
                  <a:prstClr val="black"/>
                </a:solidFill>
                <a:effectLst/>
                <a:uLnTx/>
                <a:uFillTx/>
                <a:latin typeface="Calibri"/>
                <a:ea typeface="ＭＳ Ｐゴシック" charset="-128"/>
                <a:cs typeface="+mn-cs"/>
              </a:rPr>
              <a:t>Replication.</a:t>
            </a:r>
          </a:p>
          <a:p>
            <a:pPr marL="342900" marR="0" lvl="0" indent="-342900" algn="l" defTabSz="457200" rtl="0" eaLnBrk="1" fontAlgn="base" latinLnBrk="0" hangingPunct="1">
              <a:lnSpc>
                <a:spcPct val="100000"/>
              </a:lnSpc>
              <a:spcBef>
                <a:spcPct val="20000"/>
              </a:spcBef>
              <a:spcAft>
                <a:spcPct val="0"/>
              </a:spcAft>
              <a:buClrTx/>
              <a:buSzTx/>
              <a:buFont typeface="Arial" charset="0"/>
              <a:buChar char="•"/>
              <a:tabLst/>
              <a:defRPr/>
            </a:pPr>
            <a:r>
              <a:rPr kumimoji="0" lang="en-US" sz="1600" b="0" i="0" u="none" strike="noStrike" kern="1200" cap="none" spc="0" normalizeH="0" baseline="0" noProof="0" dirty="0">
                <a:ln>
                  <a:noFill/>
                </a:ln>
                <a:solidFill>
                  <a:prstClr val="black"/>
                </a:solidFill>
                <a:effectLst/>
                <a:uLnTx/>
                <a:uFillTx/>
                <a:latin typeface="Calibri"/>
                <a:ea typeface="ＭＳ Ｐゴシック" charset="-128"/>
                <a:cs typeface="+mn-cs"/>
              </a:rPr>
              <a:t>Joins across multiple nodes? Hard.</a:t>
            </a:r>
          </a:p>
          <a:p>
            <a:pPr marL="342900" marR="0" lvl="0" indent="-342900" algn="l" defTabSz="457200" rtl="0" eaLnBrk="1" fontAlgn="base" latinLnBrk="0" hangingPunct="1">
              <a:lnSpc>
                <a:spcPct val="100000"/>
              </a:lnSpc>
              <a:spcBef>
                <a:spcPct val="20000"/>
              </a:spcBef>
              <a:spcAft>
                <a:spcPct val="0"/>
              </a:spcAft>
              <a:buClrTx/>
              <a:buSzTx/>
              <a:buFont typeface="Arial" charset="0"/>
              <a:buChar char="•"/>
              <a:tabLst/>
              <a:defRPr/>
            </a:pPr>
            <a:r>
              <a:rPr kumimoji="0" lang="en-US" sz="1600" b="0" i="0" u="none" strike="noStrike" kern="1200" cap="none" spc="0" normalizeH="0" baseline="0" noProof="0" dirty="0">
                <a:ln>
                  <a:noFill/>
                </a:ln>
                <a:solidFill>
                  <a:prstClr val="black"/>
                </a:solidFill>
                <a:effectLst/>
                <a:uLnTx/>
                <a:uFillTx/>
                <a:latin typeface="Calibri"/>
                <a:ea typeface="ＭＳ Ｐゴシック" charset="-128"/>
                <a:cs typeface="+mn-cs"/>
              </a:rPr>
              <a:t>How does RDMS handle data growth? Hard.</a:t>
            </a:r>
          </a:p>
          <a:p>
            <a:pPr marL="342900" marR="0" lvl="0" indent="-342900" algn="l" defTabSz="457200" rtl="0" eaLnBrk="1" fontAlgn="base" latinLnBrk="0" hangingPunct="1">
              <a:lnSpc>
                <a:spcPct val="100000"/>
              </a:lnSpc>
              <a:spcBef>
                <a:spcPct val="20000"/>
              </a:spcBef>
              <a:spcAft>
                <a:spcPct val="0"/>
              </a:spcAft>
              <a:buClrTx/>
              <a:buSzTx/>
              <a:buFont typeface="Arial" charset="0"/>
              <a:buChar char="•"/>
              <a:tabLst/>
              <a:defRPr/>
            </a:pPr>
            <a:r>
              <a:rPr kumimoji="0" lang="en-US" sz="1600" b="0" i="0" u="none" strike="noStrike" kern="1200" cap="none" spc="0" normalizeH="0" baseline="0" noProof="0" dirty="0">
                <a:ln>
                  <a:noFill/>
                </a:ln>
                <a:solidFill>
                  <a:prstClr val="black"/>
                </a:solidFill>
                <a:effectLst/>
                <a:uLnTx/>
                <a:uFillTx/>
                <a:latin typeface="Calibri"/>
                <a:ea typeface="ＭＳ Ｐゴシック" charset="-128"/>
                <a:cs typeface="+mn-cs"/>
              </a:rPr>
              <a:t>Need for a DBA.</a:t>
            </a:r>
          </a:p>
          <a:p>
            <a:pPr marL="342900" marR="0" lvl="0" indent="-342900" algn="l" defTabSz="457200" rtl="0" eaLnBrk="1" fontAlgn="base" latinLnBrk="0" hangingPunct="1">
              <a:lnSpc>
                <a:spcPct val="100000"/>
              </a:lnSpc>
              <a:spcBef>
                <a:spcPct val="20000"/>
              </a:spcBef>
              <a:spcAft>
                <a:spcPct val="0"/>
              </a:spcAft>
              <a:buClrTx/>
              <a:buSzTx/>
              <a:buFont typeface="Arial" charset="0"/>
              <a:buChar char="•"/>
              <a:tabLst/>
              <a:defRPr/>
            </a:pPr>
            <a:r>
              <a:rPr kumimoji="0" lang="en-US" sz="1600" b="0" i="0" u="none" strike="noStrike" kern="1200" cap="none" spc="0" normalizeH="0" baseline="0" noProof="0" dirty="0">
                <a:ln>
                  <a:noFill/>
                </a:ln>
                <a:solidFill>
                  <a:prstClr val="black"/>
                </a:solidFill>
                <a:effectLst/>
                <a:uLnTx/>
                <a:uFillTx/>
                <a:latin typeface="Calibri"/>
                <a:ea typeface="ＭＳ Ｐゴシック" charset="-128"/>
                <a:cs typeface="+mn-cs"/>
              </a:rPr>
              <a:t>Many programmers are already familiar with it.</a:t>
            </a:r>
          </a:p>
          <a:p>
            <a:pPr marL="342900" marR="0" lvl="0" indent="-342900" algn="l" defTabSz="457200" rtl="0" eaLnBrk="1" fontAlgn="base" latinLnBrk="0" hangingPunct="1">
              <a:lnSpc>
                <a:spcPct val="100000"/>
              </a:lnSpc>
              <a:spcBef>
                <a:spcPct val="20000"/>
              </a:spcBef>
              <a:spcAft>
                <a:spcPct val="0"/>
              </a:spcAft>
              <a:buClrTx/>
              <a:buSzTx/>
              <a:buFont typeface="Arial" charset="0"/>
              <a:buChar char="•"/>
              <a:tabLst/>
              <a:defRPr/>
            </a:pPr>
            <a:r>
              <a:rPr kumimoji="0" lang="en-US" sz="1600" b="0" i="0" u="none" strike="noStrike" kern="1200" cap="none" spc="0" normalizeH="0" baseline="0" noProof="0" dirty="0">
                <a:ln>
                  <a:noFill/>
                </a:ln>
                <a:solidFill>
                  <a:prstClr val="black"/>
                </a:solidFill>
                <a:effectLst/>
                <a:uLnTx/>
                <a:uFillTx/>
                <a:latin typeface="Calibri"/>
                <a:ea typeface="ＭＳ Ｐゴシック" charset="-128"/>
                <a:cs typeface="+mn-cs"/>
              </a:rPr>
              <a:t>Transactions and ACID make development easy.</a:t>
            </a:r>
          </a:p>
          <a:p>
            <a:pPr marL="342900" marR="0" lvl="0" indent="-342900" algn="l" defTabSz="457200" rtl="0" eaLnBrk="1" fontAlgn="base" latinLnBrk="0" hangingPunct="1">
              <a:lnSpc>
                <a:spcPct val="100000"/>
              </a:lnSpc>
              <a:spcBef>
                <a:spcPct val="20000"/>
              </a:spcBef>
              <a:spcAft>
                <a:spcPct val="0"/>
              </a:spcAft>
              <a:buClrTx/>
              <a:buSzTx/>
              <a:buFont typeface="Arial" charset="0"/>
              <a:buChar char="•"/>
              <a:tabLst/>
              <a:defRPr/>
            </a:pPr>
            <a:r>
              <a:rPr kumimoji="0" lang="en-US" sz="1600" b="0" i="0" u="none" strike="noStrike" kern="1200" cap="none" spc="0" normalizeH="0" baseline="0" noProof="0" dirty="0">
                <a:ln>
                  <a:noFill/>
                </a:ln>
                <a:solidFill>
                  <a:prstClr val="black"/>
                </a:solidFill>
                <a:effectLst/>
                <a:uLnTx/>
                <a:uFillTx/>
                <a:latin typeface="Calibri"/>
                <a:ea typeface="ＭＳ Ｐゴシック" charset="-128"/>
                <a:cs typeface="+mn-cs"/>
              </a:rPr>
              <a:t>Lots of tools to use.</a:t>
            </a:r>
          </a:p>
        </p:txBody>
      </p:sp>
    </p:spTree>
    <p:extLst>
      <p:ext uri="{BB962C8B-B14F-4D97-AF65-F5344CB8AC3E}">
        <p14:creationId xmlns:p14="http://schemas.microsoft.com/office/powerpoint/2010/main" val="316627523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FDDFAC-1BC4-DBB3-C4BC-015C665BB754}"/>
            </a:ext>
          </a:extLst>
        </p:cNvPr>
        <p:cNvGrpSpPr/>
        <p:nvPr/>
      </p:nvGrpSpPr>
      <p:grpSpPr>
        <a:xfrm>
          <a:off x="0" y="0"/>
          <a:ext cx="0" cy="0"/>
          <a:chOff x="0" y="0"/>
          <a:chExt cx="0" cy="0"/>
        </a:xfrm>
      </p:grpSpPr>
      <p:pic>
        <p:nvPicPr>
          <p:cNvPr id="10241" name="Picture 11" descr="16x9_BG-08.jpg">
            <a:extLst>
              <a:ext uri="{FF2B5EF4-FFF2-40B4-BE49-F238E27FC236}">
                <a16:creationId xmlns:a16="http://schemas.microsoft.com/office/drawing/2014/main" id="{1D214B1F-08B1-271C-439E-EA782C0FCA6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AD424FB7-EE2D-9C5A-2ED2-36A5C7B7B78A}"/>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a:extLst>
              <a:ext uri="{FF2B5EF4-FFF2-40B4-BE49-F238E27FC236}">
                <a16:creationId xmlns:a16="http://schemas.microsoft.com/office/drawing/2014/main" id="{E3CCCC64-7D0B-DCFA-FF57-2BD60FC9CDB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a:extLst>
              <a:ext uri="{FF2B5EF4-FFF2-40B4-BE49-F238E27FC236}">
                <a16:creationId xmlns:a16="http://schemas.microsoft.com/office/drawing/2014/main" id="{268D5F99-AED2-5B03-510F-86B2F2CDC633}"/>
              </a:ext>
            </a:extLst>
          </p:cNvPr>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Applications</a:t>
            </a:r>
            <a:endParaRPr kumimoji="0" lang="en-US" altLang="en-US" sz="16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2" name="TextBox 9">
            <a:extLst>
              <a:ext uri="{FF2B5EF4-FFF2-40B4-BE49-F238E27FC236}">
                <a16:creationId xmlns:a16="http://schemas.microsoft.com/office/drawing/2014/main" id="{5ED9E907-87CA-547A-3075-8B7A0799C7BE}"/>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62</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W4111_002_2025_1 -  Lecture 7: ER(6), Relational(6), SQL(6)			© Donald F. Ferguson, 2025</a:t>
            </a:r>
            <a:endParaRPr lang="en-US" altLang="en-US" sz="800" i="1" dirty="0">
              <a:solidFill>
                <a:schemeClr val="bg1"/>
              </a:solidFill>
            </a:endParaRPr>
          </a:p>
        </p:txBody>
      </p:sp>
    </p:spTree>
    <p:extLst>
      <p:ext uri="{BB962C8B-B14F-4D97-AF65-F5344CB8AC3E}">
        <p14:creationId xmlns:p14="http://schemas.microsoft.com/office/powerpoint/2010/main" val="411597172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F6DE5D-8525-FA27-B129-23BBC0272443}"/>
            </a:ext>
          </a:extLst>
        </p:cNvPr>
        <p:cNvGrpSpPr/>
        <p:nvPr/>
      </p:nvGrpSpPr>
      <p:grpSpPr>
        <a:xfrm>
          <a:off x="0" y="0"/>
          <a:ext cx="0" cy="0"/>
          <a:chOff x="0" y="0"/>
          <a:chExt cx="0" cy="0"/>
        </a:xfrm>
      </p:grpSpPr>
      <p:pic>
        <p:nvPicPr>
          <p:cNvPr id="9217" name="Picture 1" descr="16x9_grey.jpg">
            <a:extLst>
              <a:ext uri="{FF2B5EF4-FFF2-40B4-BE49-F238E27FC236}">
                <a16:creationId xmlns:a16="http://schemas.microsoft.com/office/drawing/2014/main" id="{74432178-584D-1D35-54E1-ACDBD07BC65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a:extLst>
              <a:ext uri="{FF2B5EF4-FFF2-40B4-BE49-F238E27FC236}">
                <a16:creationId xmlns:a16="http://schemas.microsoft.com/office/drawing/2014/main" id="{FA3A4026-5F40-0528-0B5C-167C7A46AF4F}"/>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a:extLst>
              <a:ext uri="{FF2B5EF4-FFF2-40B4-BE49-F238E27FC236}">
                <a16:creationId xmlns:a16="http://schemas.microsoft.com/office/drawing/2014/main" id="{C4C06048-6634-12AE-B77E-F6BBEFE2D6D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a:extLst>
              <a:ext uri="{FF2B5EF4-FFF2-40B4-BE49-F238E27FC236}">
                <a16:creationId xmlns:a16="http://schemas.microsoft.com/office/drawing/2014/main" id="{EFEA53A2-57BE-7C2B-4FC0-92741D58A5BA}"/>
              </a:ext>
            </a:extLst>
          </p:cNvPr>
          <p:cNvSpPr txBox="1">
            <a:spLocks noChangeArrowheads="1"/>
          </p:cNvSpPr>
          <p:nvPr/>
        </p:nvSpPr>
        <p:spPr bwMode="auto">
          <a:xfrm>
            <a:off x="0" y="1733550"/>
            <a:ext cx="914400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4400" b="0" i="1" u="none" strike="noStrike" kern="1200" cap="none" spc="0" normalizeH="0" baseline="0" noProof="0" dirty="0">
                <a:ln>
                  <a:noFill/>
                </a:ln>
                <a:solidFill>
                  <a:prstClr val="white"/>
                </a:solidFill>
                <a:effectLst/>
                <a:uLnTx/>
                <a:uFillTx/>
                <a:latin typeface="Calibri" charset="0"/>
                <a:ea typeface="ＭＳ Ｐゴシック" charset="-128"/>
                <a:cs typeface="+mn-cs"/>
              </a:rPr>
              <a:t>Concepts</a:t>
            </a:r>
            <a:endPar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3" name="TextBox 9">
            <a:extLst>
              <a:ext uri="{FF2B5EF4-FFF2-40B4-BE49-F238E27FC236}">
                <a16:creationId xmlns:a16="http://schemas.microsoft.com/office/drawing/2014/main" id="{92038697-E54A-D3EC-79B1-D0ED87ACFD64}"/>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63</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W4111_002_2025_1 -  Lecture 7: ER(6), Relational(6), SQL(6)			© Donald F. Ferguson, 2025</a:t>
            </a:r>
            <a:endParaRPr lang="en-US" altLang="en-US" sz="800" i="1" dirty="0">
              <a:solidFill>
                <a:schemeClr val="bg1"/>
              </a:solidFill>
            </a:endParaRPr>
          </a:p>
        </p:txBody>
      </p:sp>
    </p:spTree>
    <p:extLst>
      <p:ext uri="{BB962C8B-B14F-4D97-AF65-F5344CB8AC3E}">
        <p14:creationId xmlns:p14="http://schemas.microsoft.com/office/powerpoint/2010/main" val="413460209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DBE4DB3-B510-DF62-A9FC-D9E9929D3EAD}"/>
              </a:ext>
            </a:extLst>
          </p:cNvPr>
          <p:cNvSpPr>
            <a:spLocks noGrp="1"/>
          </p:cNvSpPr>
          <p:nvPr>
            <p:ph idx="1"/>
          </p:nvPr>
        </p:nvSpPr>
        <p:spPr/>
        <p:txBody>
          <a:bodyPr/>
          <a:lstStyle/>
          <a:p>
            <a:r>
              <a:rPr lang="en-US" sz="1800" dirty="0"/>
              <a:t>There are many, many types of database applications.</a:t>
            </a:r>
          </a:p>
          <a:p>
            <a:r>
              <a:rPr lang="en-US" sz="1800" dirty="0"/>
              <a:t>Two common categories are</a:t>
            </a:r>
          </a:p>
          <a:p>
            <a:pPr lvl="1"/>
            <a:r>
              <a:rPr lang="en-US" sz="1600" dirty="0"/>
              <a:t>Operational/Interactive:</a:t>
            </a:r>
          </a:p>
          <a:p>
            <a:pPr lvl="2"/>
            <a:r>
              <a:rPr lang="en-US" sz="1400" dirty="0"/>
              <a:t>Users and roles can create, retrieve, update, search and delete “records.”</a:t>
            </a:r>
          </a:p>
          <a:p>
            <a:pPr lvl="2"/>
            <a:r>
              <a:rPr lang="en-US" sz="1400" dirty="0"/>
              <a:t>Examples: SSOL, ATMs, … …</a:t>
            </a:r>
          </a:p>
          <a:p>
            <a:pPr lvl="2"/>
            <a:r>
              <a:rPr lang="en-US" sz="1400" dirty="0"/>
              <a:t>Web applications are one of the more common types of operational application.</a:t>
            </a:r>
          </a:p>
          <a:p>
            <a:pPr lvl="1"/>
            <a:r>
              <a:rPr lang="en-US" sz="1600" dirty="0"/>
              <a:t>Business Intelligence, Decision Support, …:</a:t>
            </a:r>
          </a:p>
          <a:p>
            <a:pPr lvl="2"/>
            <a:r>
              <a:rPr lang="en-US" sz="1400" dirty="0"/>
              <a:t>Users can perform complex queries and analyze a lot of data to generate a report, make decisions, … …</a:t>
            </a:r>
          </a:p>
          <a:p>
            <a:pPr lvl="2"/>
            <a:r>
              <a:rPr lang="en-US" sz="1400" dirty="0"/>
              <a:t>Data science and AI are the fun parts; </a:t>
            </a:r>
            <a:r>
              <a:rPr lang="en-US" sz="1400" i="1" dirty="0"/>
              <a:t>Data Engineering</a:t>
            </a:r>
            <a:r>
              <a:rPr lang="en-US" sz="1400" dirty="0"/>
              <a:t> is the hard part.</a:t>
            </a:r>
          </a:p>
          <a:p>
            <a:pPr lvl="2"/>
            <a:r>
              <a:rPr lang="en-US" sz="1400" dirty="0"/>
              <a:t>Examples: Build AI/ML training data, dashboards, … …</a:t>
            </a:r>
          </a:p>
          <a:p>
            <a:r>
              <a:rPr lang="en-US" sz="1800" dirty="0"/>
              <a:t>The remaining HW assignments:</a:t>
            </a:r>
          </a:p>
          <a:p>
            <a:pPr lvl="1"/>
            <a:r>
              <a:rPr lang="en-US" sz="1600" dirty="0"/>
              <a:t>Programming track will implement a simple web application.</a:t>
            </a:r>
          </a:p>
          <a:p>
            <a:pPr lvl="1"/>
            <a:r>
              <a:rPr lang="en-US" sz="1600" dirty="0"/>
              <a:t>Non-programming track will implement data engineering.</a:t>
            </a:r>
          </a:p>
        </p:txBody>
      </p:sp>
      <p:sp>
        <p:nvSpPr>
          <p:cNvPr id="3" name="Title 2">
            <a:extLst>
              <a:ext uri="{FF2B5EF4-FFF2-40B4-BE49-F238E27FC236}">
                <a16:creationId xmlns:a16="http://schemas.microsoft.com/office/drawing/2014/main" id="{8329E06C-2EFA-C39B-8ED1-1F915FF2F235}"/>
              </a:ext>
            </a:extLst>
          </p:cNvPr>
          <p:cNvSpPr>
            <a:spLocks noGrp="1"/>
          </p:cNvSpPr>
          <p:nvPr>
            <p:ph type="title"/>
          </p:nvPr>
        </p:nvSpPr>
        <p:spPr/>
        <p:txBody>
          <a:bodyPr/>
          <a:lstStyle/>
          <a:p>
            <a:r>
              <a:rPr lang="en-US" dirty="0"/>
              <a:t>Database Applications</a:t>
            </a:r>
          </a:p>
        </p:txBody>
      </p:sp>
    </p:spTree>
    <p:extLst>
      <p:ext uri="{BB962C8B-B14F-4D97-AF65-F5344CB8AC3E}">
        <p14:creationId xmlns:p14="http://schemas.microsoft.com/office/powerpoint/2010/main" val="182511522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0840E4B-043A-1E26-C277-0A85B324C26E}"/>
              </a:ext>
            </a:extLst>
          </p:cNvPr>
          <p:cNvSpPr>
            <a:spLocks noGrp="1"/>
          </p:cNvSpPr>
          <p:nvPr>
            <p:ph type="title"/>
          </p:nvPr>
        </p:nvSpPr>
        <p:spPr/>
        <p:txBody>
          <a:bodyPr/>
          <a:lstStyle/>
          <a:p>
            <a:r>
              <a:rPr lang="en-US" dirty="0"/>
              <a:t>Overall System</a:t>
            </a:r>
          </a:p>
        </p:txBody>
      </p:sp>
      <p:pic>
        <p:nvPicPr>
          <p:cNvPr id="4" name="Picture 3">
            <a:extLst>
              <a:ext uri="{FF2B5EF4-FFF2-40B4-BE49-F238E27FC236}">
                <a16:creationId xmlns:a16="http://schemas.microsoft.com/office/drawing/2014/main" id="{898E4B57-7CB9-826C-219A-8436459B58DD}"/>
              </a:ext>
            </a:extLst>
          </p:cNvPr>
          <p:cNvPicPr>
            <a:picLocks noChangeAspect="1"/>
          </p:cNvPicPr>
          <p:nvPr/>
        </p:nvPicPr>
        <p:blipFill>
          <a:blip r:embed="rId2"/>
          <a:stretch>
            <a:fillRect/>
          </a:stretch>
        </p:blipFill>
        <p:spPr>
          <a:xfrm>
            <a:off x="914400" y="477735"/>
            <a:ext cx="6172200" cy="4120892"/>
          </a:xfrm>
          <a:prstGeom prst="rect">
            <a:avLst/>
          </a:prstGeom>
        </p:spPr>
      </p:pic>
    </p:spTree>
    <p:extLst>
      <p:ext uri="{BB962C8B-B14F-4D97-AF65-F5344CB8AC3E}">
        <p14:creationId xmlns:p14="http://schemas.microsoft.com/office/powerpoint/2010/main" val="4730637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3638A5-075F-1D28-F04C-FB2566DBAF90}"/>
            </a:ext>
          </a:extLst>
        </p:cNvPr>
        <p:cNvGrpSpPr/>
        <p:nvPr/>
      </p:nvGrpSpPr>
      <p:grpSpPr>
        <a:xfrm>
          <a:off x="0" y="0"/>
          <a:ext cx="0" cy="0"/>
          <a:chOff x="0" y="0"/>
          <a:chExt cx="0" cy="0"/>
        </a:xfrm>
      </p:grpSpPr>
      <p:pic>
        <p:nvPicPr>
          <p:cNvPr id="9217" name="Picture 1" descr="16x9_grey.jpg">
            <a:extLst>
              <a:ext uri="{FF2B5EF4-FFF2-40B4-BE49-F238E27FC236}">
                <a16:creationId xmlns:a16="http://schemas.microsoft.com/office/drawing/2014/main" id="{58483B0C-01DE-6546-A7B4-7DF82A4DE1D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a:extLst>
              <a:ext uri="{FF2B5EF4-FFF2-40B4-BE49-F238E27FC236}">
                <a16:creationId xmlns:a16="http://schemas.microsoft.com/office/drawing/2014/main" id="{051B4AA9-3B1C-5B44-BE8B-A2E0D8F97058}"/>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a:extLst>
              <a:ext uri="{FF2B5EF4-FFF2-40B4-BE49-F238E27FC236}">
                <a16:creationId xmlns:a16="http://schemas.microsoft.com/office/drawing/2014/main" id="{83BF098D-AE47-198C-5E73-EFA278D2595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a:extLst>
              <a:ext uri="{FF2B5EF4-FFF2-40B4-BE49-F238E27FC236}">
                <a16:creationId xmlns:a16="http://schemas.microsoft.com/office/drawing/2014/main" id="{0913FFAA-756D-E6AC-A8E4-0FAB1AC197FC}"/>
              </a:ext>
            </a:extLst>
          </p:cNvPr>
          <p:cNvSpPr txBox="1">
            <a:spLocks noChangeArrowheads="1"/>
          </p:cNvSpPr>
          <p:nvPr/>
        </p:nvSpPr>
        <p:spPr bwMode="auto">
          <a:xfrm>
            <a:off x="0" y="1733550"/>
            <a:ext cx="914400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4400" b="0" i="1" u="none" strike="noStrike" kern="1200" cap="none" spc="0" normalizeH="0" baseline="0" noProof="0" dirty="0">
                <a:ln>
                  <a:noFill/>
                </a:ln>
                <a:solidFill>
                  <a:prstClr val="white"/>
                </a:solidFill>
                <a:effectLst/>
                <a:uLnTx/>
                <a:uFillTx/>
                <a:latin typeface="Calibri" charset="0"/>
                <a:ea typeface="ＭＳ Ｐゴシック" charset="-128"/>
                <a:cs typeface="+mn-cs"/>
              </a:rPr>
              <a:t>Web Applications</a:t>
            </a:r>
            <a:endPar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3" name="TextBox 9">
            <a:extLst>
              <a:ext uri="{FF2B5EF4-FFF2-40B4-BE49-F238E27FC236}">
                <a16:creationId xmlns:a16="http://schemas.microsoft.com/office/drawing/2014/main" id="{2706DC73-6F83-EC3C-C7A7-1D2F26710D08}"/>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66</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W4111_002_2025_1 -  Lecture 7: ER(6), Relational(6), SQL(6)			© Donald F. Ferguson, 2025</a:t>
            </a:r>
            <a:endParaRPr lang="en-US" altLang="en-US" sz="800" i="1" dirty="0">
              <a:solidFill>
                <a:schemeClr val="bg1"/>
              </a:solidFill>
            </a:endParaRPr>
          </a:p>
        </p:txBody>
      </p:sp>
    </p:spTree>
    <p:extLst>
      <p:ext uri="{BB962C8B-B14F-4D97-AF65-F5344CB8AC3E}">
        <p14:creationId xmlns:p14="http://schemas.microsoft.com/office/powerpoint/2010/main" val="291264900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76737CD-0CA9-1E43-BAC7-3DEE4EDF7A5C}"/>
              </a:ext>
            </a:extLst>
          </p:cNvPr>
          <p:cNvSpPr>
            <a:spLocks noGrp="1"/>
          </p:cNvSpPr>
          <p:nvPr>
            <p:ph type="title"/>
          </p:nvPr>
        </p:nvSpPr>
        <p:spPr/>
        <p:txBody>
          <a:bodyPr/>
          <a:lstStyle/>
          <a:p>
            <a:r>
              <a:rPr lang="en-US" dirty="0"/>
              <a:t>Full Stack Application</a:t>
            </a:r>
          </a:p>
        </p:txBody>
      </p:sp>
      <p:pic>
        <p:nvPicPr>
          <p:cNvPr id="4" name="Picture 3">
            <a:extLst>
              <a:ext uri="{FF2B5EF4-FFF2-40B4-BE49-F238E27FC236}">
                <a16:creationId xmlns:a16="http://schemas.microsoft.com/office/drawing/2014/main" id="{E63B9276-9AF4-6541-B2A5-8BFC8AEBC642}"/>
              </a:ext>
            </a:extLst>
          </p:cNvPr>
          <p:cNvPicPr>
            <a:picLocks noChangeAspect="1"/>
          </p:cNvPicPr>
          <p:nvPr/>
        </p:nvPicPr>
        <p:blipFill>
          <a:blip r:embed="rId2"/>
          <a:stretch>
            <a:fillRect/>
          </a:stretch>
        </p:blipFill>
        <p:spPr>
          <a:xfrm>
            <a:off x="53340" y="701041"/>
            <a:ext cx="4707194" cy="2667000"/>
          </a:xfrm>
          <a:prstGeom prst="rect">
            <a:avLst/>
          </a:prstGeom>
        </p:spPr>
      </p:pic>
      <p:pic>
        <p:nvPicPr>
          <p:cNvPr id="5" name="Picture 4">
            <a:extLst>
              <a:ext uri="{FF2B5EF4-FFF2-40B4-BE49-F238E27FC236}">
                <a16:creationId xmlns:a16="http://schemas.microsoft.com/office/drawing/2014/main" id="{F80D89F8-69A7-CB42-8B51-39A24824AAC0}"/>
              </a:ext>
            </a:extLst>
          </p:cNvPr>
          <p:cNvPicPr>
            <a:picLocks noChangeAspect="1"/>
          </p:cNvPicPr>
          <p:nvPr/>
        </p:nvPicPr>
        <p:blipFill>
          <a:blip r:embed="rId3"/>
          <a:stretch>
            <a:fillRect/>
          </a:stretch>
        </p:blipFill>
        <p:spPr>
          <a:xfrm>
            <a:off x="91439" y="514351"/>
            <a:ext cx="3588027" cy="228600"/>
          </a:xfrm>
          <a:prstGeom prst="rect">
            <a:avLst/>
          </a:prstGeom>
        </p:spPr>
      </p:pic>
      <p:pic>
        <p:nvPicPr>
          <p:cNvPr id="6" name="Picture 5">
            <a:extLst>
              <a:ext uri="{FF2B5EF4-FFF2-40B4-BE49-F238E27FC236}">
                <a16:creationId xmlns:a16="http://schemas.microsoft.com/office/drawing/2014/main" id="{3D5D63E1-1577-D843-87F9-4205EB1273AC}"/>
              </a:ext>
            </a:extLst>
          </p:cNvPr>
          <p:cNvPicPr>
            <a:picLocks noChangeAspect="1"/>
          </p:cNvPicPr>
          <p:nvPr/>
        </p:nvPicPr>
        <p:blipFill>
          <a:blip r:embed="rId4"/>
          <a:stretch>
            <a:fillRect/>
          </a:stretch>
        </p:blipFill>
        <p:spPr>
          <a:xfrm>
            <a:off x="4798633" y="628651"/>
            <a:ext cx="4143103" cy="1257300"/>
          </a:xfrm>
          <a:prstGeom prst="rect">
            <a:avLst/>
          </a:prstGeom>
        </p:spPr>
      </p:pic>
      <p:sp>
        <p:nvSpPr>
          <p:cNvPr id="7" name="Rectangle 6">
            <a:extLst>
              <a:ext uri="{FF2B5EF4-FFF2-40B4-BE49-F238E27FC236}">
                <a16:creationId xmlns:a16="http://schemas.microsoft.com/office/drawing/2014/main" id="{A5AA032A-EE50-3345-BB66-361B0DB87305}"/>
              </a:ext>
            </a:extLst>
          </p:cNvPr>
          <p:cNvSpPr/>
          <p:nvPr/>
        </p:nvSpPr>
        <p:spPr>
          <a:xfrm>
            <a:off x="15240" y="3385415"/>
            <a:ext cx="4572000" cy="276999"/>
          </a:xfrm>
          <a:prstGeom prst="rect">
            <a:avLst/>
          </a:prstGeom>
        </p:spPr>
        <p:txBody>
          <a:bodyPr>
            <a:spAutoFit/>
          </a:bodyPr>
          <a:lstStyle/>
          <a:p>
            <a:r>
              <a:rPr lang="en-US" sz="1200" dirty="0"/>
              <a:t>https://</a:t>
            </a:r>
            <a:r>
              <a:rPr lang="en-US" sz="1200" dirty="0" err="1"/>
              <a:t>www.webopedia.com</a:t>
            </a:r>
            <a:r>
              <a:rPr lang="en-US" sz="1200" dirty="0"/>
              <a:t>/definitions/full-stack/</a:t>
            </a:r>
          </a:p>
        </p:txBody>
      </p:sp>
      <p:sp>
        <p:nvSpPr>
          <p:cNvPr id="8" name="Rectangle 7">
            <a:extLst>
              <a:ext uri="{FF2B5EF4-FFF2-40B4-BE49-F238E27FC236}">
                <a16:creationId xmlns:a16="http://schemas.microsoft.com/office/drawing/2014/main" id="{12447972-F8A7-F945-BB6D-641E3A3DFE6F}"/>
              </a:ext>
            </a:extLst>
          </p:cNvPr>
          <p:cNvSpPr/>
          <p:nvPr/>
        </p:nvSpPr>
        <p:spPr>
          <a:xfrm>
            <a:off x="4783394" y="1931783"/>
            <a:ext cx="3810000" cy="276999"/>
          </a:xfrm>
          <a:prstGeom prst="rect">
            <a:avLst/>
          </a:prstGeom>
        </p:spPr>
        <p:txBody>
          <a:bodyPr wrap="square">
            <a:spAutoFit/>
          </a:bodyPr>
          <a:lstStyle/>
          <a:p>
            <a:r>
              <a:rPr lang="en-US" sz="1200" dirty="0"/>
              <a:t>https://www.w3schools.com/</a:t>
            </a:r>
            <a:r>
              <a:rPr lang="en-US" sz="1200" dirty="0" err="1"/>
              <a:t>whatis</a:t>
            </a:r>
            <a:r>
              <a:rPr lang="en-US" sz="1200" dirty="0"/>
              <a:t>/</a:t>
            </a:r>
            <a:r>
              <a:rPr lang="en-US" sz="1200" dirty="0" err="1"/>
              <a:t>whatis_fullstack.asp</a:t>
            </a:r>
            <a:endParaRPr lang="en-US" sz="1200" dirty="0"/>
          </a:p>
        </p:txBody>
      </p:sp>
      <p:sp>
        <p:nvSpPr>
          <p:cNvPr id="9" name="TextBox 8">
            <a:extLst>
              <a:ext uri="{FF2B5EF4-FFF2-40B4-BE49-F238E27FC236}">
                <a16:creationId xmlns:a16="http://schemas.microsoft.com/office/drawing/2014/main" id="{79FDE07C-22BB-1D45-953A-C699E57E4F20}"/>
              </a:ext>
            </a:extLst>
          </p:cNvPr>
          <p:cNvSpPr txBox="1"/>
          <p:nvPr/>
        </p:nvSpPr>
        <p:spPr>
          <a:xfrm>
            <a:off x="4596287" y="2876550"/>
            <a:ext cx="4566763" cy="1938992"/>
          </a:xfrm>
          <a:prstGeom prst="rect">
            <a:avLst/>
          </a:prstGeom>
          <a:noFill/>
        </p:spPr>
        <p:txBody>
          <a:bodyPr wrap="none" rtlCol="0">
            <a:spAutoFit/>
          </a:bodyPr>
          <a:lstStyle/>
          <a:p>
            <a:pPr marL="285750" indent="-285750">
              <a:buFont typeface="Arial" panose="020B0604020202020204" pitchFamily="34" charset="0"/>
              <a:buChar char="•"/>
            </a:pPr>
            <a:r>
              <a:rPr lang="en-US" sz="1400" dirty="0"/>
              <a:t>There are courses that cover topics:</a:t>
            </a:r>
          </a:p>
          <a:p>
            <a:pPr marL="742950" lvl="1" indent="-285750">
              <a:buFont typeface="Arial" panose="020B0604020202020204" pitchFamily="34" charset="0"/>
              <a:buChar char="•"/>
            </a:pPr>
            <a:r>
              <a:rPr lang="en-US" sz="1200" dirty="0"/>
              <a:t>COMS W4153: Advanced Software Engineering</a:t>
            </a:r>
          </a:p>
          <a:p>
            <a:pPr marL="742950" lvl="1" indent="-285750">
              <a:buFont typeface="Arial" panose="020B0604020202020204" pitchFamily="34" charset="0"/>
              <a:buChar char="•"/>
            </a:pPr>
            <a:r>
              <a:rPr lang="en-US" sz="1200" dirty="0"/>
              <a:t>COMS W4111: Introduction to Databases</a:t>
            </a:r>
          </a:p>
          <a:p>
            <a:pPr marL="742950" lvl="1" indent="-285750">
              <a:buFont typeface="Arial" panose="020B0604020202020204" pitchFamily="34" charset="0"/>
              <a:buChar char="•"/>
            </a:pPr>
            <a:r>
              <a:rPr lang="en-US" sz="1200" dirty="0"/>
              <a:t>COMS W4170 - User Interface Design</a:t>
            </a:r>
          </a:p>
          <a:p>
            <a:pPr marL="285750" indent="-285750">
              <a:buFont typeface="Arial" panose="020B0604020202020204" pitchFamily="34" charset="0"/>
              <a:buChar char="•"/>
            </a:pPr>
            <a:r>
              <a:rPr lang="en-US" sz="1400" dirty="0"/>
              <a:t>This course will focus on cloud realization, microservices</a:t>
            </a:r>
            <a:br>
              <a:rPr lang="en-US" sz="1400" dirty="0"/>
            </a:br>
            <a:r>
              <a:rPr lang="en-US" sz="1400" dirty="0"/>
              <a:t>and application patterns, ... ...</a:t>
            </a:r>
          </a:p>
          <a:p>
            <a:pPr marL="285750" indent="-285750">
              <a:buFont typeface="Arial" panose="020B0604020202020204" pitchFamily="34" charset="0"/>
              <a:buChar char="•"/>
            </a:pPr>
            <a:r>
              <a:rPr lang="en-US" sz="1400" dirty="0"/>
              <a:t>Also, I am not great at UIs ... ... We will not emphasize</a:t>
            </a:r>
            <a:br>
              <a:rPr lang="en-US" sz="1400" dirty="0"/>
            </a:br>
            <a:r>
              <a:rPr lang="en-US" sz="1400" dirty="0"/>
              <a:t>or require a lot of UI work.</a:t>
            </a:r>
          </a:p>
          <a:p>
            <a:pPr marL="742950" lvl="1" indent="-285750">
              <a:buFont typeface="Arial" panose="020B0604020202020204" pitchFamily="34" charset="0"/>
              <a:buChar char="•"/>
            </a:pPr>
            <a:endParaRPr lang="en-US" sz="1400" dirty="0"/>
          </a:p>
        </p:txBody>
      </p:sp>
    </p:spTree>
    <p:extLst>
      <p:ext uri="{BB962C8B-B14F-4D97-AF65-F5344CB8AC3E}">
        <p14:creationId xmlns:p14="http://schemas.microsoft.com/office/powerpoint/2010/main" val="314291681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2A4CCE2-F0AA-2ED8-5543-F547149B6CD9}"/>
              </a:ext>
            </a:extLst>
          </p:cNvPr>
          <p:cNvSpPr>
            <a:spLocks noGrp="1"/>
          </p:cNvSpPr>
          <p:nvPr>
            <p:ph idx="1"/>
          </p:nvPr>
        </p:nvSpPr>
        <p:spPr>
          <a:xfrm>
            <a:off x="152400" y="2724150"/>
            <a:ext cx="8839200" cy="1905000"/>
          </a:xfrm>
        </p:spPr>
        <p:txBody>
          <a:bodyPr/>
          <a:lstStyle/>
          <a:p>
            <a:r>
              <a:rPr lang="en-US" sz="1600" dirty="0"/>
              <a:t>My preferences are to replace React with Angular, and Node with Flask.</a:t>
            </a:r>
          </a:p>
          <a:p>
            <a:r>
              <a:rPr lang="en-US" sz="1600" dirty="0"/>
              <a:t>There are three projects to design, develop, test, deploy, ... ...</a:t>
            </a:r>
          </a:p>
          <a:p>
            <a:pPr marL="800100" lvl="1" indent="-342900">
              <a:buFont typeface="+mj-lt"/>
              <a:buAutoNum type="arabicPeriod"/>
            </a:pPr>
            <a:r>
              <a:rPr lang="en-US" sz="1400" dirty="0"/>
              <a:t>Browser UI application.</a:t>
            </a:r>
          </a:p>
          <a:p>
            <a:pPr marL="800100" lvl="1" indent="-342900">
              <a:buFont typeface="+mj-lt"/>
              <a:buAutoNum type="arabicPeriod"/>
            </a:pPr>
            <a:r>
              <a:rPr lang="en-US" sz="1400" dirty="0"/>
              <a:t>Microservice.</a:t>
            </a:r>
          </a:p>
          <a:p>
            <a:pPr marL="800100" lvl="1" indent="-342900">
              <a:buFont typeface="+mj-lt"/>
              <a:buAutoNum type="arabicPeriod"/>
            </a:pPr>
            <a:r>
              <a:rPr lang="en-US" sz="1400" dirty="0"/>
              <a:t>Database.</a:t>
            </a:r>
          </a:p>
          <a:p>
            <a:pPr marL="400050"/>
            <a:r>
              <a:rPr lang="en-US" sz="1600" dirty="0"/>
              <a:t>We will initial have two deployments: local machine, virtual machine.</a:t>
            </a:r>
            <a:br>
              <a:rPr lang="en-US" sz="1600" dirty="0"/>
            </a:br>
            <a:r>
              <a:rPr lang="en-US" sz="1600" dirty="0"/>
              <a:t>We will ignore the database for step 1.</a:t>
            </a:r>
          </a:p>
        </p:txBody>
      </p:sp>
      <p:sp>
        <p:nvSpPr>
          <p:cNvPr id="3" name="Title 2">
            <a:extLst>
              <a:ext uri="{FF2B5EF4-FFF2-40B4-BE49-F238E27FC236}">
                <a16:creationId xmlns:a16="http://schemas.microsoft.com/office/drawing/2014/main" id="{E349CADB-8B83-3549-2430-309EBE25B8E1}"/>
              </a:ext>
            </a:extLst>
          </p:cNvPr>
          <p:cNvSpPr>
            <a:spLocks noGrp="1"/>
          </p:cNvSpPr>
          <p:nvPr>
            <p:ph type="title"/>
          </p:nvPr>
        </p:nvSpPr>
        <p:spPr/>
        <p:txBody>
          <a:bodyPr/>
          <a:lstStyle/>
          <a:p>
            <a:r>
              <a:rPr lang="en-US" dirty="0"/>
              <a:t>Full Stack Web Application</a:t>
            </a:r>
          </a:p>
        </p:txBody>
      </p:sp>
      <p:pic>
        <p:nvPicPr>
          <p:cNvPr id="1026" name="Picture 2">
            <a:extLst>
              <a:ext uri="{FF2B5EF4-FFF2-40B4-BE49-F238E27FC236}">
                <a16:creationId xmlns:a16="http://schemas.microsoft.com/office/drawing/2014/main" id="{12A4F984-BC58-C6EA-0665-96F03B54C6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497859"/>
            <a:ext cx="4904829" cy="18288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C6B9E272-56EC-8353-0001-8096F670A0E8}"/>
              </a:ext>
            </a:extLst>
          </p:cNvPr>
          <p:cNvSpPr txBox="1"/>
          <p:nvPr/>
        </p:nvSpPr>
        <p:spPr>
          <a:xfrm>
            <a:off x="152400" y="2380199"/>
            <a:ext cx="7696199" cy="253916"/>
          </a:xfrm>
          <a:prstGeom prst="rect">
            <a:avLst/>
          </a:prstGeom>
          <a:noFill/>
        </p:spPr>
        <p:txBody>
          <a:bodyPr wrap="square">
            <a:spAutoFit/>
          </a:bodyPr>
          <a:lstStyle/>
          <a:p>
            <a:r>
              <a:rPr lang="en-US" sz="1050" dirty="0"/>
              <a:t>https://</a:t>
            </a:r>
            <a:r>
              <a:rPr lang="en-US" sz="1050" dirty="0" err="1"/>
              <a:t>levelup.gitconnected.com</a:t>
            </a:r>
            <a:r>
              <a:rPr lang="en-US" sz="1050" dirty="0"/>
              <a:t>/a-complete-guide-build-a-scalable-3-tier-architecture-with-mern-stack-es6-ca129d7df805</a:t>
            </a:r>
          </a:p>
        </p:txBody>
      </p:sp>
      <p:sp>
        <p:nvSpPr>
          <p:cNvPr id="4" name="TextBox 3">
            <a:extLst>
              <a:ext uri="{FF2B5EF4-FFF2-40B4-BE49-F238E27FC236}">
                <a16:creationId xmlns:a16="http://schemas.microsoft.com/office/drawing/2014/main" id="{68FBC56A-9160-013E-0F61-226091E40DA2}"/>
              </a:ext>
            </a:extLst>
          </p:cNvPr>
          <p:cNvSpPr txBox="1"/>
          <p:nvPr/>
        </p:nvSpPr>
        <p:spPr>
          <a:xfrm>
            <a:off x="5943600" y="509638"/>
            <a:ext cx="3200400" cy="1815882"/>
          </a:xfrm>
          <a:prstGeom prst="rect">
            <a:avLst/>
          </a:prstGeom>
          <a:noFill/>
        </p:spPr>
        <p:txBody>
          <a:bodyPr wrap="square" rtlCol="0">
            <a:spAutoFit/>
          </a:bodyPr>
          <a:lstStyle/>
          <a:p>
            <a:r>
              <a:rPr lang="en-US" sz="1600" dirty="0"/>
              <a:t>M	=	Mongo</a:t>
            </a:r>
          </a:p>
          <a:p>
            <a:r>
              <a:rPr lang="en-US" sz="1600" dirty="0"/>
              <a:t>E	=	Express</a:t>
            </a:r>
          </a:p>
          <a:p>
            <a:r>
              <a:rPr lang="en-US" sz="1600" dirty="0"/>
              <a:t>R	=	React</a:t>
            </a:r>
          </a:p>
          <a:p>
            <a:r>
              <a:rPr lang="en-US" sz="1600" dirty="0"/>
              <a:t>N	=	Node</a:t>
            </a:r>
          </a:p>
          <a:p>
            <a:endParaRPr lang="en-US" sz="1600" dirty="0"/>
          </a:p>
          <a:p>
            <a:r>
              <a:rPr lang="en-US" sz="1600" dirty="0"/>
              <a:t>I start with </a:t>
            </a:r>
            <a:r>
              <a:rPr lang="en-US" sz="1600" dirty="0" err="1"/>
              <a:t>FastAPI</a:t>
            </a:r>
            <a:r>
              <a:rPr lang="en-US" sz="1600" dirty="0"/>
              <a:t> and MySQL,</a:t>
            </a:r>
            <a:br>
              <a:rPr lang="en-US" sz="1600" dirty="0"/>
            </a:br>
            <a:r>
              <a:rPr lang="en-US" sz="1600" dirty="0"/>
              <a:t>but all the concepts are the same.</a:t>
            </a:r>
          </a:p>
        </p:txBody>
      </p:sp>
    </p:spTree>
    <p:extLst>
      <p:ext uri="{BB962C8B-B14F-4D97-AF65-F5344CB8AC3E}">
        <p14:creationId xmlns:p14="http://schemas.microsoft.com/office/powerpoint/2010/main" val="97145848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1EEDC60-1D1D-881F-3AD9-820DDE61E9D3}"/>
              </a:ext>
            </a:extLst>
          </p:cNvPr>
          <p:cNvSpPr>
            <a:spLocks noGrp="1"/>
          </p:cNvSpPr>
          <p:nvPr>
            <p:ph idx="1"/>
          </p:nvPr>
        </p:nvSpPr>
        <p:spPr/>
        <p:txBody>
          <a:bodyPr/>
          <a:lstStyle/>
          <a:p>
            <a:r>
              <a:rPr lang="en-US" sz="1600" dirty="0"/>
              <a:t>A web application server or web application framework: </a:t>
            </a:r>
            <a:r>
              <a:rPr lang="en-US" sz="1400" dirty="0"/>
              <a:t>“A web framework (WF) or web application framework (WAF) is a software framework that is designed to support the development of web applications including web services, web resources, and web APIs. Web frameworks provide a standard way to build and deploy web applications on the World Wide Web. Web frameworks aim to automate the overhead associated with common activities performed in web development. For example, many web frameworks provide libraries for database access, templating frameworks, and session management, and they often promote code reuse.”</a:t>
            </a:r>
            <a:br>
              <a:rPr lang="en-US" sz="1400" dirty="0"/>
            </a:br>
            <a:r>
              <a:rPr lang="en-US" sz="1400" dirty="0"/>
              <a:t>(</a:t>
            </a:r>
            <a:r>
              <a:rPr lang="en-US" sz="1400" dirty="0">
                <a:hlinkClick r:id="rId2"/>
              </a:rPr>
              <a:t>https://en.wikipedia.org/wiki/Web_framework</a:t>
            </a:r>
            <a:r>
              <a:rPr lang="en-US" sz="1400" dirty="0"/>
              <a:t>)</a:t>
            </a:r>
            <a:br>
              <a:rPr lang="en-US" sz="1400" dirty="0"/>
            </a:br>
            <a:endParaRPr lang="en-US" sz="1400" dirty="0"/>
          </a:p>
          <a:p>
            <a:r>
              <a:rPr lang="en-US" sz="1400" dirty="0"/>
              <a:t>REST:  “REST (Representational State Transfer) is a software architectural style that was created to guide the design and development of the architecture for the World Wide Web. REST defines a set of constraints for how the architecture of a distributed, Internet-scale hypermedia system, such as the Web, should behave. The REST architectural style </a:t>
            </a:r>
            <a:r>
              <a:rPr lang="en-US" sz="1400" dirty="0" err="1"/>
              <a:t>emphasises</a:t>
            </a:r>
            <a:r>
              <a:rPr lang="en-US" sz="1400" dirty="0"/>
              <a:t> uniform interfaces, independent deployment of components, the scalability of interactions between them, and creating a layered architecture to promote caching to reduce user-perceived latency, enforce security, and encapsulate legacy systems.[1]</a:t>
            </a:r>
            <a:br>
              <a:rPr lang="en-US" sz="1400" dirty="0"/>
            </a:br>
            <a:br>
              <a:rPr lang="en-US" sz="1400" dirty="0"/>
            </a:br>
            <a:r>
              <a:rPr lang="en-US" sz="1400" dirty="0"/>
              <a:t>REST has been employed throughout the software industry to create stateless, reliable web-based applications.”</a:t>
            </a:r>
            <a:br>
              <a:rPr lang="en-US" sz="1400" dirty="0"/>
            </a:br>
            <a:r>
              <a:rPr lang="en-US" sz="1400" dirty="0"/>
              <a:t>(https://</a:t>
            </a:r>
            <a:r>
              <a:rPr lang="en-US" sz="1400" dirty="0" err="1"/>
              <a:t>en.wikipedia.org</a:t>
            </a:r>
            <a:r>
              <a:rPr lang="en-US" sz="1400" dirty="0"/>
              <a:t>/wiki/REST)</a:t>
            </a:r>
          </a:p>
        </p:txBody>
      </p:sp>
      <p:sp>
        <p:nvSpPr>
          <p:cNvPr id="3" name="Title 2">
            <a:extLst>
              <a:ext uri="{FF2B5EF4-FFF2-40B4-BE49-F238E27FC236}">
                <a16:creationId xmlns:a16="http://schemas.microsoft.com/office/drawing/2014/main" id="{6C855126-7FF4-7A71-C5E8-18AB5D9001A4}"/>
              </a:ext>
            </a:extLst>
          </p:cNvPr>
          <p:cNvSpPr>
            <a:spLocks noGrp="1"/>
          </p:cNvSpPr>
          <p:nvPr>
            <p:ph type="title"/>
          </p:nvPr>
        </p:nvSpPr>
        <p:spPr/>
        <p:txBody>
          <a:bodyPr/>
          <a:lstStyle/>
          <a:p>
            <a:r>
              <a:rPr lang="en-US" dirty="0"/>
              <a:t>Some Terms</a:t>
            </a:r>
          </a:p>
        </p:txBody>
      </p:sp>
    </p:spTree>
    <p:extLst>
      <p:ext uri="{BB962C8B-B14F-4D97-AF65-F5344CB8AC3E}">
        <p14:creationId xmlns:p14="http://schemas.microsoft.com/office/powerpoint/2010/main" val="14896090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6882" name="Rectangle 2"/>
          <p:cNvSpPr>
            <a:spLocks noGrp="1" noChangeArrowheads="1"/>
          </p:cNvSpPr>
          <p:nvPr>
            <p:ph type="title"/>
          </p:nvPr>
        </p:nvSpPr>
        <p:spPr/>
        <p:txBody>
          <a:bodyPr/>
          <a:lstStyle/>
          <a:p>
            <a:r>
              <a:rPr lang="en-US" altLang="en-US" dirty="0"/>
              <a:t>Relational Algebra</a:t>
            </a:r>
          </a:p>
        </p:txBody>
      </p:sp>
      <p:sp>
        <p:nvSpPr>
          <p:cNvPr id="7170" name="Rectangle 3"/>
          <p:cNvSpPr>
            <a:spLocks noGrp="1" noChangeArrowheads="1"/>
          </p:cNvSpPr>
          <p:nvPr>
            <p:ph type="body" idx="1"/>
          </p:nvPr>
        </p:nvSpPr>
        <p:spPr>
          <a:xfrm>
            <a:off x="1719263" y="808435"/>
            <a:ext cx="5669177" cy="3657600"/>
          </a:xfrm>
        </p:spPr>
        <p:txBody>
          <a:bodyPr/>
          <a:lstStyle/>
          <a:p>
            <a:r>
              <a:rPr lang="en-US" altLang="en-US" sz="1600" dirty="0"/>
              <a:t>A  procedural language consisting  of a set of operations that take one or two relations as input and produce a new relation as their result. </a:t>
            </a:r>
          </a:p>
          <a:p>
            <a:r>
              <a:rPr lang="en-US" altLang="en-US" sz="1600" dirty="0"/>
              <a:t>Six basic operators</a:t>
            </a:r>
          </a:p>
          <a:p>
            <a:pPr lvl="1"/>
            <a:r>
              <a:rPr lang="en-US" altLang="en-US" sz="1600" dirty="0"/>
              <a:t>select: </a:t>
            </a:r>
            <a:r>
              <a:rPr kumimoji="0" lang="en-US" altLang="en-US" sz="1600" dirty="0">
                <a:sym typeface="Symbol" panose="05050102010706020507" pitchFamily="18" charset="2"/>
              </a:rPr>
              <a:t></a:t>
            </a:r>
            <a:endParaRPr lang="en-US" altLang="en-US" sz="1600" dirty="0"/>
          </a:p>
          <a:p>
            <a:pPr lvl="1"/>
            <a:r>
              <a:rPr lang="en-US" altLang="en-US" sz="1600" dirty="0"/>
              <a:t>project: </a:t>
            </a:r>
            <a:r>
              <a:rPr lang="en-US" altLang="en-US" sz="1600" dirty="0">
                <a:sym typeface="Symbol" panose="05050102010706020507" pitchFamily="18" charset="2"/>
              </a:rPr>
              <a:t></a:t>
            </a:r>
            <a:endParaRPr lang="en-US" altLang="en-US" sz="1600" dirty="0"/>
          </a:p>
          <a:p>
            <a:pPr lvl="1"/>
            <a:r>
              <a:rPr lang="en-US" altLang="en-US" sz="1600" dirty="0"/>
              <a:t>union: </a:t>
            </a:r>
            <a:r>
              <a:rPr lang="en-US" altLang="en-US" sz="1600" dirty="0">
                <a:sym typeface="Symbol" panose="05050102010706020507" pitchFamily="18" charset="2"/>
              </a:rPr>
              <a:t></a:t>
            </a:r>
            <a:endParaRPr lang="en-US" altLang="en-US" sz="1600" dirty="0"/>
          </a:p>
          <a:p>
            <a:pPr lvl="1"/>
            <a:r>
              <a:rPr lang="en-US" altLang="en-US" sz="1600" dirty="0"/>
              <a:t>set difference: </a:t>
            </a:r>
            <a:r>
              <a:rPr lang="en-US" altLang="en-US" sz="1600" i="1" dirty="0"/>
              <a:t>–</a:t>
            </a:r>
            <a:r>
              <a:rPr lang="en-US" altLang="en-US" sz="1600" dirty="0"/>
              <a:t> </a:t>
            </a:r>
          </a:p>
          <a:p>
            <a:pPr lvl="1"/>
            <a:r>
              <a:rPr lang="en-US" altLang="en-US" sz="1600" dirty="0"/>
              <a:t>Cartesian product: x</a:t>
            </a:r>
          </a:p>
          <a:p>
            <a:pPr lvl="1"/>
            <a:r>
              <a:rPr lang="en-US" altLang="en-US" sz="1600" dirty="0"/>
              <a:t>rename: </a:t>
            </a:r>
            <a:r>
              <a:rPr lang="en-US" altLang="en-US" sz="1600" i="1" dirty="0">
                <a:sym typeface="Symbol" panose="05050102010706020507" pitchFamily="18" charset="2"/>
              </a:rPr>
              <a:t></a:t>
            </a:r>
          </a:p>
          <a:p>
            <a:pPr lvl="1"/>
            <a:endParaRPr lang="en-US" altLang="en-US" sz="1800" i="1" dirty="0">
              <a:sym typeface="Symbol" panose="05050102010706020507" pitchFamily="18" charset="2"/>
            </a:endParaRPr>
          </a:p>
        </p:txBody>
      </p:sp>
    </p:spTree>
    <p:extLst>
      <p:ext uri="{BB962C8B-B14F-4D97-AF65-F5344CB8AC3E}">
        <p14:creationId xmlns:p14="http://schemas.microsoft.com/office/powerpoint/2010/main" val="415860010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1EEDC60-1D1D-881F-3AD9-820DDE61E9D3}"/>
              </a:ext>
            </a:extLst>
          </p:cNvPr>
          <p:cNvSpPr>
            <a:spLocks noGrp="1"/>
          </p:cNvSpPr>
          <p:nvPr>
            <p:ph idx="1"/>
          </p:nvPr>
        </p:nvSpPr>
        <p:spPr/>
        <p:txBody>
          <a:bodyPr/>
          <a:lstStyle/>
          <a:p>
            <a:r>
              <a:rPr lang="en-US" sz="1400" dirty="0" err="1"/>
              <a:t>OpenAPI</a:t>
            </a:r>
            <a:r>
              <a:rPr lang="en-US" sz="1400" dirty="0"/>
              <a:t>: “The </a:t>
            </a:r>
            <a:r>
              <a:rPr lang="en-US" sz="1400" dirty="0" err="1"/>
              <a:t>OpenAPI</a:t>
            </a:r>
            <a:r>
              <a:rPr lang="en-US" sz="1400" dirty="0"/>
              <a:t> Specification, previously known as the Swagger Specification, is a specification for a machine-readable interface definition language for describing, producing, consuming and visualizing web services.”</a:t>
            </a:r>
            <a:br>
              <a:rPr lang="en-US" sz="1400" dirty="0"/>
            </a:br>
            <a:r>
              <a:rPr lang="en-US" sz="1400" dirty="0"/>
              <a:t>(</a:t>
            </a:r>
            <a:r>
              <a:rPr lang="en-US" sz="1400" dirty="0">
                <a:hlinkClick r:id="rId2"/>
              </a:rPr>
              <a:t>https://en.wikipedia.org/wiki/OpenAPI_Specification</a:t>
            </a:r>
            <a:r>
              <a:rPr lang="en-US" sz="1400" dirty="0"/>
              <a:t>)</a:t>
            </a:r>
          </a:p>
          <a:p>
            <a:endParaRPr lang="en-US" sz="1400" dirty="0"/>
          </a:p>
          <a:p>
            <a:r>
              <a:rPr lang="en-US" sz="1400" dirty="0"/>
              <a:t>Model: “A model represents an entity of our application domain with an associated type.”</a:t>
            </a:r>
            <a:br>
              <a:rPr lang="en-US" sz="1400" dirty="0"/>
            </a:br>
            <a:r>
              <a:rPr lang="en-US" sz="1400" dirty="0"/>
              <a:t>(</a:t>
            </a:r>
            <a:r>
              <a:rPr lang="en-US" sz="1400" dirty="0">
                <a:hlinkClick r:id="rId3"/>
              </a:rPr>
              <a:t>https://medium.com/@nicola88/your-first-openapi-document-part-ii-data-model-52ee1d6503e0</a:t>
            </a:r>
            <a:r>
              <a:rPr lang="en-US" sz="1400" dirty="0"/>
              <a:t>)</a:t>
            </a:r>
            <a:br>
              <a:rPr lang="en-US" sz="1400" dirty="0"/>
            </a:br>
            <a:endParaRPr lang="en-US" sz="1400" dirty="0"/>
          </a:p>
          <a:p>
            <a:r>
              <a:rPr lang="en-US" sz="1400" dirty="0"/>
              <a:t>Routers: “What </a:t>
            </a:r>
            <a:r>
              <a:rPr lang="en-US" sz="1400" dirty="0" err="1"/>
              <a:t>fastapi</a:t>
            </a:r>
            <a:r>
              <a:rPr lang="en-US" sz="1400" dirty="0"/>
              <a:t> docs says about routers: If you are building an application or a web API, it’s rarely the case that you can put everything on a single file. </a:t>
            </a:r>
            <a:r>
              <a:rPr lang="en-US" sz="1400" dirty="0" err="1"/>
              <a:t>FastAPI</a:t>
            </a:r>
            <a:r>
              <a:rPr lang="en-US" sz="1400" dirty="0"/>
              <a:t> provides a convenience tool to structure your application while keeping all the flexibility.” (</a:t>
            </a:r>
            <a:r>
              <a:rPr lang="en-US" sz="1400" dirty="0">
                <a:hlinkClick r:id="rId4"/>
              </a:rPr>
              <a:t>https://medium.com/@rushikeshnaik779/routers-in-fastapi-tutorial-2-adf3e505fdca</a:t>
            </a:r>
            <a:r>
              <a:rPr lang="en-US" sz="1400" dirty="0"/>
              <a:t>)</a:t>
            </a:r>
          </a:p>
          <a:p>
            <a:endParaRPr lang="en-US" sz="1400" dirty="0"/>
          </a:p>
          <a:p>
            <a:r>
              <a:rPr lang="en-US" sz="1800" dirty="0"/>
              <a:t>Summary:</a:t>
            </a:r>
          </a:p>
          <a:p>
            <a:pPr lvl="1"/>
            <a:r>
              <a:rPr lang="en-US" sz="1600" dirty="0"/>
              <a:t>These are general concepts, and we will go into more detail in the semester.</a:t>
            </a:r>
          </a:p>
          <a:p>
            <a:pPr lvl="1"/>
            <a:r>
              <a:rPr lang="en-US" sz="1600" dirty="0" err="1"/>
              <a:t>FastAPI</a:t>
            </a:r>
            <a:r>
              <a:rPr lang="en-US" sz="1600" dirty="0"/>
              <a:t> is a specific technology for Python.</a:t>
            </a:r>
          </a:p>
          <a:p>
            <a:pPr lvl="1"/>
            <a:r>
              <a:rPr lang="en-US" sz="1600" dirty="0"/>
              <a:t>There are many other frameworks applicable to Python, NodeJS/TypeScript, Go, C#, Java, … …</a:t>
            </a:r>
          </a:p>
          <a:p>
            <a:pPr lvl="1"/>
            <a:r>
              <a:rPr lang="en-US" sz="1600" dirty="0"/>
              <a:t>They all surface similar concepts with slightly different names.</a:t>
            </a:r>
          </a:p>
        </p:txBody>
      </p:sp>
      <p:sp>
        <p:nvSpPr>
          <p:cNvPr id="3" name="Title 2">
            <a:extLst>
              <a:ext uri="{FF2B5EF4-FFF2-40B4-BE49-F238E27FC236}">
                <a16:creationId xmlns:a16="http://schemas.microsoft.com/office/drawing/2014/main" id="{6C855126-7FF4-7A71-C5E8-18AB5D9001A4}"/>
              </a:ext>
            </a:extLst>
          </p:cNvPr>
          <p:cNvSpPr>
            <a:spLocks noGrp="1"/>
          </p:cNvSpPr>
          <p:nvPr>
            <p:ph type="title"/>
          </p:nvPr>
        </p:nvSpPr>
        <p:spPr/>
        <p:txBody>
          <a:bodyPr/>
          <a:lstStyle/>
          <a:p>
            <a:r>
              <a:rPr lang="en-US" dirty="0"/>
              <a:t>Some Terms</a:t>
            </a:r>
          </a:p>
        </p:txBody>
      </p:sp>
    </p:spTree>
    <p:extLst>
      <p:ext uri="{BB962C8B-B14F-4D97-AF65-F5344CB8AC3E}">
        <p14:creationId xmlns:p14="http://schemas.microsoft.com/office/powerpoint/2010/main" val="305081528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F8BE3E9-EADB-1340-99E0-375591E053CF}"/>
              </a:ext>
            </a:extLst>
          </p:cNvPr>
          <p:cNvSpPr>
            <a:spLocks noGrp="1"/>
          </p:cNvSpPr>
          <p:nvPr>
            <p:ph type="title"/>
          </p:nvPr>
        </p:nvSpPr>
        <p:spPr/>
        <p:txBody>
          <a:bodyPr/>
          <a:lstStyle/>
          <a:p>
            <a:r>
              <a:rPr lang="en-US" dirty="0"/>
              <a:t>REST (https://</a:t>
            </a:r>
            <a:r>
              <a:rPr lang="en-US" dirty="0" err="1"/>
              <a:t>restfulapi.net</a:t>
            </a:r>
            <a:r>
              <a:rPr lang="en-US" dirty="0"/>
              <a:t>/)</a:t>
            </a:r>
          </a:p>
        </p:txBody>
      </p:sp>
      <p:sp>
        <p:nvSpPr>
          <p:cNvPr id="2" name="Content Placeholder 1">
            <a:extLst>
              <a:ext uri="{FF2B5EF4-FFF2-40B4-BE49-F238E27FC236}">
                <a16:creationId xmlns:a16="http://schemas.microsoft.com/office/drawing/2014/main" id="{954414DD-4582-1D4D-BCA3-89BEDF4E2213}"/>
              </a:ext>
            </a:extLst>
          </p:cNvPr>
          <p:cNvSpPr>
            <a:spLocks noGrp="1"/>
          </p:cNvSpPr>
          <p:nvPr>
            <p:ph idx="1"/>
          </p:nvPr>
        </p:nvSpPr>
        <p:spPr/>
        <p:txBody>
          <a:bodyPr/>
          <a:lstStyle/>
          <a:p>
            <a:pPr marL="0" indent="0">
              <a:buNone/>
            </a:pPr>
            <a:r>
              <a:rPr lang="en-US" sz="1100" b="1" dirty="0"/>
              <a:t>What is REST</a:t>
            </a:r>
          </a:p>
          <a:p>
            <a:r>
              <a:rPr lang="en-US" sz="1100" dirty="0"/>
              <a:t>REST is acronym for </a:t>
            </a:r>
            <a:r>
              <a:rPr lang="en-US" sz="1100" b="1" dirty="0" err="1"/>
              <a:t>RE</a:t>
            </a:r>
            <a:r>
              <a:rPr lang="en-US" sz="1100" dirty="0" err="1"/>
              <a:t>presentational</a:t>
            </a:r>
            <a:r>
              <a:rPr lang="en-US" sz="1100" dirty="0"/>
              <a:t> </a:t>
            </a:r>
            <a:r>
              <a:rPr lang="en-US" sz="1100" b="1" dirty="0"/>
              <a:t>S</a:t>
            </a:r>
            <a:r>
              <a:rPr lang="en-US" sz="1100" dirty="0"/>
              <a:t>tate </a:t>
            </a:r>
            <a:r>
              <a:rPr lang="en-US" sz="1100" b="1" dirty="0"/>
              <a:t>T</a:t>
            </a:r>
            <a:r>
              <a:rPr lang="en-US" sz="1100" dirty="0"/>
              <a:t>ransfer. It is architectural style for </a:t>
            </a:r>
            <a:r>
              <a:rPr lang="en-US" sz="1100" b="1" dirty="0"/>
              <a:t>distributed hypermedia systems</a:t>
            </a:r>
            <a:r>
              <a:rPr lang="en-US" sz="1100" dirty="0"/>
              <a:t> and was first presented by Roy Fielding in 2000 in his famous </a:t>
            </a:r>
            <a:r>
              <a:rPr lang="en-US" sz="1100" dirty="0">
                <a:hlinkClick r:id="rId2"/>
              </a:rPr>
              <a:t>dissertation</a:t>
            </a:r>
            <a:r>
              <a:rPr lang="en-US" sz="1100" dirty="0"/>
              <a:t>.</a:t>
            </a:r>
          </a:p>
          <a:p>
            <a:r>
              <a:rPr lang="en-US" sz="1100" dirty="0"/>
              <a:t>Like any other architectural style, REST also does have it’s own </a:t>
            </a:r>
            <a:r>
              <a:rPr lang="en-US" sz="1100" dirty="0">
                <a:hlinkClick r:id="rId3"/>
              </a:rPr>
              <a:t>6 guiding constraints</a:t>
            </a:r>
            <a:r>
              <a:rPr lang="en-US" sz="1100" dirty="0"/>
              <a:t> which must be satisfied if an interface needs to be referred as </a:t>
            </a:r>
            <a:r>
              <a:rPr lang="en-US" sz="1100" b="1" dirty="0"/>
              <a:t>RESTful</a:t>
            </a:r>
            <a:r>
              <a:rPr lang="en-US" sz="1100" dirty="0"/>
              <a:t>. These principles are listed below.</a:t>
            </a:r>
          </a:p>
          <a:p>
            <a:pPr marL="0" indent="0">
              <a:buNone/>
            </a:pPr>
            <a:r>
              <a:rPr lang="en-US" sz="1100" b="1" dirty="0"/>
              <a:t>Guiding Principles of REST</a:t>
            </a:r>
          </a:p>
          <a:p>
            <a:r>
              <a:rPr lang="en-US" sz="1100" b="1" dirty="0"/>
              <a:t>Client–server</a:t>
            </a:r>
            <a:r>
              <a:rPr lang="en-US" sz="1100" dirty="0"/>
              <a:t> – By separating the user interface concerns from the data storage concerns, we improve the portability of the user interface across multiple platforms and improve scalability by simplifying the server components.</a:t>
            </a:r>
          </a:p>
          <a:p>
            <a:r>
              <a:rPr lang="en-US" sz="1100" b="1" dirty="0"/>
              <a:t>Stateless</a:t>
            </a:r>
            <a:r>
              <a:rPr lang="en-US" sz="1100" dirty="0"/>
              <a:t> – Each request from client to server must contain all of the information necessary to understand the request, and cannot take advantage of any stored context on the server. Session state is therefore kept entirely on the client.</a:t>
            </a:r>
          </a:p>
          <a:p>
            <a:pPr marL="0" indent="0">
              <a:buNone/>
            </a:pPr>
            <a:endParaRPr lang="en-US" sz="1100" dirty="0"/>
          </a:p>
          <a:p>
            <a:endParaRPr lang="en-US" sz="1100" dirty="0"/>
          </a:p>
        </p:txBody>
      </p:sp>
      <p:sp>
        <p:nvSpPr>
          <p:cNvPr id="4" name="Content Placeholder 3">
            <a:extLst>
              <a:ext uri="{FF2B5EF4-FFF2-40B4-BE49-F238E27FC236}">
                <a16:creationId xmlns:a16="http://schemas.microsoft.com/office/drawing/2014/main" id="{CD422E29-A947-9946-BAD5-1D4D6F6AAA1B}"/>
              </a:ext>
            </a:extLst>
          </p:cNvPr>
          <p:cNvSpPr>
            <a:spLocks noGrp="1"/>
          </p:cNvSpPr>
          <p:nvPr>
            <p:ph idx="10"/>
          </p:nvPr>
        </p:nvSpPr>
        <p:spPr>
          <a:xfrm>
            <a:off x="4724400" y="536326"/>
            <a:ext cx="4191000" cy="4038600"/>
          </a:xfrm>
        </p:spPr>
        <p:txBody>
          <a:bodyPr/>
          <a:lstStyle/>
          <a:p>
            <a:r>
              <a:rPr lang="en-US" sz="1100" b="1" dirty="0"/>
              <a:t>Cacheable</a:t>
            </a:r>
            <a:r>
              <a:rPr lang="en-US" sz="1100" dirty="0"/>
              <a:t> – Cache constraints require that the data within a response to a request be implicitly or explicitly labeled as cacheable or non-cacheable. If a response is cacheable, then a client cache is given the right to reuse that response data for later, equivalent requests.</a:t>
            </a:r>
          </a:p>
          <a:p>
            <a:r>
              <a:rPr lang="en-US" sz="1100" b="1" dirty="0"/>
              <a:t>Uniform interface</a:t>
            </a:r>
            <a:r>
              <a:rPr lang="en-US" sz="1100" dirty="0"/>
              <a:t> – By applying the software engineering principle of generality to the component interface, the overall system architecture is simplified and the visibility of interactions is improved. In order to obtain a uniform interface, multiple architectural constraints are needed to guide the behavior of components. REST is defined by four interface constraints: identification of resources; manipulation of resources through representations; self-descriptive messages; and, hypermedia as the engine of application state.</a:t>
            </a:r>
          </a:p>
          <a:p>
            <a:r>
              <a:rPr lang="en-US" sz="1100" b="1" dirty="0"/>
              <a:t>Layered system</a:t>
            </a:r>
            <a:r>
              <a:rPr lang="en-US" sz="1100" dirty="0"/>
              <a:t> – The layered system style allows an architecture to be composed of hierarchical layers by constraining component behavior such that each component cannot “see” beyond the immediate layer with which they are interacting.</a:t>
            </a:r>
          </a:p>
          <a:p>
            <a:r>
              <a:rPr lang="en-US" sz="1100" b="1" dirty="0"/>
              <a:t>Code on demand (optional)</a:t>
            </a:r>
            <a:r>
              <a:rPr lang="en-US" sz="1100" dirty="0"/>
              <a:t> – REST allows client functionality to be extended by downloading and executing code in the form of applets or scripts. This simplifies clients by reducing the number of features required to be pre-implemented.</a:t>
            </a:r>
          </a:p>
          <a:p>
            <a:endParaRPr lang="en-US" sz="1100" dirty="0"/>
          </a:p>
        </p:txBody>
      </p:sp>
    </p:spTree>
    <p:extLst>
      <p:ext uri="{BB962C8B-B14F-4D97-AF65-F5344CB8AC3E}">
        <p14:creationId xmlns:p14="http://schemas.microsoft.com/office/powerpoint/2010/main" val="97343778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A7511C0-4C7C-094F-AD04-CD7218B6D54A}"/>
              </a:ext>
            </a:extLst>
          </p:cNvPr>
          <p:cNvSpPr>
            <a:spLocks noGrp="1"/>
          </p:cNvSpPr>
          <p:nvPr>
            <p:ph idx="1"/>
          </p:nvPr>
        </p:nvSpPr>
        <p:spPr>
          <a:xfrm>
            <a:off x="76200" y="505878"/>
            <a:ext cx="8666629" cy="4038600"/>
          </a:xfrm>
        </p:spPr>
        <p:txBody>
          <a:bodyPr/>
          <a:lstStyle/>
          <a:p>
            <a:pPr marL="0" indent="0">
              <a:buNone/>
            </a:pPr>
            <a:r>
              <a:rPr lang="en-US" sz="1400" b="1" dirty="0"/>
              <a:t>Resources are an abstraction. The application maps to create things and actions.</a:t>
            </a:r>
          </a:p>
          <a:p>
            <a:pPr marL="0" indent="0">
              <a:buNone/>
            </a:pPr>
            <a:r>
              <a:rPr lang="en-US" sz="1100" dirty="0"/>
              <a:t>“</a:t>
            </a:r>
            <a:r>
              <a:rPr lang="en-US" sz="1400" dirty="0"/>
              <a:t>A resource-oriented API is generally modeled as a resource hierarchy, where each node is either a </a:t>
            </a:r>
            <a:r>
              <a:rPr lang="en-US" sz="1400" i="1" dirty="0"/>
              <a:t>simple resource</a:t>
            </a:r>
            <a:r>
              <a:rPr lang="en-US" sz="1400" dirty="0"/>
              <a:t> or a </a:t>
            </a:r>
            <a:r>
              <a:rPr lang="en-US" sz="1400" i="1" dirty="0"/>
              <a:t>collection resource</a:t>
            </a:r>
            <a:r>
              <a:rPr lang="en-US" sz="1400" dirty="0"/>
              <a:t>. For convenience, they are often called a resource and a collection, respectively.</a:t>
            </a:r>
          </a:p>
          <a:p>
            <a:r>
              <a:rPr lang="en-US" sz="1400" dirty="0"/>
              <a:t>A collection contains a list of resources of </a:t>
            </a:r>
            <a:r>
              <a:rPr lang="en-US" sz="1400" b="1" dirty="0"/>
              <a:t>the same type</a:t>
            </a:r>
            <a:r>
              <a:rPr lang="en-US" sz="1400" dirty="0"/>
              <a:t>. For example, a user has a collection of contacts.</a:t>
            </a:r>
          </a:p>
          <a:p>
            <a:r>
              <a:rPr lang="en-US" sz="1400" dirty="0"/>
              <a:t>A resource has some state and zero or more sub-resources. Each sub-resource can be either a simple resource or a collection resource.</a:t>
            </a:r>
          </a:p>
          <a:p>
            <a:pPr marL="0" indent="0">
              <a:buNone/>
            </a:pPr>
            <a:r>
              <a:rPr lang="en-US" sz="1400" dirty="0"/>
              <a:t>For example, Gmail API has a collection of users, each user has a collection of messages, a collection of threads, a collection of labels, a profile resource, and several setting resources.</a:t>
            </a:r>
          </a:p>
          <a:p>
            <a:pPr marL="0" indent="0">
              <a:buNone/>
            </a:pPr>
            <a:r>
              <a:rPr lang="en-US" sz="1400" dirty="0"/>
              <a:t>While there is some conceptual alignment between storage</a:t>
            </a:r>
            <a:br>
              <a:rPr lang="en-US" sz="1400" dirty="0"/>
            </a:br>
            <a:r>
              <a:rPr lang="en-US" sz="1400" dirty="0"/>
              <a:t>systems and REST APIs, a service with a resource-oriented </a:t>
            </a:r>
            <a:br>
              <a:rPr lang="en-US" sz="1400" dirty="0"/>
            </a:br>
            <a:r>
              <a:rPr lang="en-US" sz="1400" dirty="0"/>
              <a:t>API is not necessarily a database, and has enormous flexibility </a:t>
            </a:r>
            <a:br>
              <a:rPr lang="en-US" sz="1400" dirty="0"/>
            </a:br>
            <a:r>
              <a:rPr lang="en-US" sz="1400" dirty="0"/>
              <a:t>in how it interprets resources and methods. </a:t>
            </a:r>
            <a:r>
              <a:rPr lang="en-US" sz="1400" dirty="0">
                <a:highlight>
                  <a:srgbClr val="FFFF00"/>
                </a:highlight>
              </a:rPr>
              <a:t>For example, </a:t>
            </a:r>
            <a:br>
              <a:rPr lang="en-US" sz="1400" dirty="0">
                <a:highlight>
                  <a:srgbClr val="FFFF00"/>
                </a:highlight>
              </a:rPr>
            </a:br>
            <a:r>
              <a:rPr lang="en-US" sz="1400" dirty="0">
                <a:highlight>
                  <a:srgbClr val="FFFF00"/>
                </a:highlight>
              </a:rPr>
              <a:t>creating a calendar event (resource) may create additional </a:t>
            </a:r>
            <a:br>
              <a:rPr lang="en-US" sz="1400" dirty="0">
                <a:highlight>
                  <a:srgbClr val="FFFF00"/>
                </a:highlight>
              </a:rPr>
            </a:br>
            <a:r>
              <a:rPr lang="en-US" sz="1400" dirty="0">
                <a:highlight>
                  <a:srgbClr val="FFFF00"/>
                </a:highlight>
              </a:rPr>
              <a:t>events for attendees, send email invitations to attendees, </a:t>
            </a:r>
            <a:br>
              <a:rPr lang="en-US" sz="1400" dirty="0">
                <a:highlight>
                  <a:srgbClr val="FFFF00"/>
                </a:highlight>
              </a:rPr>
            </a:br>
            <a:r>
              <a:rPr lang="en-US" sz="1400" dirty="0">
                <a:highlight>
                  <a:srgbClr val="FFFF00"/>
                </a:highlight>
              </a:rPr>
              <a:t>reserve conference rooms, and update video </a:t>
            </a:r>
            <a:br>
              <a:rPr lang="en-US" sz="1400" dirty="0">
                <a:highlight>
                  <a:srgbClr val="FFFF00"/>
                </a:highlight>
              </a:rPr>
            </a:br>
            <a:r>
              <a:rPr lang="en-US" sz="1400" dirty="0">
                <a:highlight>
                  <a:srgbClr val="FFFF00"/>
                </a:highlight>
              </a:rPr>
              <a:t>conference schedules.  (Emphasis added)</a:t>
            </a:r>
            <a:br>
              <a:rPr lang="en-US" sz="1400" dirty="0"/>
            </a:br>
            <a:r>
              <a:rPr lang="en-US" sz="1400" dirty="0"/>
              <a:t>(</a:t>
            </a:r>
            <a:r>
              <a:rPr lang="en-US" sz="1400" dirty="0">
                <a:hlinkClick r:id="rId2"/>
              </a:rPr>
              <a:t>https://cloud.google.com/apis/design/resources#resources</a:t>
            </a:r>
            <a:r>
              <a:rPr lang="en-US" sz="1400" dirty="0"/>
              <a:t>)</a:t>
            </a:r>
          </a:p>
          <a:p>
            <a:pPr marL="0" indent="0">
              <a:buNone/>
            </a:pPr>
            <a:br>
              <a:rPr lang="en-US" sz="1100" dirty="0"/>
            </a:br>
            <a:endParaRPr lang="en-US" sz="1100" dirty="0"/>
          </a:p>
        </p:txBody>
      </p:sp>
      <p:sp>
        <p:nvSpPr>
          <p:cNvPr id="3" name="Title 2">
            <a:extLst>
              <a:ext uri="{FF2B5EF4-FFF2-40B4-BE49-F238E27FC236}">
                <a16:creationId xmlns:a16="http://schemas.microsoft.com/office/drawing/2014/main" id="{BC316474-3A67-EF4B-B0BF-EA8B96995562}"/>
              </a:ext>
            </a:extLst>
          </p:cNvPr>
          <p:cNvSpPr>
            <a:spLocks noGrp="1"/>
          </p:cNvSpPr>
          <p:nvPr>
            <p:ph type="title"/>
          </p:nvPr>
        </p:nvSpPr>
        <p:spPr/>
        <p:txBody>
          <a:bodyPr/>
          <a:lstStyle/>
          <a:p>
            <a:r>
              <a:rPr lang="en-US" dirty="0"/>
              <a:t>Resources</a:t>
            </a:r>
          </a:p>
        </p:txBody>
      </p:sp>
      <p:pic>
        <p:nvPicPr>
          <p:cNvPr id="4" name="Picture 3">
            <a:extLst>
              <a:ext uri="{FF2B5EF4-FFF2-40B4-BE49-F238E27FC236}">
                <a16:creationId xmlns:a16="http://schemas.microsoft.com/office/drawing/2014/main" id="{878DB981-655C-8545-8216-DC51DB1BCBC0}"/>
              </a:ext>
            </a:extLst>
          </p:cNvPr>
          <p:cNvPicPr>
            <a:picLocks noChangeAspect="1"/>
          </p:cNvPicPr>
          <p:nvPr/>
        </p:nvPicPr>
        <p:blipFill>
          <a:blip r:embed="rId3"/>
          <a:stretch>
            <a:fillRect/>
          </a:stretch>
        </p:blipFill>
        <p:spPr>
          <a:xfrm>
            <a:off x="4651440" y="2493317"/>
            <a:ext cx="4303588" cy="1911034"/>
          </a:xfrm>
          <a:prstGeom prst="rect">
            <a:avLst/>
          </a:prstGeom>
        </p:spPr>
      </p:pic>
      <p:sp>
        <p:nvSpPr>
          <p:cNvPr id="5" name="Rectangle 4">
            <a:extLst>
              <a:ext uri="{FF2B5EF4-FFF2-40B4-BE49-F238E27FC236}">
                <a16:creationId xmlns:a16="http://schemas.microsoft.com/office/drawing/2014/main" id="{A1B4D89E-C602-C649-879F-0D2684572068}"/>
              </a:ext>
            </a:extLst>
          </p:cNvPr>
          <p:cNvSpPr/>
          <p:nvPr/>
        </p:nvSpPr>
        <p:spPr>
          <a:xfrm>
            <a:off x="4953000" y="4413673"/>
            <a:ext cx="3962400" cy="261610"/>
          </a:xfrm>
          <a:prstGeom prst="rect">
            <a:avLst/>
          </a:prstGeom>
        </p:spPr>
        <p:txBody>
          <a:bodyPr wrap="square">
            <a:spAutoFit/>
          </a:bodyPr>
          <a:lstStyle/>
          <a:p>
            <a:r>
              <a:rPr lang="en-US" sz="1100" dirty="0">
                <a:hlinkClick r:id="rId4"/>
              </a:rPr>
              <a:t>https://restful-api-design.readthedocs.io/en/latest/resources.html</a:t>
            </a:r>
            <a:r>
              <a:rPr lang="en-US" sz="1100" dirty="0"/>
              <a:t> </a:t>
            </a:r>
          </a:p>
        </p:txBody>
      </p:sp>
    </p:spTree>
    <p:extLst>
      <p:ext uri="{BB962C8B-B14F-4D97-AF65-F5344CB8AC3E}">
        <p14:creationId xmlns:p14="http://schemas.microsoft.com/office/powerpoint/2010/main" val="102676452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9256EC0-FAE8-BC43-A1E7-83876314FBF4}"/>
              </a:ext>
            </a:extLst>
          </p:cNvPr>
          <p:cNvSpPr>
            <a:spLocks noGrp="1"/>
          </p:cNvSpPr>
          <p:nvPr>
            <p:ph idx="1"/>
          </p:nvPr>
        </p:nvSpPr>
        <p:spPr/>
        <p:txBody>
          <a:bodyPr/>
          <a:lstStyle/>
          <a:p>
            <a:r>
              <a:rPr lang="en-US" sz="1800" dirty="0"/>
              <a:t>When writing applications, we are used to writing functions or methods:</a:t>
            </a:r>
          </a:p>
          <a:p>
            <a:pPr lvl="1"/>
            <a:r>
              <a:rPr lang="en-US" sz="1600" dirty="0" err="1"/>
              <a:t>openAccount</a:t>
            </a:r>
            <a:r>
              <a:rPr lang="en-US" sz="1600" dirty="0"/>
              <a:t>(</a:t>
            </a:r>
            <a:r>
              <a:rPr lang="en-US" sz="1600" dirty="0" err="1"/>
              <a:t>last_name</a:t>
            </a:r>
            <a:r>
              <a:rPr lang="en-US" sz="1600" dirty="0"/>
              <a:t>, </a:t>
            </a:r>
            <a:r>
              <a:rPr lang="en-US" sz="1600" dirty="0" err="1"/>
              <a:t>first_name</a:t>
            </a:r>
            <a:r>
              <a:rPr lang="en-US" sz="1600" dirty="0"/>
              <a:t>, </a:t>
            </a:r>
            <a:r>
              <a:rPr lang="en-US" sz="1600" dirty="0" err="1"/>
              <a:t>tax_payer_id</a:t>
            </a:r>
            <a:r>
              <a:rPr lang="en-US" sz="1600" dirty="0"/>
              <a:t>)</a:t>
            </a:r>
          </a:p>
          <a:p>
            <a:pPr lvl="1"/>
            <a:r>
              <a:rPr lang="en-US" sz="1600" dirty="0" err="1"/>
              <a:t>account.deposit</a:t>
            </a:r>
            <a:r>
              <a:rPr lang="en-US" sz="1600" dirty="0"/>
              <a:t>(</a:t>
            </a:r>
            <a:r>
              <a:rPr lang="en-US" sz="1600" dirty="0" err="1"/>
              <a:t>deposit_amount</a:t>
            </a:r>
            <a:r>
              <a:rPr lang="en-US" sz="1600" dirty="0"/>
              <a:t>)</a:t>
            </a:r>
          </a:p>
          <a:p>
            <a:pPr lvl="1"/>
            <a:r>
              <a:rPr lang="en-US" sz="1600" dirty="0" err="1"/>
              <a:t>account.close</a:t>
            </a:r>
            <a:r>
              <a:rPr lang="en-US" sz="1600" dirty="0"/>
              <a:t>()</a:t>
            </a:r>
          </a:p>
          <a:p>
            <a:pPr marL="457200" lvl="1" indent="0">
              <a:buNone/>
            </a:pPr>
            <a:r>
              <a:rPr lang="en-US" sz="1600" dirty="0"/>
              <a:t>We can create and implement whatever functions we need.</a:t>
            </a:r>
          </a:p>
          <a:p>
            <a:r>
              <a:rPr lang="en-US" sz="1800" dirty="0"/>
              <a:t>REST only allows four methods:</a:t>
            </a:r>
          </a:p>
          <a:p>
            <a:pPr lvl="1"/>
            <a:r>
              <a:rPr lang="en-US" sz="1600" dirty="0"/>
              <a:t>POST: Create a resource</a:t>
            </a:r>
          </a:p>
          <a:p>
            <a:pPr lvl="1"/>
            <a:r>
              <a:rPr lang="en-US" sz="1600" dirty="0"/>
              <a:t>GET: Retrieve a resource</a:t>
            </a:r>
          </a:p>
          <a:p>
            <a:pPr lvl="1"/>
            <a:r>
              <a:rPr lang="en-US" sz="1600" dirty="0"/>
              <a:t>PUT: Update a resource</a:t>
            </a:r>
          </a:p>
          <a:p>
            <a:pPr lvl="1"/>
            <a:r>
              <a:rPr lang="en-US" sz="1600" dirty="0"/>
              <a:t>DELETE: Delete a resource</a:t>
            </a:r>
          </a:p>
          <a:p>
            <a:pPr marL="457200" lvl="1" indent="0">
              <a:buNone/>
            </a:pPr>
            <a:r>
              <a:rPr lang="en-US" sz="1600" dirty="0"/>
              <a:t>That’s it. That’s all you get.</a:t>
            </a:r>
          </a:p>
          <a:p>
            <a:pPr indent="-285750"/>
            <a:r>
              <a:rPr lang="en-US" sz="1800" dirty="0">
                <a:solidFill>
                  <a:srgbClr val="252525"/>
                </a:solidFill>
              </a:rPr>
              <a:t>A REST client needs no prior knowledge about how to interact with any particular application or server beyond a generic understanding of hypermedia.</a:t>
            </a:r>
            <a:endParaRPr lang="en-US" sz="1800" dirty="0"/>
          </a:p>
        </p:txBody>
      </p:sp>
      <p:sp>
        <p:nvSpPr>
          <p:cNvPr id="3" name="Title 2">
            <a:extLst>
              <a:ext uri="{FF2B5EF4-FFF2-40B4-BE49-F238E27FC236}">
                <a16:creationId xmlns:a16="http://schemas.microsoft.com/office/drawing/2014/main" id="{FDB8E604-7C76-7D45-81D0-B6B6FF66E37F}"/>
              </a:ext>
            </a:extLst>
          </p:cNvPr>
          <p:cNvSpPr>
            <a:spLocks noGrp="1"/>
          </p:cNvSpPr>
          <p:nvPr>
            <p:ph type="title"/>
          </p:nvPr>
        </p:nvSpPr>
        <p:spPr/>
        <p:txBody>
          <a:bodyPr/>
          <a:lstStyle/>
          <a:p>
            <a:r>
              <a:rPr lang="en-US" dirty="0"/>
              <a:t>REST – Resource Oriented</a:t>
            </a:r>
          </a:p>
        </p:txBody>
      </p:sp>
      <p:sp>
        <p:nvSpPr>
          <p:cNvPr id="4" name="Rectangle 3">
            <a:extLst>
              <a:ext uri="{FF2B5EF4-FFF2-40B4-BE49-F238E27FC236}">
                <a16:creationId xmlns:a16="http://schemas.microsoft.com/office/drawing/2014/main" id="{76440C34-93A6-BB46-9E23-141D30F7ABF5}"/>
              </a:ext>
            </a:extLst>
          </p:cNvPr>
          <p:cNvSpPr/>
          <p:nvPr/>
        </p:nvSpPr>
        <p:spPr>
          <a:xfrm>
            <a:off x="4191000" y="2343150"/>
            <a:ext cx="4572000" cy="1384995"/>
          </a:xfrm>
          <a:prstGeom prst="rect">
            <a:avLst/>
          </a:prstGeom>
        </p:spPr>
        <p:txBody>
          <a:bodyPr>
            <a:spAutoFit/>
          </a:bodyPr>
          <a:lstStyle/>
          <a:p>
            <a:r>
              <a:rPr lang="en-US" sz="1400" dirty="0">
                <a:solidFill>
                  <a:srgbClr val="202124"/>
                </a:solidFill>
                <a:latin typeface="Roboto" panose="020F0502020204030204" pitchFamily="34" charset="0"/>
              </a:rPr>
              <a:t>“The key characteristic of a resource-oriented API is that it emphasizes resources (data model) over the methods performed on the resources (functionality). A typical resource-oriented API exposes a large number of resources with a small number of methods.”</a:t>
            </a:r>
            <a:br>
              <a:rPr lang="en-US" sz="1400" dirty="0">
                <a:solidFill>
                  <a:srgbClr val="202124"/>
                </a:solidFill>
                <a:latin typeface="Roboto" panose="020F0502020204030204" pitchFamily="34" charset="0"/>
              </a:rPr>
            </a:br>
            <a:r>
              <a:rPr lang="en-US" sz="1200" dirty="0">
                <a:solidFill>
                  <a:srgbClr val="202124"/>
                </a:solidFill>
                <a:latin typeface="Roboto" panose="020F0502020204030204" pitchFamily="34" charset="0"/>
              </a:rPr>
              <a:t>(</a:t>
            </a:r>
            <a:r>
              <a:rPr lang="en-US" sz="1200" dirty="0">
                <a:solidFill>
                  <a:srgbClr val="202124"/>
                </a:solidFill>
                <a:latin typeface="Roboto" panose="020F0502020204030204" pitchFamily="34" charset="0"/>
                <a:hlinkClick r:id="rId2"/>
              </a:rPr>
              <a:t>https://cloud.google.com/apis/design/resources</a:t>
            </a:r>
            <a:r>
              <a:rPr lang="en-US" sz="1200" dirty="0">
                <a:solidFill>
                  <a:srgbClr val="202124"/>
                </a:solidFill>
                <a:latin typeface="Roboto" panose="020F0502020204030204" pitchFamily="34" charset="0"/>
              </a:rPr>
              <a:t>)</a:t>
            </a:r>
            <a:endParaRPr lang="en-US" sz="1400" dirty="0"/>
          </a:p>
        </p:txBody>
      </p:sp>
    </p:spTree>
    <p:extLst>
      <p:ext uri="{BB962C8B-B14F-4D97-AF65-F5344CB8AC3E}">
        <p14:creationId xmlns:p14="http://schemas.microsoft.com/office/powerpoint/2010/main" val="305318885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818605" y="996363"/>
            <a:ext cx="7480663" cy="3456031"/>
          </a:xfrm>
          <a:prstGeom prst="rect">
            <a:avLst/>
          </a:prstGeom>
        </p:spPr>
      </p:pic>
      <p:pic>
        <p:nvPicPr>
          <p:cNvPr id="4" name="Picture 3"/>
          <p:cNvPicPr>
            <a:picLocks noChangeAspect="1"/>
          </p:cNvPicPr>
          <p:nvPr/>
        </p:nvPicPr>
        <p:blipFill>
          <a:blip r:embed="rId3"/>
          <a:stretch>
            <a:fillRect/>
          </a:stretch>
        </p:blipFill>
        <p:spPr>
          <a:xfrm>
            <a:off x="3754149" y="3123694"/>
            <a:ext cx="644434" cy="562791"/>
          </a:xfrm>
          <a:prstGeom prst="rect">
            <a:avLst/>
          </a:prstGeom>
        </p:spPr>
      </p:pic>
      <p:sp>
        <p:nvSpPr>
          <p:cNvPr id="5" name="TextBox 4"/>
          <p:cNvSpPr txBox="1"/>
          <p:nvPr/>
        </p:nvSpPr>
        <p:spPr>
          <a:xfrm>
            <a:off x="4850672" y="3671412"/>
            <a:ext cx="3503023" cy="914400"/>
          </a:xfrm>
          <a:prstGeom prst="rect">
            <a:avLst/>
          </a:prstGeom>
          <a:noFill/>
        </p:spPr>
        <p:txBody>
          <a:bodyPr wrap="none" rtlCol="0">
            <a:noAutofit/>
          </a:bodyPr>
          <a:lstStyle/>
          <a:p>
            <a:pPr>
              <a:lnSpc>
                <a:spcPct val="90000"/>
              </a:lnSpc>
              <a:spcBef>
                <a:spcPts val="600"/>
              </a:spcBef>
              <a:spcAft>
                <a:spcPts val="0"/>
              </a:spcAft>
              <a:buClr>
                <a:schemeClr val="tx1"/>
              </a:buClr>
            </a:pPr>
            <a:r>
              <a:rPr lang="en-US" sz="1600" dirty="0">
                <a:latin typeface="+mn-lt"/>
              </a:rPr>
              <a:t>Web media (content) type, e.g.</a:t>
            </a:r>
          </a:p>
          <a:p>
            <a:pPr marL="342900" indent="-342900">
              <a:lnSpc>
                <a:spcPct val="90000"/>
              </a:lnSpc>
              <a:spcBef>
                <a:spcPts val="600"/>
              </a:spcBef>
              <a:spcAft>
                <a:spcPts val="0"/>
              </a:spcAft>
              <a:buClr>
                <a:schemeClr val="tx1"/>
              </a:buClr>
              <a:buFont typeface="Arial" charset="0"/>
              <a:buChar char="•"/>
            </a:pPr>
            <a:r>
              <a:rPr lang="en-US" sz="1600" dirty="0">
                <a:latin typeface="+mn-lt"/>
              </a:rPr>
              <a:t>text/html</a:t>
            </a:r>
          </a:p>
          <a:p>
            <a:pPr marL="342900" indent="-342900">
              <a:lnSpc>
                <a:spcPct val="90000"/>
              </a:lnSpc>
              <a:spcBef>
                <a:spcPts val="600"/>
              </a:spcBef>
              <a:spcAft>
                <a:spcPts val="0"/>
              </a:spcAft>
              <a:buClr>
                <a:schemeClr val="tx1"/>
              </a:buClr>
              <a:buFont typeface="Arial" charset="0"/>
              <a:buChar char="•"/>
            </a:pPr>
            <a:r>
              <a:rPr lang="en-US" sz="1600" dirty="0">
                <a:latin typeface="+mn-lt"/>
              </a:rPr>
              <a:t>application/</a:t>
            </a:r>
            <a:r>
              <a:rPr lang="en-US" sz="1600" dirty="0" err="1">
                <a:latin typeface="+mn-lt"/>
              </a:rPr>
              <a:t>json</a:t>
            </a:r>
            <a:endParaRPr lang="en-US" sz="1600" dirty="0">
              <a:latin typeface="+mn-lt"/>
            </a:endParaRPr>
          </a:p>
        </p:txBody>
      </p:sp>
      <p:pic>
        <p:nvPicPr>
          <p:cNvPr id="6" name="Picture 5"/>
          <p:cNvPicPr>
            <a:picLocks noChangeAspect="1"/>
          </p:cNvPicPr>
          <p:nvPr/>
        </p:nvPicPr>
        <p:blipFill>
          <a:blip r:embed="rId4"/>
          <a:stretch>
            <a:fillRect/>
          </a:stretch>
        </p:blipFill>
        <p:spPr>
          <a:xfrm>
            <a:off x="102568" y="996363"/>
            <a:ext cx="3791252" cy="874123"/>
          </a:xfrm>
          <a:prstGeom prst="rect">
            <a:avLst/>
          </a:prstGeom>
        </p:spPr>
      </p:pic>
      <p:sp>
        <p:nvSpPr>
          <p:cNvPr id="7" name="TextBox 6"/>
          <p:cNvSpPr txBox="1"/>
          <p:nvPr/>
        </p:nvSpPr>
        <p:spPr>
          <a:xfrm>
            <a:off x="228600" y="588775"/>
            <a:ext cx="914400" cy="914400"/>
          </a:xfrm>
          <a:prstGeom prst="rect">
            <a:avLst/>
          </a:prstGeom>
          <a:noFill/>
        </p:spPr>
        <p:txBody>
          <a:bodyPr wrap="none" rtlCol="0">
            <a:noAutofit/>
          </a:bodyPr>
          <a:lstStyle/>
          <a:p>
            <a:pPr>
              <a:lnSpc>
                <a:spcPct val="90000"/>
              </a:lnSpc>
              <a:spcBef>
                <a:spcPts val="600"/>
              </a:spcBef>
              <a:spcAft>
                <a:spcPts val="0"/>
              </a:spcAft>
              <a:buClr>
                <a:schemeClr val="bg1"/>
              </a:buClr>
            </a:pPr>
            <a:r>
              <a:rPr lang="en-US" sz="1800" dirty="0">
                <a:latin typeface="+mn-lt"/>
              </a:rPr>
              <a:t>Accept type in headers.</a:t>
            </a:r>
          </a:p>
          <a:p>
            <a:pPr marL="342900" indent="-342900">
              <a:lnSpc>
                <a:spcPct val="90000"/>
              </a:lnSpc>
              <a:spcBef>
                <a:spcPts val="600"/>
              </a:spcBef>
              <a:spcAft>
                <a:spcPts val="0"/>
              </a:spcAft>
              <a:buClr>
                <a:schemeClr val="bg1"/>
              </a:buClr>
              <a:buFont typeface="Arial" charset="0"/>
              <a:buChar char="•"/>
            </a:pPr>
            <a:endParaRPr lang="en-US" sz="1800" dirty="0">
              <a:latin typeface="+mn-lt"/>
            </a:endParaRPr>
          </a:p>
        </p:txBody>
      </p:sp>
      <p:sp>
        <p:nvSpPr>
          <p:cNvPr id="8" name="Left Brace 7"/>
          <p:cNvSpPr/>
          <p:nvPr/>
        </p:nvSpPr>
        <p:spPr>
          <a:xfrm rot="5400000">
            <a:off x="4130433" y="1180346"/>
            <a:ext cx="438994" cy="1915886"/>
          </a:xfrm>
          <a:prstGeom prst="leftBrace">
            <a:avLst>
              <a:gd name="adj1" fmla="val 8333"/>
              <a:gd name="adj2" fmla="val 49918"/>
            </a:avLst>
          </a:prstGeom>
          <a:ln w="28575">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TextBox 8"/>
          <p:cNvSpPr txBox="1"/>
          <p:nvPr/>
        </p:nvSpPr>
        <p:spPr>
          <a:xfrm>
            <a:off x="4850672" y="470172"/>
            <a:ext cx="4199043" cy="914400"/>
          </a:xfrm>
          <a:prstGeom prst="rect">
            <a:avLst/>
          </a:prstGeom>
          <a:noFill/>
        </p:spPr>
        <p:txBody>
          <a:bodyPr wrap="none" rtlCol="0">
            <a:noAutofit/>
          </a:bodyPr>
          <a:lstStyle/>
          <a:p>
            <a:pPr marL="171450" indent="-171450">
              <a:lnSpc>
                <a:spcPct val="90000"/>
              </a:lnSpc>
              <a:spcBef>
                <a:spcPts val="600"/>
              </a:spcBef>
              <a:spcAft>
                <a:spcPts val="0"/>
              </a:spcAft>
              <a:buClr>
                <a:schemeClr val="tx1"/>
              </a:buClr>
              <a:buFont typeface="Arial" panose="020B0604020202020204" pitchFamily="34" charset="0"/>
              <a:buChar char="•"/>
            </a:pPr>
            <a:r>
              <a:rPr lang="en-US" sz="1200" dirty="0">
                <a:latin typeface="+mn-lt"/>
              </a:rPr>
              <a:t>Relative URL identifies “resource” on the server. </a:t>
            </a:r>
          </a:p>
          <a:p>
            <a:pPr marL="171450" indent="-171450">
              <a:lnSpc>
                <a:spcPct val="90000"/>
              </a:lnSpc>
              <a:spcBef>
                <a:spcPts val="600"/>
              </a:spcBef>
              <a:spcAft>
                <a:spcPts val="0"/>
              </a:spcAft>
              <a:buClr>
                <a:schemeClr val="tx1"/>
              </a:buClr>
              <a:buFont typeface="Arial" panose="020B0604020202020204" pitchFamily="34" charset="0"/>
              <a:buChar char="•"/>
            </a:pPr>
            <a:r>
              <a:rPr lang="en-US" sz="1200" dirty="0">
                <a:latin typeface="+mn-lt"/>
              </a:rPr>
              <a:t>Server implementation maps abstract resource to tangible</a:t>
            </a:r>
            <a:br>
              <a:rPr lang="en-US" sz="1200" dirty="0">
                <a:latin typeface="+mn-lt"/>
              </a:rPr>
            </a:br>
            <a:r>
              <a:rPr lang="en-US" sz="1200" dirty="0">
                <a:latin typeface="+mn-lt"/>
              </a:rPr>
              <a:t>“thing,” file, DB row, </a:t>
            </a:r>
            <a:r>
              <a:rPr lang="mr-IN" sz="1200" dirty="0">
                <a:latin typeface="+mn-lt"/>
              </a:rPr>
              <a:t>…</a:t>
            </a:r>
            <a:r>
              <a:rPr lang="en-US" sz="1200" dirty="0">
                <a:latin typeface="+mn-lt"/>
              </a:rPr>
              <a:t> and any application logic.</a:t>
            </a:r>
          </a:p>
        </p:txBody>
      </p:sp>
      <p:cxnSp>
        <p:nvCxnSpPr>
          <p:cNvPr id="11" name="Straight Arrow Connector 10"/>
          <p:cNvCxnSpPr>
            <a:cxnSpLocks/>
          </p:cNvCxnSpPr>
          <p:nvPr/>
        </p:nvCxnSpPr>
        <p:spPr>
          <a:xfrm flipH="1">
            <a:off x="4345578" y="1200150"/>
            <a:ext cx="1712743" cy="718642"/>
          </a:xfrm>
          <a:prstGeom prst="straightConnector1">
            <a:avLst/>
          </a:prstGeom>
          <a:ln w="28575">
            <a:solidFill>
              <a:srgbClr val="0070C0"/>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5351416" y="2185627"/>
            <a:ext cx="400594" cy="172159"/>
          </a:xfrm>
          <a:prstGeom prst="straightConnector1">
            <a:avLst/>
          </a:prstGeom>
          <a:ln w="28575">
            <a:solidFill>
              <a:srgbClr val="0070C0"/>
            </a:solidFill>
            <a:prstDash val="sysDot"/>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V="1">
            <a:off x="6211389" y="1826563"/>
            <a:ext cx="574766" cy="452846"/>
          </a:xfrm>
          <a:prstGeom prst="straightConnector1">
            <a:avLst/>
          </a:prstGeom>
          <a:ln w="28575">
            <a:solidFill>
              <a:srgbClr val="0070C0"/>
            </a:solidFill>
            <a:prstDash val="sysDot"/>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68157" y="3082834"/>
            <a:ext cx="914400" cy="914400"/>
          </a:xfrm>
          <a:prstGeom prst="rect">
            <a:avLst/>
          </a:prstGeom>
          <a:noFill/>
        </p:spPr>
        <p:txBody>
          <a:bodyPr wrap="none" rtlCol="0">
            <a:noAutofit/>
          </a:bodyPr>
          <a:lstStyle/>
          <a:p>
            <a:pPr marL="285750" indent="-285750">
              <a:lnSpc>
                <a:spcPct val="90000"/>
              </a:lnSpc>
              <a:spcBef>
                <a:spcPts val="600"/>
              </a:spcBef>
              <a:spcAft>
                <a:spcPts val="0"/>
              </a:spcAft>
              <a:buClr>
                <a:schemeClr val="bg1"/>
              </a:buClr>
              <a:buFont typeface="Arial" panose="020B0604020202020204" pitchFamily="34" charset="0"/>
              <a:buChar char="•"/>
            </a:pPr>
            <a:r>
              <a:rPr lang="en-US" sz="1400" dirty="0">
                <a:latin typeface="+mn-lt"/>
              </a:rPr>
              <a:t>Client may be</a:t>
            </a:r>
          </a:p>
          <a:p>
            <a:pPr marL="285750" indent="-285750">
              <a:lnSpc>
                <a:spcPct val="90000"/>
              </a:lnSpc>
              <a:spcBef>
                <a:spcPts val="600"/>
              </a:spcBef>
              <a:spcAft>
                <a:spcPts val="0"/>
              </a:spcAft>
              <a:buClr>
                <a:schemeClr val="bg1"/>
              </a:buClr>
              <a:buFont typeface="Arial" panose="020B0604020202020204" pitchFamily="34" charset="0"/>
              <a:buChar char="•"/>
            </a:pPr>
            <a:r>
              <a:rPr lang="en-US" sz="1400" dirty="0">
                <a:latin typeface="+mn-lt"/>
              </a:rPr>
              <a:t>Browser</a:t>
            </a:r>
          </a:p>
          <a:p>
            <a:pPr marL="285750" indent="-285750">
              <a:lnSpc>
                <a:spcPct val="90000"/>
              </a:lnSpc>
              <a:spcBef>
                <a:spcPts val="600"/>
              </a:spcBef>
              <a:spcAft>
                <a:spcPts val="0"/>
              </a:spcAft>
              <a:buClr>
                <a:schemeClr val="bg1"/>
              </a:buClr>
              <a:buFont typeface="Arial" panose="020B0604020202020204" pitchFamily="34" charset="0"/>
              <a:buChar char="•"/>
            </a:pPr>
            <a:r>
              <a:rPr lang="en-US" sz="1400" dirty="0">
                <a:latin typeface="+mn-lt"/>
              </a:rPr>
              <a:t>Mobile device</a:t>
            </a:r>
          </a:p>
          <a:p>
            <a:pPr marL="285750" indent="-285750">
              <a:lnSpc>
                <a:spcPct val="90000"/>
              </a:lnSpc>
              <a:spcBef>
                <a:spcPts val="600"/>
              </a:spcBef>
              <a:spcAft>
                <a:spcPts val="0"/>
              </a:spcAft>
              <a:buClr>
                <a:schemeClr val="bg1"/>
              </a:buClr>
              <a:buFont typeface="Arial" panose="020B0604020202020204" pitchFamily="34" charset="0"/>
              <a:buChar char="•"/>
            </a:pPr>
            <a:r>
              <a:rPr lang="en-US" sz="1400" dirty="0">
                <a:latin typeface="+mn-lt"/>
              </a:rPr>
              <a:t>Other REST Service</a:t>
            </a:r>
          </a:p>
          <a:p>
            <a:pPr marL="285750" indent="-285750">
              <a:lnSpc>
                <a:spcPct val="90000"/>
              </a:lnSpc>
              <a:spcBef>
                <a:spcPts val="600"/>
              </a:spcBef>
              <a:spcAft>
                <a:spcPts val="0"/>
              </a:spcAft>
              <a:buClr>
                <a:schemeClr val="bg1"/>
              </a:buClr>
              <a:buFont typeface="Arial" panose="020B0604020202020204" pitchFamily="34" charset="0"/>
              <a:buChar char="•"/>
            </a:pPr>
            <a:r>
              <a:rPr lang="mr-IN" sz="1400" dirty="0">
                <a:latin typeface="+mn-lt"/>
              </a:rPr>
              <a:t>…</a:t>
            </a:r>
            <a:r>
              <a:rPr lang="en-US" sz="1400" dirty="0">
                <a:latin typeface="+mn-lt"/>
              </a:rPr>
              <a:t> </a:t>
            </a:r>
            <a:r>
              <a:rPr lang="mr-IN" sz="1400" dirty="0">
                <a:latin typeface="+mn-lt"/>
              </a:rPr>
              <a:t>…</a:t>
            </a:r>
            <a:endParaRPr lang="en-US" sz="1400" dirty="0">
              <a:latin typeface="+mn-lt"/>
            </a:endParaRPr>
          </a:p>
        </p:txBody>
      </p:sp>
      <p:sp>
        <p:nvSpPr>
          <p:cNvPr id="14" name="Title 2">
            <a:extLst>
              <a:ext uri="{FF2B5EF4-FFF2-40B4-BE49-F238E27FC236}">
                <a16:creationId xmlns:a16="http://schemas.microsoft.com/office/drawing/2014/main" id="{BEAAF105-4C96-BA4B-8F9A-249A9CE3A224}"/>
              </a:ext>
            </a:extLst>
          </p:cNvPr>
          <p:cNvSpPr txBox="1">
            <a:spLocks/>
          </p:cNvSpPr>
          <p:nvPr/>
        </p:nvSpPr>
        <p:spPr>
          <a:xfrm>
            <a:off x="172570" y="1121"/>
            <a:ext cx="8666629" cy="443198"/>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400" dirty="0">
                <a:solidFill>
                  <a:schemeClr val="bg1"/>
                </a:solidFill>
              </a:rPr>
              <a:t>Resources, URLs, Content Types</a:t>
            </a:r>
          </a:p>
        </p:txBody>
      </p:sp>
    </p:spTree>
    <p:extLst>
      <p:ext uri="{BB962C8B-B14F-4D97-AF65-F5344CB8AC3E}">
        <p14:creationId xmlns:p14="http://schemas.microsoft.com/office/powerpoint/2010/main" val="3552458424"/>
      </p:ext>
    </p:extLst>
  </p:cSld>
  <p:clrMapOvr>
    <a:masterClrMapping/>
  </p:clrMapOvr>
  <p:transition spd="med">
    <p:wipe dir="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FF4C04-B95C-53A1-B79E-79C3CD3F2C5E}"/>
              </a:ext>
            </a:extLst>
          </p:cNvPr>
          <p:cNvSpPr>
            <a:spLocks noGrp="1"/>
          </p:cNvSpPr>
          <p:nvPr>
            <p:ph type="title"/>
          </p:nvPr>
        </p:nvSpPr>
        <p:spPr/>
        <p:txBody>
          <a:bodyPr/>
          <a:lstStyle/>
          <a:p>
            <a:r>
              <a:rPr lang="en-US" dirty="0"/>
              <a:t>Resources and APIs</a:t>
            </a:r>
          </a:p>
        </p:txBody>
      </p:sp>
      <p:sp>
        <p:nvSpPr>
          <p:cNvPr id="3" name="Content Placeholder 2">
            <a:extLst>
              <a:ext uri="{FF2B5EF4-FFF2-40B4-BE49-F238E27FC236}">
                <a16:creationId xmlns:a16="http://schemas.microsoft.com/office/drawing/2014/main" id="{B880A05B-3B1E-D6ED-CC20-E5AF621AA4E4}"/>
              </a:ext>
            </a:extLst>
          </p:cNvPr>
          <p:cNvSpPr>
            <a:spLocks noGrp="1"/>
          </p:cNvSpPr>
          <p:nvPr>
            <p:ph idx="1"/>
          </p:nvPr>
        </p:nvSpPr>
        <p:spPr>
          <a:xfrm>
            <a:off x="152400" y="1733550"/>
            <a:ext cx="8839200" cy="2895600"/>
          </a:xfrm>
        </p:spPr>
        <p:txBody>
          <a:bodyPr/>
          <a:lstStyle/>
          <a:p>
            <a:r>
              <a:rPr lang="en-US" sz="1400" dirty="0"/>
              <a:t>Base resources, paths and methods:</a:t>
            </a:r>
          </a:p>
          <a:p>
            <a:pPr lvl="1"/>
            <a:r>
              <a:rPr lang="en-US" sz="1200" dirty="0"/>
              <a:t>/courses: GET</a:t>
            </a:r>
            <a:r>
              <a:rPr lang="en-US" sz="1200" strike="sngStrike" dirty="0"/>
              <a:t>, POST</a:t>
            </a:r>
          </a:p>
          <a:p>
            <a:pPr lvl="1"/>
            <a:r>
              <a:rPr lang="en-US" sz="1200" dirty="0"/>
              <a:t>/courses/&lt;id&gt;: GET, </a:t>
            </a:r>
            <a:r>
              <a:rPr lang="en-US" sz="1200" strike="sngStrike" dirty="0"/>
              <a:t>PUT, DELETE</a:t>
            </a:r>
          </a:p>
          <a:p>
            <a:pPr lvl="1"/>
            <a:r>
              <a:rPr lang="en-US" sz="1200" dirty="0"/>
              <a:t>/sections: GET, </a:t>
            </a:r>
            <a:r>
              <a:rPr lang="en-US" sz="1200" strike="sngStrike" dirty="0"/>
              <a:t>POST</a:t>
            </a:r>
          </a:p>
          <a:p>
            <a:pPr lvl="1"/>
            <a:r>
              <a:rPr lang="en-US" sz="1200" dirty="0"/>
              <a:t>/sections/&lt;id&gt;: GET, </a:t>
            </a:r>
            <a:r>
              <a:rPr lang="en-US" sz="1200" strike="sngStrike" dirty="0"/>
              <a:t>PUT, DELETE</a:t>
            </a:r>
          </a:p>
          <a:p>
            <a:pPr lvl="1"/>
            <a:r>
              <a:rPr lang="en-US" sz="1200" dirty="0"/>
              <a:t>/participants: GET, </a:t>
            </a:r>
            <a:r>
              <a:rPr lang="en-US" sz="1200" strike="sngStrike" dirty="0"/>
              <a:t>POST</a:t>
            </a:r>
          </a:p>
          <a:p>
            <a:pPr lvl="1"/>
            <a:r>
              <a:rPr lang="en-US" sz="1200" dirty="0"/>
              <a:t>/participants/&lt;id&gt;: GET, </a:t>
            </a:r>
            <a:r>
              <a:rPr lang="en-US" sz="1200" strike="sngStrike" dirty="0"/>
              <a:t>PUT, DELETE</a:t>
            </a:r>
          </a:p>
          <a:p>
            <a:r>
              <a:rPr lang="en-US" sz="1400" dirty="0"/>
              <a:t>There are relative, navigation paths:</a:t>
            </a:r>
          </a:p>
          <a:p>
            <a:pPr lvl="1"/>
            <a:r>
              <a:rPr lang="en-US" sz="1200" dirty="0"/>
              <a:t>/courses/&lt;id&gt;/sections</a:t>
            </a:r>
          </a:p>
          <a:p>
            <a:pPr lvl="1"/>
            <a:r>
              <a:rPr lang="en-US" sz="1200" dirty="0"/>
              <a:t>/participants/&lt;id&gt;/sections</a:t>
            </a:r>
          </a:p>
          <a:p>
            <a:pPr lvl="1"/>
            <a:r>
              <a:rPr lang="en-US" sz="1200" dirty="0"/>
              <a:t>etc.</a:t>
            </a:r>
          </a:p>
          <a:p>
            <a:r>
              <a:rPr lang="en-US" sz="1400" dirty="0"/>
              <a:t>GET on resources that are collections may also have query parameters.</a:t>
            </a:r>
          </a:p>
          <a:p>
            <a:pPr lvl="1"/>
            <a:endParaRPr lang="en-US" sz="1200" dirty="0"/>
          </a:p>
          <a:p>
            <a:pPr lvl="1"/>
            <a:endParaRPr lang="en-US" sz="1200" dirty="0"/>
          </a:p>
        </p:txBody>
      </p:sp>
      <p:pic>
        <p:nvPicPr>
          <p:cNvPr id="5" name="Picture 4">
            <a:extLst>
              <a:ext uri="{FF2B5EF4-FFF2-40B4-BE49-F238E27FC236}">
                <a16:creationId xmlns:a16="http://schemas.microsoft.com/office/drawing/2014/main" id="{BC7E47D7-126D-42E8-2B68-0CAE893FDF3A}"/>
              </a:ext>
            </a:extLst>
          </p:cNvPr>
          <p:cNvPicPr>
            <a:picLocks noChangeAspect="1"/>
          </p:cNvPicPr>
          <p:nvPr/>
        </p:nvPicPr>
        <p:blipFill>
          <a:blip r:embed="rId2"/>
          <a:stretch>
            <a:fillRect/>
          </a:stretch>
        </p:blipFill>
        <p:spPr>
          <a:xfrm>
            <a:off x="1676400" y="514350"/>
            <a:ext cx="5643716" cy="1219200"/>
          </a:xfrm>
          <a:prstGeom prst="rect">
            <a:avLst/>
          </a:prstGeom>
        </p:spPr>
      </p:pic>
      <p:sp>
        <p:nvSpPr>
          <p:cNvPr id="7" name="TextBox 6">
            <a:extLst>
              <a:ext uri="{FF2B5EF4-FFF2-40B4-BE49-F238E27FC236}">
                <a16:creationId xmlns:a16="http://schemas.microsoft.com/office/drawing/2014/main" id="{A6D791D3-6154-CE35-2E54-6E78F33DCACC}"/>
              </a:ext>
            </a:extLst>
          </p:cNvPr>
          <p:cNvSpPr txBox="1"/>
          <p:nvPr/>
        </p:nvSpPr>
        <p:spPr>
          <a:xfrm>
            <a:off x="3810000" y="1803581"/>
            <a:ext cx="5257800" cy="2339102"/>
          </a:xfrm>
          <a:prstGeom prst="rect">
            <a:avLst/>
          </a:prstGeom>
          <a:noFill/>
        </p:spPr>
        <p:txBody>
          <a:bodyPr wrap="square" rtlCol="0">
            <a:spAutoFit/>
          </a:bodyPr>
          <a:lstStyle/>
          <a:p>
            <a:pPr marL="285750" indent="-285750">
              <a:buFont typeface="Arial" panose="020B0604020202020204" pitchFamily="34" charset="0"/>
              <a:buChar char="•"/>
            </a:pPr>
            <a:r>
              <a:rPr lang="en-US" sz="1600" dirty="0"/>
              <a:t>There are two approaches to defining API</a:t>
            </a:r>
          </a:p>
          <a:p>
            <a:pPr marL="742950" lvl="1" indent="-285750">
              <a:buFont typeface="Arial" panose="020B0604020202020204" pitchFamily="34" charset="0"/>
              <a:buChar char="•"/>
            </a:pPr>
            <a:r>
              <a:rPr lang="en-US" sz="1400" dirty="0"/>
              <a:t>Start with </a:t>
            </a:r>
            <a:r>
              <a:rPr lang="en-US" sz="1400" dirty="0" err="1"/>
              <a:t>OpenAPI</a:t>
            </a:r>
            <a:r>
              <a:rPr lang="en-US" sz="1400" dirty="0"/>
              <a:t> document and</a:t>
            </a:r>
            <a:br>
              <a:rPr lang="en-US" sz="1400" dirty="0"/>
            </a:br>
            <a:r>
              <a:rPr lang="en-US" sz="1400" dirty="0"/>
              <a:t>produce an implementation template.</a:t>
            </a:r>
          </a:p>
          <a:p>
            <a:pPr marL="742950" lvl="1" indent="-285750">
              <a:buFont typeface="Arial" panose="020B0604020202020204" pitchFamily="34" charset="0"/>
              <a:buChar char="•"/>
            </a:pPr>
            <a:r>
              <a:rPr lang="en-US" sz="1400" dirty="0"/>
              <a:t>Start with annotated code and generate</a:t>
            </a:r>
            <a:br>
              <a:rPr lang="en-US" sz="1400" dirty="0"/>
            </a:br>
            <a:r>
              <a:rPr lang="en-US" sz="1400" dirty="0"/>
              <a:t>API document.</a:t>
            </a:r>
          </a:p>
          <a:p>
            <a:pPr marL="285750" indent="-285750">
              <a:buFont typeface="Arial" panose="020B0604020202020204" pitchFamily="34" charset="0"/>
              <a:buChar char="•"/>
            </a:pPr>
            <a:r>
              <a:rPr lang="en-US" sz="1600" dirty="0"/>
              <a:t>In either approach, I start with </a:t>
            </a:r>
            <a:r>
              <a:rPr lang="en-US" sz="1600" i="1" dirty="0"/>
              <a:t>models.</a:t>
            </a:r>
          </a:p>
          <a:p>
            <a:pPr marL="285750" indent="-285750">
              <a:buFont typeface="Arial" panose="020B0604020202020204" pitchFamily="34" charset="0"/>
              <a:buChar char="•"/>
            </a:pPr>
            <a:r>
              <a:rPr lang="en-US" sz="1600" dirty="0"/>
              <a:t>Also, </a:t>
            </a:r>
          </a:p>
          <a:p>
            <a:pPr marL="742950" lvl="1" indent="-285750">
              <a:buFont typeface="Arial" panose="020B0604020202020204" pitchFamily="34" charset="0"/>
              <a:buChar char="•"/>
            </a:pPr>
            <a:r>
              <a:rPr lang="en-US" sz="1400" dirty="0"/>
              <a:t>I lack the security permission to update </a:t>
            </a:r>
            <a:r>
              <a:rPr lang="en-US" sz="1400" dirty="0" err="1"/>
              <a:t>CourseWorks</a:t>
            </a:r>
            <a:r>
              <a:rPr lang="en-US" sz="1400" dirty="0"/>
              <a:t>.</a:t>
            </a:r>
          </a:p>
          <a:p>
            <a:pPr marL="742950" lvl="1" indent="-285750">
              <a:buFont typeface="Arial" panose="020B0604020202020204" pitchFamily="34" charset="0"/>
              <a:buChar char="•"/>
            </a:pPr>
            <a:r>
              <a:rPr lang="en-US" sz="1400" dirty="0"/>
              <a:t>I can choose to not surface the methods or raise</a:t>
            </a:r>
            <a:br>
              <a:rPr lang="en-US" sz="1400" dirty="0"/>
            </a:br>
            <a:r>
              <a:rPr lang="en-US" sz="1400" dirty="0"/>
              <a:t>and exception.</a:t>
            </a:r>
          </a:p>
        </p:txBody>
      </p:sp>
    </p:spTree>
    <p:extLst>
      <p:ext uri="{BB962C8B-B14F-4D97-AF65-F5344CB8AC3E}">
        <p14:creationId xmlns:p14="http://schemas.microsoft.com/office/powerpoint/2010/main" val="385217310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43BBDAC-FBFF-0949-8AB0-5BB48994E88E}"/>
              </a:ext>
            </a:extLst>
          </p:cNvPr>
          <p:cNvSpPr>
            <a:spLocks noGrp="1"/>
          </p:cNvSpPr>
          <p:nvPr>
            <p:ph idx="1"/>
          </p:nvPr>
        </p:nvSpPr>
        <p:spPr/>
        <p:txBody>
          <a:bodyPr/>
          <a:lstStyle/>
          <a:p>
            <a:pPr marL="0" indent="0">
              <a:buNone/>
            </a:pPr>
            <a:r>
              <a:rPr lang="en-US" sz="1800" dirty="0"/>
              <a:t>Almost any data model has the same core concepts:</a:t>
            </a:r>
          </a:p>
          <a:p>
            <a:r>
              <a:rPr lang="en-US" sz="1800" dirty="0"/>
              <a:t>Types and instances:</a:t>
            </a:r>
          </a:p>
          <a:p>
            <a:pPr lvl="1"/>
            <a:r>
              <a:rPr lang="en-US" sz="1600" dirty="0"/>
              <a:t>Entity Type: A definition of a type of thing with properties and relationships.</a:t>
            </a:r>
          </a:p>
          <a:p>
            <a:pPr lvl="1"/>
            <a:r>
              <a:rPr lang="en-US" sz="1600" dirty="0"/>
              <a:t>Entity Instance: A specific instantiation of the Entity Type</a:t>
            </a:r>
          </a:p>
          <a:p>
            <a:pPr lvl="1"/>
            <a:r>
              <a:rPr lang="en-US" sz="1600" dirty="0"/>
              <a:t>Entity Set Instance: An Entity Type that:</a:t>
            </a:r>
          </a:p>
          <a:p>
            <a:pPr lvl="2"/>
            <a:r>
              <a:rPr lang="en-US" sz="1400" dirty="0"/>
              <a:t>Has properties and relationships like any entity, but ...</a:t>
            </a:r>
          </a:p>
          <a:p>
            <a:pPr lvl="2"/>
            <a:r>
              <a:rPr lang="en-US" sz="1400" dirty="0"/>
              <a:t>Has at least one </a:t>
            </a:r>
            <a:r>
              <a:rPr lang="en-US" sz="1400" i="1" dirty="0"/>
              <a:t>special relationship –</a:t>
            </a:r>
            <a:r>
              <a:rPr lang="en-US" sz="1400" dirty="0"/>
              <a:t> </a:t>
            </a:r>
            <a:r>
              <a:rPr lang="en-US" sz="1400" b="1" i="1" dirty="0"/>
              <a:t>contains.</a:t>
            </a:r>
          </a:p>
          <a:p>
            <a:r>
              <a:rPr lang="en-US" sz="1800" dirty="0"/>
              <a:t>Operations, minimally CRUD, that manipulate entity types and instances:</a:t>
            </a:r>
          </a:p>
          <a:p>
            <a:pPr lvl="1"/>
            <a:r>
              <a:rPr lang="en-US" sz="1600" dirty="0"/>
              <a:t>Create</a:t>
            </a:r>
          </a:p>
          <a:p>
            <a:pPr lvl="1"/>
            <a:r>
              <a:rPr lang="en-US" sz="1600" dirty="0"/>
              <a:t>Retrieve</a:t>
            </a:r>
          </a:p>
          <a:p>
            <a:pPr lvl="1"/>
            <a:r>
              <a:rPr lang="en-US" sz="1600" dirty="0"/>
              <a:t>Update</a:t>
            </a:r>
          </a:p>
          <a:p>
            <a:pPr lvl="1"/>
            <a:r>
              <a:rPr lang="en-US" sz="1600" dirty="0"/>
              <a:t>Delete</a:t>
            </a:r>
          </a:p>
          <a:p>
            <a:pPr lvl="1"/>
            <a:r>
              <a:rPr lang="en-US" sz="1600" dirty="0"/>
              <a:t>Reference/Identify/... ...</a:t>
            </a:r>
          </a:p>
          <a:p>
            <a:pPr lvl="1"/>
            <a:r>
              <a:rPr lang="en-US" sz="1600" dirty="0"/>
              <a:t>Host/database/table/pk</a:t>
            </a:r>
          </a:p>
        </p:txBody>
      </p:sp>
      <p:sp>
        <p:nvSpPr>
          <p:cNvPr id="3" name="Title 2">
            <a:extLst>
              <a:ext uri="{FF2B5EF4-FFF2-40B4-BE49-F238E27FC236}">
                <a16:creationId xmlns:a16="http://schemas.microsoft.com/office/drawing/2014/main" id="{EFD98A04-2FAC-374E-B190-A2830FB42691}"/>
              </a:ext>
            </a:extLst>
          </p:cNvPr>
          <p:cNvSpPr>
            <a:spLocks noGrp="1"/>
          </p:cNvSpPr>
          <p:nvPr>
            <p:ph type="title"/>
          </p:nvPr>
        </p:nvSpPr>
        <p:spPr/>
        <p:txBody>
          <a:bodyPr/>
          <a:lstStyle/>
          <a:p>
            <a:r>
              <a:rPr lang="en-US" dirty="0"/>
              <a:t>Data Modeling Concepts and REST</a:t>
            </a:r>
          </a:p>
        </p:txBody>
      </p:sp>
    </p:spTree>
    <p:extLst>
      <p:ext uri="{BB962C8B-B14F-4D97-AF65-F5344CB8AC3E}">
        <p14:creationId xmlns:p14="http://schemas.microsoft.com/office/powerpoint/2010/main" val="223611085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C039087-3B61-85DD-E257-64B6264A3A18}"/>
              </a:ext>
            </a:extLst>
          </p:cNvPr>
          <p:cNvSpPr>
            <a:spLocks noGrp="1"/>
          </p:cNvSpPr>
          <p:nvPr>
            <p:ph type="title"/>
          </p:nvPr>
        </p:nvSpPr>
        <p:spPr/>
        <p:txBody>
          <a:bodyPr/>
          <a:lstStyle/>
          <a:p>
            <a:r>
              <a:rPr lang="en-US" dirty="0"/>
              <a:t>REST </a:t>
            </a:r>
            <a:r>
              <a:rPr lang="en-US" sz="2000" dirty="0"/>
              <a:t>(https://</a:t>
            </a:r>
            <a:r>
              <a:rPr lang="en-US" sz="2000" dirty="0" err="1"/>
              <a:t>www.tutorialspoint.com</a:t>
            </a:r>
            <a:r>
              <a:rPr lang="en-US" sz="2000" dirty="0"/>
              <a:t>/restful/</a:t>
            </a:r>
            <a:r>
              <a:rPr lang="en-US" sz="2000" dirty="0" err="1"/>
              <a:t>restful_introduction.htm</a:t>
            </a:r>
            <a:r>
              <a:rPr lang="en-US" sz="2000" dirty="0"/>
              <a:t>)</a:t>
            </a:r>
            <a:endParaRPr lang="en-US" dirty="0"/>
          </a:p>
        </p:txBody>
      </p:sp>
      <p:pic>
        <p:nvPicPr>
          <p:cNvPr id="4" name="Picture 3">
            <a:extLst>
              <a:ext uri="{FF2B5EF4-FFF2-40B4-BE49-F238E27FC236}">
                <a16:creationId xmlns:a16="http://schemas.microsoft.com/office/drawing/2014/main" id="{8B21AAEF-7FFF-60B7-3205-BB079D6E6AB5}"/>
              </a:ext>
            </a:extLst>
          </p:cNvPr>
          <p:cNvPicPr>
            <a:picLocks noChangeAspect="1"/>
          </p:cNvPicPr>
          <p:nvPr/>
        </p:nvPicPr>
        <p:blipFill>
          <a:blip r:embed="rId2"/>
          <a:stretch>
            <a:fillRect/>
          </a:stretch>
        </p:blipFill>
        <p:spPr>
          <a:xfrm>
            <a:off x="685800" y="725594"/>
            <a:ext cx="7772400" cy="3692311"/>
          </a:xfrm>
          <a:prstGeom prst="rect">
            <a:avLst/>
          </a:prstGeom>
        </p:spPr>
      </p:pic>
    </p:spTree>
    <p:extLst>
      <p:ext uri="{BB962C8B-B14F-4D97-AF65-F5344CB8AC3E}">
        <p14:creationId xmlns:p14="http://schemas.microsoft.com/office/powerpoint/2010/main" val="7253124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C039087-3B61-85DD-E257-64B6264A3A18}"/>
              </a:ext>
            </a:extLst>
          </p:cNvPr>
          <p:cNvSpPr>
            <a:spLocks noGrp="1"/>
          </p:cNvSpPr>
          <p:nvPr>
            <p:ph type="title"/>
          </p:nvPr>
        </p:nvSpPr>
        <p:spPr/>
        <p:txBody>
          <a:bodyPr/>
          <a:lstStyle/>
          <a:p>
            <a:r>
              <a:rPr lang="en-US" dirty="0"/>
              <a:t>REST </a:t>
            </a:r>
            <a:r>
              <a:rPr lang="en-US" sz="2000" dirty="0"/>
              <a:t>(https://</a:t>
            </a:r>
            <a:r>
              <a:rPr lang="en-US" sz="2000" dirty="0" err="1"/>
              <a:t>www.tutorialspoint.com</a:t>
            </a:r>
            <a:r>
              <a:rPr lang="en-US" sz="2000" dirty="0"/>
              <a:t>/restful/</a:t>
            </a:r>
            <a:r>
              <a:rPr lang="en-US" sz="2000" dirty="0" err="1"/>
              <a:t>restful_introduction.htm</a:t>
            </a:r>
            <a:r>
              <a:rPr lang="en-US" sz="2000" dirty="0"/>
              <a:t>)</a:t>
            </a:r>
            <a:endParaRPr lang="en-US" dirty="0"/>
          </a:p>
        </p:txBody>
      </p:sp>
      <p:pic>
        <p:nvPicPr>
          <p:cNvPr id="2" name="Picture 1">
            <a:extLst>
              <a:ext uri="{FF2B5EF4-FFF2-40B4-BE49-F238E27FC236}">
                <a16:creationId xmlns:a16="http://schemas.microsoft.com/office/drawing/2014/main" id="{8A23EFF9-8BEC-242F-59A5-9A22785EDC87}"/>
              </a:ext>
            </a:extLst>
          </p:cNvPr>
          <p:cNvPicPr>
            <a:picLocks noChangeAspect="1"/>
          </p:cNvPicPr>
          <p:nvPr/>
        </p:nvPicPr>
        <p:blipFill>
          <a:blip r:embed="rId2"/>
          <a:stretch>
            <a:fillRect/>
          </a:stretch>
        </p:blipFill>
        <p:spPr>
          <a:xfrm>
            <a:off x="838200" y="742950"/>
            <a:ext cx="6858000" cy="3814996"/>
          </a:xfrm>
          <a:prstGeom prst="rect">
            <a:avLst/>
          </a:prstGeom>
        </p:spPr>
      </p:pic>
    </p:spTree>
    <p:extLst>
      <p:ext uri="{BB962C8B-B14F-4D97-AF65-F5344CB8AC3E}">
        <p14:creationId xmlns:p14="http://schemas.microsoft.com/office/powerpoint/2010/main" val="378765510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7E48099-225A-7267-CD45-BB96C5F89B54}"/>
              </a:ext>
            </a:extLst>
          </p:cNvPr>
          <p:cNvSpPr>
            <a:spLocks noGrp="1"/>
          </p:cNvSpPr>
          <p:nvPr>
            <p:ph type="title"/>
          </p:nvPr>
        </p:nvSpPr>
        <p:spPr/>
        <p:txBody>
          <a:bodyPr/>
          <a:lstStyle/>
          <a:p>
            <a:r>
              <a:rPr lang="en-US" dirty="0"/>
              <a:t>Let’s Look at the Programming Project</a:t>
            </a:r>
          </a:p>
        </p:txBody>
      </p:sp>
      <p:pic>
        <p:nvPicPr>
          <p:cNvPr id="4" name="Picture 3">
            <a:extLst>
              <a:ext uri="{FF2B5EF4-FFF2-40B4-BE49-F238E27FC236}">
                <a16:creationId xmlns:a16="http://schemas.microsoft.com/office/drawing/2014/main" id="{F23D9E0C-6AAC-7647-B0ED-07479FF04270}"/>
              </a:ext>
            </a:extLst>
          </p:cNvPr>
          <p:cNvPicPr>
            <a:picLocks noChangeAspect="1"/>
          </p:cNvPicPr>
          <p:nvPr/>
        </p:nvPicPr>
        <p:blipFill>
          <a:blip r:embed="rId2"/>
          <a:stretch>
            <a:fillRect/>
          </a:stretch>
        </p:blipFill>
        <p:spPr>
          <a:xfrm>
            <a:off x="685800" y="717666"/>
            <a:ext cx="7772400" cy="3708167"/>
          </a:xfrm>
          <a:prstGeom prst="rect">
            <a:avLst/>
          </a:prstGeom>
        </p:spPr>
      </p:pic>
    </p:spTree>
    <p:extLst>
      <p:ext uri="{BB962C8B-B14F-4D97-AF65-F5344CB8AC3E}">
        <p14:creationId xmlns:p14="http://schemas.microsoft.com/office/powerpoint/2010/main" val="33987326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6C2C7B1-4C6A-884D-995D-ED7BD7712829}"/>
              </a:ext>
            </a:extLst>
          </p:cNvPr>
          <p:cNvSpPr>
            <a:spLocks noGrp="1"/>
          </p:cNvSpPr>
          <p:nvPr>
            <p:ph idx="1"/>
          </p:nvPr>
        </p:nvSpPr>
        <p:spPr/>
        <p:txBody>
          <a:bodyPr/>
          <a:lstStyle/>
          <a:p>
            <a:r>
              <a:rPr lang="el-GR" sz="1800" dirty="0"/>
              <a:t>Τ</a:t>
            </a:r>
            <a:r>
              <a:rPr lang="en-US" sz="1800"/>
              <a:t>.  </a:t>
            </a:r>
            <a:r>
              <a:rPr lang="en-US" sz="1800" dirty="0"/>
              <a:t>	order by</a:t>
            </a:r>
            <a:endParaRPr lang="el-GR" sz="1800" dirty="0"/>
          </a:p>
          <a:p>
            <a:r>
              <a:rPr lang="el-GR" sz="1800" dirty="0"/>
              <a:t>γ</a:t>
            </a:r>
            <a:r>
              <a:rPr lang="en-US" sz="1800" dirty="0"/>
              <a:t> 	group by </a:t>
            </a:r>
            <a:endParaRPr lang="el-GR" sz="1800" dirty="0"/>
          </a:p>
          <a:p>
            <a:r>
              <a:rPr lang="el-GR" sz="1800" dirty="0"/>
              <a:t>¬</a:t>
            </a:r>
            <a:r>
              <a:rPr lang="en-US" sz="1800" dirty="0"/>
              <a:t> 	negation </a:t>
            </a:r>
            <a:endParaRPr lang="el-GR" sz="1800" dirty="0"/>
          </a:p>
          <a:p>
            <a:r>
              <a:rPr lang="el-GR" sz="1800" dirty="0"/>
              <a:t>÷</a:t>
            </a:r>
            <a:r>
              <a:rPr lang="en-US" sz="1800" dirty="0"/>
              <a:t>	set division</a:t>
            </a:r>
            <a:endParaRPr lang="el-GR" sz="1800" dirty="0"/>
          </a:p>
          <a:p>
            <a:r>
              <a:rPr lang="el-GR" sz="1800" dirty="0"/>
              <a:t>⨝</a:t>
            </a:r>
            <a:r>
              <a:rPr lang="en-US" sz="1800" dirty="0"/>
              <a:t>	natural join, theta-join</a:t>
            </a:r>
            <a:endParaRPr lang="el-GR" sz="1800" dirty="0"/>
          </a:p>
          <a:p>
            <a:r>
              <a:rPr lang="el-GR" sz="1800" dirty="0"/>
              <a:t>⟕</a:t>
            </a:r>
            <a:r>
              <a:rPr lang="en-US" sz="1800" dirty="0"/>
              <a:t>	left outer join</a:t>
            </a:r>
            <a:endParaRPr lang="el-GR" sz="1800" dirty="0"/>
          </a:p>
          <a:p>
            <a:r>
              <a:rPr lang="el-GR" sz="1800" dirty="0"/>
              <a:t>⟖</a:t>
            </a:r>
            <a:r>
              <a:rPr lang="en-US" sz="1800" dirty="0"/>
              <a:t>	right outer join</a:t>
            </a:r>
            <a:endParaRPr lang="el-GR" sz="1800" dirty="0"/>
          </a:p>
          <a:p>
            <a:r>
              <a:rPr lang="el-GR" sz="1800" dirty="0"/>
              <a:t>⟗</a:t>
            </a:r>
            <a:r>
              <a:rPr lang="en-US" sz="1800" dirty="0"/>
              <a:t>	full outer join</a:t>
            </a:r>
            <a:endParaRPr lang="el-GR" sz="1800" dirty="0"/>
          </a:p>
          <a:p>
            <a:r>
              <a:rPr lang="el-GR" sz="1800" dirty="0"/>
              <a:t>⋉</a:t>
            </a:r>
            <a:r>
              <a:rPr lang="en-US" sz="1800" dirty="0"/>
              <a:t>	left semi join</a:t>
            </a:r>
            <a:endParaRPr lang="el-GR" sz="1800" dirty="0"/>
          </a:p>
          <a:p>
            <a:r>
              <a:rPr lang="el-GR" sz="1800" dirty="0"/>
              <a:t>⋊</a:t>
            </a:r>
            <a:r>
              <a:rPr lang="en-US" sz="1800" dirty="0"/>
              <a:t>	right semi join</a:t>
            </a:r>
            <a:endParaRPr lang="el-GR" sz="1800" dirty="0"/>
          </a:p>
          <a:p>
            <a:r>
              <a:rPr lang="el-GR" sz="1800" dirty="0"/>
              <a:t>▷</a:t>
            </a:r>
            <a:r>
              <a:rPr lang="en-US" sz="1800" dirty="0"/>
              <a:t>	anti-join</a:t>
            </a:r>
            <a:endParaRPr lang="el-GR" sz="1800" dirty="0"/>
          </a:p>
          <a:p>
            <a:endParaRPr lang="en-US" sz="1800" dirty="0"/>
          </a:p>
        </p:txBody>
      </p:sp>
      <p:sp>
        <p:nvSpPr>
          <p:cNvPr id="3" name="Title 2">
            <a:extLst>
              <a:ext uri="{FF2B5EF4-FFF2-40B4-BE49-F238E27FC236}">
                <a16:creationId xmlns:a16="http://schemas.microsoft.com/office/drawing/2014/main" id="{CE9B9D67-F5A4-1F4B-817E-539F008A3D53}"/>
              </a:ext>
            </a:extLst>
          </p:cNvPr>
          <p:cNvSpPr>
            <a:spLocks noGrp="1"/>
          </p:cNvSpPr>
          <p:nvPr>
            <p:ph type="title"/>
          </p:nvPr>
        </p:nvSpPr>
        <p:spPr/>
        <p:txBody>
          <a:bodyPr/>
          <a:lstStyle/>
          <a:p>
            <a:r>
              <a:rPr lang="en-US" dirty="0"/>
              <a:t>What are all those other Symbols?</a:t>
            </a:r>
          </a:p>
        </p:txBody>
      </p:sp>
      <p:sp>
        <p:nvSpPr>
          <p:cNvPr id="4" name="TextBox 3">
            <a:extLst>
              <a:ext uri="{FF2B5EF4-FFF2-40B4-BE49-F238E27FC236}">
                <a16:creationId xmlns:a16="http://schemas.microsoft.com/office/drawing/2014/main" id="{2493FAA9-79C6-994D-A32F-AE83CD374016}"/>
              </a:ext>
            </a:extLst>
          </p:cNvPr>
          <p:cNvSpPr txBox="1"/>
          <p:nvPr/>
        </p:nvSpPr>
        <p:spPr>
          <a:xfrm>
            <a:off x="3276600" y="514350"/>
            <a:ext cx="5867400" cy="4221669"/>
          </a:xfrm>
          <a:prstGeom prst="rect">
            <a:avLst/>
          </a:prstGeom>
          <a:noFill/>
        </p:spPr>
        <p:txBody>
          <a:bodyPr wrap="square" rtlCol="0">
            <a:spAutoFit/>
          </a:bodyPr>
          <a:lstStyle/>
          <a:p>
            <a:pPr marL="285750" marR="0" lvl="0" indent="-285750" algn="l" defTabSz="457200" rtl="0" eaLnBrk="1" fontAlgn="base" latinLnBrk="0" hangingPunct="1">
              <a:lnSpc>
                <a:spcPct val="100000"/>
              </a:lnSpc>
              <a:spcBef>
                <a:spcPct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FF0000"/>
                </a:solidFill>
                <a:effectLst/>
                <a:uLnTx/>
                <a:uFillTx/>
                <a:latin typeface="Calibri" charset="0"/>
                <a:ea typeface="ＭＳ Ｐゴシック" charset="-128"/>
                <a:cs typeface="+mn-cs"/>
              </a:rPr>
              <a:t>Some of the operators are useful and “common,” but not always considered</a:t>
            </a:r>
            <a:br>
              <a:rPr kumimoji="0" lang="en-US" sz="1200" b="0" i="0" u="none" strike="noStrike" kern="1200" cap="none" spc="0" normalizeH="0" baseline="0" noProof="0" dirty="0">
                <a:ln>
                  <a:noFill/>
                </a:ln>
                <a:solidFill>
                  <a:srgbClr val="FF0000"/>
                </a:solidFill>
                <a:effectLst/>
                <a:uLnTx/>
                <a:uFillTx/>
                <a:latin typeface="Calibri" charset="0"/>
                <a:ea typeface="ＭＳ Ｐゴシック" charset="-128"/>
                <a:cs typeface="+mn-cs"/>
              </a:rPr>
            </a:br>
            <a:r>
              <a:rPr lang="en-US" sz="1200" dirty="0">
                <a:solidFill>
                  <a:srgbClr val="FF0000"/>
                </a:solidFill>
              </a:rPr>
              <a:t>part of the core algebra.</a:t>
            </a:r>
            <a:endParaRPr kumimoji="0" lang="en-US" sz="1200" b="0" i="0" u="none" strike="noStrike" kern="1200" cap="none" spc="0" normalizeH="0" baseline="0" noProof="0" dirty="0">
              <a:ln>
                <a:noFill/>
              </a:ln>
              <a:solidFill>
                <a:srgbClr val="FF0000"/>
              </a:solidFill>
              <a:effectLst/>
              <a:uLnTx/>
              <a:uFillTx/>
              <a:latin typeface="Calibri" charset="0"/>
              <a:ea typeface="ＭＳ Ｐゴシック" charset="-128"/>
              <a:cs typeface="+mn-cs"/>
            </a:endParaRPr>
          </a:p>
          <a:p>
            <a:pPr marL="285750" marR="0" lvl="0" indent="-285750" algn="l" defTabSz="457200" rtl="0" eaLnBrk="1" fontAlgn="base" latinLnBrk="0" hangingPunct="1">
              <a:lnSpc>
                <a:spcPct val="100000"/>
              </a:lnSpc>
              <a:spcBef>
                <a:spcPct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Some of these are pretty obscure</a:t>
            </a:r>
          </a:p>
          <a:p>
            <a:pPr marL="742950" marR="0" lvl="1" indent="-285750" algn="l" defTabSz="457200" rtl="0" eaLnBrk="1" fontAlgn="base" latinLnBrk="0" hangingPunct="1">
              <a:lnSpc>
                <a:spcPct val="100000"/>
              </a:lnSpc>
              <a:spcBef>
                <a:spcPct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Division</a:t>
            </a:r>
          </a:p>
          <a:p>
            <a:pPr marL="742950" marR="0" lvl="1" indent="-285750" algn="l" defTabSz="457200" rtl="0" eaLnBrk="1" fontAlgn="base" latinLnBrk="0" hangingPunct="1">
              <a:lnSpc>
                <a:spcPct val="100000"/>
              </a:lnSpc>
              <a:spcBef>
                <a:spcPct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Anti-Join</a:t>
            </a:r>
          </a:p>
          <a:p>
            <a:pPr marL="742950" marR="0" lvl="1" indent="-285750" algn="l" defTabSz="457200" rtl="0" eaLnBrk="1" fontAlgn="base" latinLnBrk="0" hangingPunct="1">
              <a:lnSpc>
                <a:spcPct val="100000"/>
              </a:lnSpc>
              <a:spcBef>
                <a:spcPct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Left semi-join</a:t>
            </a:r>
          </a:p>
          <a:p>
            <a:pPr marL="742950" marR="0" lvl="1" indent="-285750" algn="l" defTabSz="457200" rtl="0" eaLnBrk="1" fontAlgn="base" latinLnBrk="0" hangingPunct="1">
              <a:lnSpc>
                <a:spcPct val="100000"/>
              </a:lnSpc>
              <a:spcBef>
                <a:spcPct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Right semi-join</a:t>
            </a:r>
          </a:p>
          <a:p>
            <a:pPr marL="285750" marR="0" lvl="0" indent="-285750" algn="l" defTabSz="457200" rtl="0" eaLnBrk="1" fontAlgn="base" latinLnBrk="0" hangingPunct="1">
              <a:lnSpc>
                <a:spcPct val="100000"/>
              </a:lnSpc>
              <a:spcBef>
                <a:spcPct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Most SQL engines do not support them.</a:t>
            </a:r>
          </a:p>
          <a:p>
            <a:pPr marL="742950" marR="0" lvl="1" indent="-285750" algn="l" defTabSz="457200" rtl="0" eaLnBrk="1" fontAlgn="base" latinLnBrk="0" hangingPunct="1">
              <a:lnSpc>
                <a:spcPct val="100000"/>
              </a:lnSpc>
              <a:spcBef>
                <a:spcPct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You can implement them using combinations of JOIN, SELECT, WHERE, ... ...</a:t>
            </a:r>
          </a:p>
          <a:p>
            <a:pPr marL="742950" marR="0" lvl="1" indent="-285750" algn="l" defTabSz="457200" rtl="0" eaLnBrk="1" fontAlgn="base" latinLnBrk="0" hangingPunct="1">
              <a:lnSpc>
                <a:spcPct val="100000"/>
              </a:lnSpc>
              <a:spcBef>
                <a:spcPct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But, I cannot every remember using them in applications I have developed.</a:t>
            </a:r>
          </a:p>
          <a:p>
            <a:pPr marL="285750" marR="0" lvl="0" indent="-285750" algn="l" defTabSz="457200" rtl="0" eaLnBrk="1" fontAlgn="base" latinLnBrk="0" hangingPunct="1">
              <a:lnSpc>
                <a:spcPct val="100000"/>
              </a:lnSpc>
              <a:spcBef>
                <a:spcPct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Outer JOIN is very useful, but less common. We will cover.</a:t>
            </a:r>
          </a:p>
          <a:p>
            <a:pPr marL="285750" marR="0" lvl="0" indent="-285750" algn="l" defTabSz="457200" rtl="0" eaLnBrk="1" fontAlgn="base" latinLnBrk="0" hangingPunct="1">
              <a:lnSpc>
                <a:spcPct val="100000"/>
              </a:lnSpc>
              <a:spcBef>
                <a:spcPct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There are also some “patterns” or “terms”</a:t>
            </a:r>
          </a:p>
          <a:p>
            <a:pPr marL="742950" marR="0" lvl="1" indent="-285750" algn="l" defTabSz="457200" rtl="0" eaLnBrk="1" fontAlgn="base" latinLnBrk="0" hangingPunct="1">
              <a:lnSpc>
                <a:spcPct val="100000"/>
              </a:lnSpc>
              <a:spcBef>
                <a:spcPct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Equijoin</a:t>
            </a:r>
          </a:p>
          <a:p>
            <a:pPr marL="742950" marR="0" lvl="1" indent="-285750" algn="l" defTabSz="457200" rtl="0" eaLnBrk="1" fontAlgn="base" latinLnBrk="0" hangingPunct="1">
              <a:lnSpc>
                <a:spcPct val="100000"/>
              </a:lnSpc>
              <a:spcBef>
                <a:spcPct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Non-</a:t>
            </a:r>
            <a:r>
              <a:rPr kumimoji="0" lang="en-US" sz="1200" b="0" i="0" u="none" strike="noStrike" kern="1200" cap="none" spc="0" normalizeH="0" baseline="0" noProof="0" dirty="0" err="1">
                <a:ln>
                  <a:noFill/>
                </a:ln>
                <a:solidFill>
                  <a:prstClr val="black"/>
                </a:solidFill>
                <a:effectLst/>
                <a:uLnTx/>
                <a:uFillTx/>
                <a:latin typeface="Calibri" charset="0"/>
                <a:ea typeface="ＭＳ Ｐゴシック" charset="-128"/>
                <a:cs typeface="+mn-cs"/>
              </a:rPr>
              <a:t>equi</a:t>
            </a: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 join</a:t>
            </a:r>
          </a:p>
          <a:p>
            <a:pPr marL="742950" marR="0" lvl="1" indent="-285750" algn="l" defTabSz="457200" rtl="0" eaLnBrk="1" fontAlgn="base" latinLnBrk="0" hangingPunct="1">
              <a:lnSpc>
                <a:spcPct val="100000"/>
              </a:lnSpc>
              <a:spcBef>
                <a:spcPct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Natural join</a:t>
            </a:r>
          </a:p>
          <a:p>
            <a:pPr marL="742950" marR="0" lvl="1" indent="-285750" algn="l" defTabSz="457200" rtl="0" eaLnBrk="1" fontAlgn="base" latinLnBrk="0" hangingPunct="1">
              <a:lnSpc>
                <a:spcPct val="100000"/>
              </a:lnSpc>
              <a:spcBef>
                <a:spcPct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Theta join</a:t>
            </a:r>
          </a:p>
          <a:p>
            <a:pPr marL="742950" marR="0" lvl="1" indent="-285750" algn="l" defTabSz="457200" rtl="0" eaLnBrk="1" fontAlgn="base" latinLnBrk="0" hangingPunct="1">
              <a:lnSpc>
                <a:spcPct val="100000"/>
              </a:lnSpc>
              <a:spcBef>
                <a:spcPct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 ...</a:t>
            </a:r>
          </a:p>
          <a:p>
            <a:pPr marL="285750" marR="0" lvl="0" indent="-285750" algn="l" defTabSz="457200" rtl="0" eaLnBrk="1" fontAlgn="base" latinLnBrk="0" hangingPunct="1">
              <a:lnSpc>
                <a:spcPct val="100000"/>
              </a:lnSpc>
              <a:spcBef>
                <a:spcPct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I may ask you to define these terms on some exams or the obscure </a:t>
            </a:r>
            <a:r>
              <a:rPr kumimoji="0" lang="en-US" sz="1200" b="0" i="0" u="none" strike="noStrike" kern="1200" cap="none" spc="0" normalizeH="0" baseline="0" noProof="0" dirty="0" err="1">
                <a:ln>
                  <a:noFill/>
                </a:ln>
                <a:solidFill>
                  <a:prstClr val="black"/>
                </a:solidFill>
                <a:effectLst/>
                <a:uLnTx/>
                <a:uFillTx/>
                <a:latin typeface="Calibri" charset="0"/>
                <a:ea typeface="ＭＳ Ｐゴシック" charset="-128"/>
                <a:cs typeface="+mn-cs"/>
              </a:rPr>
              <a:t>operatorsbecause</a:t>
            </a: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 they may be common internships/job interview questions.</a:t>
            </a:r>
          </a:p>
          <a:p>
            <a:pPr marL="285750" marR="0" lvl="0" indent="-285750" algn="l" defTabSz="457200" rtl="0" eaLnBrk="1" fontAlgn="base" latinLnBrk="0" hangingPunct="1">
              <a:lnSpc>
                <a:spcPct val="100000"/>
              </a:lnSpc>
              <a:spcBef>
                <a:spcPct val="0"/>
              </a:spcBef>
              <a:spcAft>
                <a:spcPts val="200"/>
              </a:spcAft>
              <a:buClrTx/>
              <a:buSzTx/>
              <a:buFont typeface="Arial" panose="020B0604020202020204" pitchFamily="34" charset="0"/>
              <a:buChar char="•"/>
              <a:tabLst/>
              <a:defRPr/>
            </a:pPr>
            <a:endPar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38019013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A81218-F941-A0BC-18AD-657DC9C18E3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0FC583D-7648-0A70-7B5B-A43E7E7EF730}"/>
              </a:ext>
            </a:extLst>
          </p:cNvPr>
          <p:cNvSpPr>
            <a:spLocks noGrp="1"/>
          </p:cNvSpPr>
          <p:nvPr>
            <p:ph type="title"/>
          </p:nvPr>
        </p:nvSpPr>
        <p:spPr/>
        <p:txBody>
          <a:bodyPr/>
          <a:lstStyle/>
          <a:p>
            <a:r>
              <a:rPr lang="en-US" dirty="0"/>
              <a:t>Let’s Look at the Programming Project</a:t>
            </a:r>
          </a:p>
        </p:txBody>
      </p:sp>
      <p:pic>
        <p:nvPicPr>
          <p:cNvPr id="2" name="Picture 1">
            <a:extLst>
              <a:ext uri="{FF2B5EF4-FFF2-40B4-BE49-F238E27FC236}">
                <a16:creationId xmlns:a16="http://schemas.microsoft.com/office/drawing/2014/main" id="{8654027A-ED7E-ACFC-87CB-4EADE80EF58A}"/>
              </a:ext>
            </a:extLst>
          </p:cNvPr>
          <p:cNvPicPr>
            <a:picLocks noChangeAspect="1"/>
          </p:cNvPicPr>
          <p:nvPr/>
        </p:nvPicPr>
        <p:blipFill>
          <a:blip r:embed="rId2"/>
          <a:stretch>
            <a:fillRect/>
          </a:stretch>
        </p:blipFill>
        <p:spPr>
          <a:xfrm>
            <a:off x="304800" y="590550"/>
            <a:ext cx="6400800" cy="4025504"/>
          </a:xfrm>
          <a:prstGeom prst="rect">
            <a:avLst/>
          </a:prstGeom>
        </p:spPr>
      </p:pic>
    </p:spTree>
    <p:extLst>
      <p:ext uri="{BB962C8B-B14F-4D97-AF65-F5344CB8AC3E}">
        <p14:creationId xmlns:p14="http://schemas.microsoft.com/office/powerpoint/2010/main" val="345170809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F53FF6-E6FA-DD71-2267-CC4594C6537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352ED77-8561-F1D2-D575-BDA05BB1B618}"/>
              </a:ext>
            </a:extLst>
          </p:cNvPr>
          <p:cNvSpPr>
            <a:spLocks noGrp="1"/>
          </p:cNvSpPr>
          <p:nvPr>
            <p:ph type="title"/>
          </p:nvPr>
        </p:nvSpPr>
        <p:spPr/>
        <p:txBody>
          <a:bodyPr/>
          <a:lstStyle/>
          <a:p>
            <a:r>
              <a:rPr lang="en-US" dirty="0"/>
              <a:t>Let’s Look at the Programming Project</a:t>
            </a:r>
          </a:p>
        </p:txBody>
      </p:sp>
      <p:pic>
        <p:nvPicPr>
          <p:cNvPr id="4" name="Picture 3">
            <a:extLst>
              <a:ext uri="{FF2B5EF4-FFF2-40B4-BE49-F238E27FC236}">
                <a16:creationId xmlns:a16="http://schemas.microsoft.com/office/drawing/2014/main" id="{9D6BBE59-1D07-6F62-C14B-3061EA7AC844}"/>
              </a:ext>
            </a:extLst>
          </p:cNvPr>
          <p:cNvPicPr>
            <a:picLocks noChangeAspect="1"/>
          </p:cNvPicPr>
          <p:nvPr/>
        </p:nvPicPr>
        <p:blipFill>
          <a:blip r:embed="rId2"/>
          <a:stretch>
            <a:fillRect/>
          </a:stretch>
        </p:blipFill>
        <p:spPr>
          <a:xfrm>
            <a:off x="228600" y="895350"/>
            <a:ext cx="8768360" cy="3352800"/>
          </a:xfrm>
          <a:prstGeom prst="rect">
            <a:avLst/>
          </a:prstGeom>
        </p:spPr>
      </p:pic>
    </p:spTree>
    <p:extLst>
      <p:ext uri="{BB962C8B-B14F-4D97-AF65-F5344CB8AC3E}">
        <p14:creationId xmlns:p14="http://schemas.microsoft.com/office/powerpoint/2010/main" val="403894235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8CF4BBC-44BF-1C5D-A29E-EF843BAD8CA1}"/>
              </a:ext>
            </a:extLst>
          </p:cNvPr>
          <p:cNvSpPr>
            <a:spLocks noGrp="1"/>
          </p:cNvSpPr>
          <p:nvPr>
            <p:ph idx="1"/>
          </p:nvPr>
        </p:nvSpPr>
        <p:spPr/>
        <p:txBody>
          <a:bodyPr/>
          <a:lstStyle/>
          <a:p>
            <a:r>
              <a:rPr lang="en-US" sz="1600" dirty="0"/>
              <a:t>Let’s assume that we wanted to extend the template to surface</a:t>
            </a:r>
          </a:p>
          <a:p>
            <a:pPr lvl="1"/>
            <a:r>
              <a:rPr lang="en-US" sz="1400" dirty="0" err="1"/>
              <a:t>db_book.instructor</a:t>
            </a:r>
            <a:r>
              <a:rPr lang="en-US" sz="1400" dirty="0"/>
              <a:t> and </a:t>
            </a:r>
            <a:r>
              <a:rPr lang="en-US" sz="1400" dirty="0" err="1"/>
              <a:t>db_book.department</a:t>
            </a:r>
            <a:r>
              <a:rPr lang="en-US" sz="1400" dirty="0"/>
              <a:t> </a:t>
            </a:r>
          </a:p>
          <a:p>
            <a:pPr lvl="1"/>
            <a:r>
              <a:rPr lang="en-US" sz="1400" dirty="0"/>
              <a:t>As resources.</a:t>
            </a:r>
          </a:p>
          <a:p>
            <a:pPr lvl="1"/>
            <a:r>
              <a:rPr lang="en-US" sz="1400" dirty="0"/>
              <a:t>This would result in two resources </a:t>
            </a:r>
            <a:r>
              <a:rPr lang="en-US" sz="1400" i="1" dirty="0"/>
              <a:t>instructor</a:t>
            </a:r>
            <a:r>
              <a:rPr lang="en-US" sz="1400" dirty="0"/>
              <a:t> and </a:t>
            </a:r>
            <a:r>
              <a:rPr lang="en-US" sz="1400" i="1" dirty="0"/>
              <a:t>department.</a:t>
            </a:r>
          </a:p>
          <a:p>
            <a:r>
              <a:rPr lang="en-US" sz="1600" dirty="0"/>
              <a:t>The first steps are:</a:t>
            </a:r>
          </a:p>
          <a:p>
            <a:pPr marL="857250" lvl="1" indent="-457200">
              <a:buFont typeface="+mj-lt"/>
              <a:buAutoNum type="arabicPeriod"/>
            </a:pPr>
            <a:r>
              <a:rPr lang="en-US" sz="1400" dirty="0"/>
              <a:t>Create </a:t>
            </a:r>
            <a:r>
              <a:rPr lang="en-US" sz="1400" i="1" dirty="0"/>
              <a:t>models</a:t>
            </a:r>
            <a:r>
              <a:rPr lang="en-US" sz="1400" dirty="0"/>
              <a:t> for </a:t>
            </a:r>
            <a:r>
              <a:rPr lang="en-US" sz="1400" i="1" dirty="0"/>
              <a:t>instructor</a:t>
            </a:r>
            <a:r>
              <a:rPr lang="en-US" sz="1400" dirty="0"/>
              <a:t> and </a:t>
            </a:r>
            <a:r>
              <a:rPr lang="en-US" sz="1400" i="1" dirty="0"/>
              <a:t>department</a:t>
            </a:r>
            <a:r>
              <a:rPr lang="en-US" sz="1400" dirty="0"/>
              <a:t>.</a:t>
            </a:r>
          </a:p>
          <a:p>
            <a:pPr marL="857250" lvl="1" indent="-457200">
              <a:buFont typeface="+mj-lt"/>
              <a:buAutoNum type="arabicPeriod"/>
            </a:pPr>
            <a:r>
              <a:rPr lang="en-US" sz="1400" dirty="0"/>
              <a:t>Create </a:t>
            </a:r>
            <a:r>
              <a:rPr lang="en-US" sz="1400" i="1" dirty="0" err="1"/>
              <a:t>DepartmentMySQLDataService</a:t>
            </a:r>
            <a:r>
              <a:rPr lang="en-US" sz="1400" i="1" dirty="0"/>
              <a:t> </a:t>
            </a:r>
            <a:r>
              <a:rPr lang="en-US" sz="1400" dirty="0"/>
              <a:t>and </a:t>
            </a:r>
            <a:r>
              <a:rPr lang="en-US" sz="1400" i="1" dirty="0" err="1"/>
              <a:t>InstructorMySQLDataService</a:t>
            </a:r>
            <a:r>
              <a:rPr lang="en-US" sz="1400" i="1" dirty="0"/>
              <a:t>.</a:t>
            </a:r>
          </a:p>
          <a:p>
            <a:pPr marL="857250" lvl="1" indent="-457200">
              <a:buFont typeface="+mj-lt"/>
              <a:buAutoNum type="arabicPeriod"/>
            </a:pPr>
            <a:r>
              <a:rPr lang="en-US" sz="1400" dirty="0"/>
              <a:t>Unit test, using the functionality of the base class.</a:t>
            </a:r>
          </a:p>
          <a:p>
            <a:pPr marL="857250" lvl="1" indent="-457200">
              <a:buFont typeface="+mj-lt"/>
              <a:buAutoNum type="arabicPeriod"/>
            </a:pPr>
            <a:r>
              <a:rPr lang="en-US" sz="1400" dirty="0"/>
              <a:t>Make </a:t>
            </a:r>
            <a:r>
              <a:rPr lang="en-US" sz="1400" i="1" dirty="0" err="1"/>
              <a:t>DepartmentResource</a:t>
            </a:r>
            <a:r>
              <a:rPr lang="en-US" sz="1400" dirty="0"/>
              <a:t> and </a:t>
            </a:r>
            <a:r>
              <a:rPr lang="en-US" sz="1400" i="1" dirty="0" err="1"/>
              <a:t>InstructorResource</a:t>
            </a:r>
            <a:r>
              <a:rPr lang="en-US" sz="1400" dirty="0"/>
              <a:t> by copying and modifying </a:t>
            </a:r>
            <a:r>
              <a:rPr lang="en-US" sz="1400" i="1" dirty="0" err="1"/>
              <a:t>StudentResource</a:t>
            </a:r>
            <a:r>
              <a:rPr lang="en-US" sz="1400" i="1" dirty="0"/>
              <a:t>.</a:t>
            </a:r>
          </a:p>
          <a:p>
            <a:pPr marL="857250" lvl="1" indent="-457200">
              <a:buFont typeface="+mj-lt"/>
              <a:buAutoNum type="arabicPeriod"/>
            </a:pPr>
            <a:r>
              <a:rPr lang="en-US" sz="1400" dirty="0"/>
              <a:t>Follow the pattern in </a:t>
            </a:r>
            <a:r>
              <a:rPr lang="en-US" sz="1400" dirty="0" err="1"/>
              <a:t>service_factory.py</a:t>
            </a:r>
            <a:r>
              <a:rPr lang="en-US" sz="1400" dirty="0"/>
              <a:t> to set up the services and resources.</a:t>
            </a:r>
          </a:p>
          <a:p>
            <a:pPr marL="857250" lvl="1" indent="-457200">
              <a:buFont typeface="+mj-lt"/>
              <a:buAutoNum type="arabicPeriod"/>
            </a:pPr>
            <a:r>
              <a:rPr lang="en-US" sz="1400" dirty="0"/>
              <a:t>Copy and modify </a:t>
            </a:r>
            <a:r>
              <a:rPr lang="en-US" sz="1400" dirty="0" err="1"/>
              <a:t>interactive_app</a:t>
            </a:r>
            <a:r>
              <a:rPr lang="en-US" sz="1400" dirty="0"/>
              <a:t>/</a:t>
            </a:r>
            <a:r>
              <a:rPr lang="en-US" sz="1400" dirty="0" err="1"/>
              <a:t>ts</a:t>
            </a:r>
            <a:r>
              <a:rPr lang="en-US" sz="1400" dirty="0"/>
              <a:t>/</a:t>
            </a:r>
            <a:r>
              <a:rPr lang="en-US" sz="1400" dirty="0" err="1"/>
              <a:t>t_artist_resource.py</a:t>
            </a:r>
            <a:r>
              <a:rPr lang="en-US" sz="1400" dirty="0"/>
              <a:t> and unit test.</a:t>
            </a:r>
          </a:p>
          <a:p>
            <a:pPr marL="857250" lvl="1" indent="-457200">
              <a:buFont typeface="+mj-lt"/>
              <a:buAutoNum type="arabicPeriod"/>
            </a:pPr>
            <a:r>
              <a:rPr lang="en-US" sz="1400" dirty="0"/>
              <a:t>Modify </a:t>
            </a:r>
            <a:r>
              <a:rPr lang="en-US" sz="1400" dirty="0" err="1"/>
              <a:t>main.py</a:t>
            </a:r>
            <a:r>
              <a:rPr lang="en-US" sz="1400" dirty="0"/>
              <a:t> to have the necessary imports.</a:t>
            </a:r>
          </a:p>
          <a:p>
            <a:pPr marL="857250" lvl="1" indent="-457200">
              <a:buFont typeface="+mj-lt"/>
              <a:buAutoNum type="arabicPeriod"/>
            </a:pPr>
            <a:r>
              <a:rPr lang="en-US" sz="1400" dirty="0"/>
              <a:t>Add the paths for /instructor, /department, /instructor/{ID}, /department/{</a:t>
            </a:r>
            <a:r>
              <a:rPr lang="en-US" sz="1400" dirty="0" err="1"/>
              <a:t>dept_name</a:t>
            </a:r>
            <a:r>
              <a:rPr lang="en-US" sz="1400" dirty="0"/>
              <a:t>}</a:t>
            </a:r>
          </a:p>
          <a:p>
            <a:pPr marL="857250" lvl="1" indent="-457200">
              <a:buFont typeface="+mj-lt"/>
              <a:buAutoNum type="arabicPeriod"/>
            </a:pPr>
            <a:r>
              <a:rPr lang="en-US" sz="1400" dirty="0"/>
              <a:t>Execute</a:t>
            </a:r>
          </a:p>
          <a:p>
            <a:pPr marL="857250" lvl="1" indent="-457200">
              <a:buFont typeface="+mj-lt"/>
              <a:buAutoNum type="arabicPeriod"/>
            </a:pPr>
            <a:r>
              <a:rPr lang="en-US" sz="1400" dirty="0"/>
              <a:t>Go to docs to test.</a:t>
            </a:r>
          </a:p>
        </p:txBody>
      </p:sp>
      <p:sp>
        <p:nvSpPr>
          <p:cNvPr id="3" name="Title 2">
            <a:extLst>
              <a:ext uri="{FF2B5EF4-FFF2-40B4-BE49-F238E27FC236}">
                <a16:creationId xmlns:a16="http://schemas.microsoft.com/office/drawing/2014/main" id="{3EDC7386-460E-8D5A-944E-AEF21D64C5A5}"/>
              </a:ext>
            </a:extLst>
          </p:cNvPr>
          <p:cNvSpPr>
            <a:spLocks noGrp="1"/>
          </p:cNvSpPr>
          <p:nvPr>
            <p:ph type="title"/>
          </p:nvPr>
        </p:nvSpPr>
        <p:spPr/>
        <p:txBody>
          <a:bodyPr/>
          <a:lstStyle/>
          <a:p>
            <a:r>
              <a:rPr lang="en-US" dirty="0"/>
              <a:t>A Simple Example</a:t>
            </a:r>
          </a:p>
        </p:txBody>
      </p:sp>
    </p:spTree>
    <p:extLst>
      <p:ext uri="{BB962C8B-B14F-4D97-AF65-F5344CB8AC3E}">
        <p14:creationId xmlns:p14="http://schemas.microsoft.com/office/powerpoint/2010/main" val="371146869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82F555-F5F7-A8D5-C209-BD3E25A9B61B}"/>
            </a:ext>
          </a:extLst>
        </p:cNvPr>
        <p:cNvGrpSpPr/>
        <p:nvPr/>
      </p:nvGrpSpPr>
      <p:grpSpPr>
        <a:xfrm>
          <a:off x="0" y="0"/>
          <a:ext cx="0" cy="0"/>
          <a:chOff x="0" y="0"/>
          <a:chExt cx="0" cy="0"/>
        </a:xfrm>
      </p:grpSpPr>
      <p:pic>
        <p:nvPicPr>
          <p:cNvPr id="9217" name="Picture 1" descr="16x9_grey.jpg">
            <a:extLst>
              <a:ext uri="{FF2B5EF4-FFF2-40B4-BE49-F238E27FC236}">
                <a16:creationId xmlns:a16="http://schemas.microsoft.com/office/drawing/2014/main" id="{DCFB3E30-3FEF-87FC-5820-04084F0CF31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a:extLst>
              <a:ext uri="{FF2B5EF4-FFF2-40B4-BE49-F238E27FC236}">
                <a16:creationId xmlns:a16="http://schemas.microsoft.com/office/drawing/2014/main" id="{CA855563-7401-7052-158B-B672417B7393}"/>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a:extLst>
              <a:ext uri="{FF2B5EF4-FFF2-40B4-BE49-F238E27FC236}">
                <a16:creationId xmlns:a16="http://schemas.microsoft.com/office/drawing/2014/main" id="{BA677D21-50EA-E081-719B-0049D22D1ED9}"/>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a:extLst>
              <a:ext uri="{FF2B5EF4-FFF2-40B4-BE49-F238E27FC236}">
                <a16:creationId xmlns:a16="http://schemas.microsoft.com/office/drawing/2014/main" id="{2F6D8A9B-39F2-C665-F0BE-EB0064BB6336}"/>
              </a:ext>
            </a:extLst>
          </p:cNvPr>
          <p:cNvSpPr txBox="1">
            <a:spLocks noChangeArrowheads="1"/>
          </p:cNvSpPr>
          <p:nvPr/>
        </p:nvSpPr>
        <p:spPr bwMode="auto">
          <a:xfrm>
            <a:off x="0" y="1733550"/>
            <a:ext cx="914400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4400" b="0" i="1" u="none" strike="noStrike" kern="1200" cap="none" spc="0" normalizeH="0" baseline="0" noProof="0" dirty="0">
                <a:ln>
                  <a:noFill/>
                </a:ln>
                <a:solidFill>
                  <a:prstClr val="white"/>
                </a:solidFill>
                <a:effectLst/>
                <a:uLnTx/>
                <a:uFillTx/>
                <a:latin typeface="Calibri" charset="0"/>
                <a:ea typeface="ＭＳ Ｐゴシック" charset="-128"/>
                <a:cs typeface="+mn-cs"/>
              </a:rPr>
              <a:t>Data Engineering</a:t>
            </a:r>
            <a:endPar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3" name="TextBox 9">
            <a:extLst>
              <a:ext uri="{FF2B5EF4-FFF2-40B4-BE49-F238E27FC236}">
                <a16:creationId xmlns:a16="http://schemas.microsoft.com/office/drawing/2014/main" id="{63396E61-A773-687B-267F-8B5DAC24C241}"/>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83</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W4111_002_2025_1 -  Lecture 7: ER(6), Relational(6), SQL(6)			© Donald F. Ferguson, 2025</a:t>
            </a:r>
            <a:endParaRPr lang="en-US" altLang="en-US" sz="800" i="1" dirty="0">
              <a:solidFill>
                <a:schemeClr val="bg1"/>
              </a:solidFill>
            </a:endParaRPr>
          </a:p>
        </p:txBody>
      </p:sp>
    </p:spTree>
    <p:extLst>
      <p:ext uri="{BB962C8B-B14F-4D97-AF65-F5344CB8AC3E}">
        <p14:creationId xmlns:p14="http://schemas.microsoft.com/office/powerpoint/2010/main" val="97519189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Warehouse and Data Lake</a:t>
            </a:r>
            <a:endParaRPr lang="en-US" sz="2000" dirty="0"/>
          </a:p>
        </p:txBody>
      </p:sp>
      <p:pic>
        <p:nvPicPr>
          <p:cNvPr id="3" name="Picture 2">
            <a:extLst>
              <a:ext uri="{FF2B5EF4-FFF2-40B4-BE49-F238E27FC236}">
                <a16:creationId xmlns:a16="http://schemas.microsoft.com/office/drawing/2014/main" id="{502E913D-06C0-FE47-9D58-366E1D69DC7D}"/>
              </a:ext>
            </a:extLst>
          </p:cNvPr>
          <p:cNvPicPr>
            <a:picLocks noChangeAspect="1"/>
          </p:cNvPicPr>
          <p:nvPr/>
        </p:nvPicPr>
        <p:blipFill>
          <a:blip r:embed="rId2"/>
          <a:stretch>
            <a:fillRect/>
          </a:stretch>
        </p:blipFill>
        <p:spPr>
          <a:xfrm>
            <a:off x="914400" y="514350"/>
            <a:ext cx="6769038" cy="4091792"/>
          </a:xfrm>
          <a:prstGeom prst="rect">
            <a:avLst/>
          </a:prstGeom>
        </p:spPr>
      </p:pic>
    </p:spTree>
    <p:extLst>
      <p:ext uri="{BB962C8B-B14F-4D97-AF65-F5344CB8AC3E}">
        <p14:creationId xmlns:p14="http://schemas.microsoft.com/office/powerpoint/2010/main" val="2393786430"/>
      </p:ext>
    </p:extLst>
  </p:cSld>
  <p:clrMapOvr>
    <a:masterClrMapping/>
  </p:clrMapOvr>
  <p:transition spd="med">
    <p:wipe dir="r"/>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ETL Concepts</a:t>
            </a:r>
            <a:endParaRPr lang="en-US" sz="2000" dirty="0"/>
          </a:p>
        </p:txBody>
      </p:sp>
      <p:pic>
        <p:nvPicPr>
          <p:cNvPr id="4" name="Picture 3">
            <a:extLst>
              <a:ext uri="{FF2B5EF4-FFF2-40B4-BE49-F238E27FC236}">
                <a16:creationId xmlns:a16="http://schemas.microsoft.com/office/drawing/2014/main" id="{B70BD4F7-5B53-E643-A566-E0A1EB3C5FF9}"/>
              </a:ext>
            </a:extLst>
          </p:cNvPr>
          <p:cNvPicPr>
            <a:picLocks noChangeAspect="1"/>
          </p:cNvPicPr>
          <p:nvPr/>
        </p:nvPicPr>
        <p:blipFill>
          <a:blip r:embed="rId2"/>
          <a:stretch>
            <a:fillRect/>
          </a:stretch>
        </p:blipFill>
        <p:spPr>
          <a:xfrm>
            <a:off x="199030" y="2425013"/>
            <a:ext cx="3582398" cy="2051737"/>
          </a:xfrm>
          <a:prstGeom prst="rect">
            <a:avLst/>
          </a:prstGeom>
        </p:spPr>
      </p:pic>
      <p:pic>
        <p:nvPicPr>
          <p:cNvPr id="6" name="Picture 5">
            <a:extLst>
              <a:ext uri="{FF2B5EF4-FFF2-40B4-BE49-F238E27FC236}">
                <a16:creationId xmlns:a16="http://schemas.microsoft.com/office/drawing/2014/main" id="{ADE48378-5B4E-B74F-9CBF-8E3D26CC0F21}"/>
              </a:ext>
            </a:extLst>
          </p:cNvPr>
          <p:cNvPicPr>
            <a:picLocks noChangeAspect="1"/>
          </p:cNvPicPr>
          <p:nvPr/>
        </p:nvPicPr>
        <p:blipFill>
          <a:blip r:embed="rId3"/>
          <a:stretch>
            <a:fillRect/>
          </a:stretch>
        </p:blipFill>
        <p:spPr>
          <a:xfrm>
            <a:off x="4483654" y="57150"/>
            <a:ext cx="3669746" cy="3476602"/>
          </a:xfrm>
          <a:prstGeom prst="rect">
            <a:avLst/>
          </a:prstGeom>
        </p:spPr>
      </p:pic>
      <p:pic>
        <p:nvPicPr>
          <p:cNvPr id="7" name="Picture 6">
            <a:extLst>
              <a:ext uri="{FF2B5EF4-FFF2-40B4-BE49-F238E27FC236}">
                <a16:creationId xmlns:a16="http://schemas.microsoft.com/office/drawing/2014/main" id="{791C7AED-83F7-6648-9CA2-CFAB39C410D7}"/>
              </a:ext>
            </a:extLst>
          </p:cNvPr>
          <p:cNvPicPr>
            <a:picLocks noChangeAspect="1"/>
          </p:cNvPicPr>
          <p:nvPr/>
        </p:nvPicPr>
        <p:blipFill>
          <a:blip r:embed="rId4"/>
          <a:stretch>
            <a:fillRect/>
          </a:stretch>
        </p:blipFill>
        <p:spPr>
          <a:xfrm>
            <a:off x="4458633" y="3735456"/>
            <a:ext cx="3978351" cy="759775"/>
          </a:xfrm>
          <a:prstGeom prst="rect">
            <a:avLst/>
          </a:prstGeom>
        </p:spPr>
      </p:pic>
      <p:pic>
        <p:nvPicPr>
          <p:cNvPr id="8" name="Picture 7">
            <a:extLst>
              <a:ext uri="{FF2B5EF4-FFF2-40B4-BE49-F238E27FC236}">
                <a16:creationId xmlns:a16="http://schemas.microsoft.com/office/drawing/2014/main" id="{4A16F4C7-165D-FB4E-8E97-118271B5EE3C}"/>
              </a:ext>
            </a:extLst>
          </p:cNvPr>
          <p:cNvPicPr>
            <a:picLocks noChangeAspect="1"/>
          </p:cNvPicPr>
          <p:nvPr/>
        </p:nvPicPr>
        <p:blipFill>
          <a:blip r:embed="rId5"/>
          <a:stretch>
            <a:fillRect/>
          </a:stretch>
        </p:blipFill>
        <p:spPr>
          <a:xfrm>
            <a:off x="252449" y="1123950"/>
            <a:ext cx="3854450" cy="1230689"/>
          </a:xfrm>
          <a:prstGeom prst="rect">
            <a:avLst/>
          </a:prstGeom>
        </p:spPr>
      </p:pic>
      <p:sp>
        <p:nvSpPr>
          <p:cNvPr id="9" name="Rectangle 8">
            <a:extLst>
              <a:ext uri="{FF2B5EF4-FFF2-40B4-BE49-F238E27FC236}">
                <a16:creationId xmlns:a16="http://schemas.microsoft.com/office/drawing/2014/main" id="{4F61D2EA-B4BE-FB4C-9B7B-031A644A921C}"/>
              </a:ext>
            </a:extLst>
          </p:cNvPr>
          <p:cNvSpPr/>
          <p:nvPr/>
        </p:nvSpPr>
        <p:spPr>
          <a:xfrm>
            <a:off x="199030" y="506336"/>
            <a:ext cx="3669746" cy="276999"/>
          </a:xfrm>
          <a:prstGeom prst="rect">
            <a:avLst/>
          </a:prstGeom>
        </p:spPr>
        <p:txBody>
          <a:bodyPr wrap="square">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https://</a:t>
            </a:r>
            <a:r>
              <a:rPr kumimoji="0" lang="en-US" sz="1200" b="0" i="0" u="none" strike="noStrike" kern="1200" cap="none" spc="0" normalizeH="0" baseline="0" noProof="0" dirty="0" err="1">
                <a:ln>
                  <a:noFill/>
                </a:ln>
                <a:solidFill>
                  <a:prstClr val="black"/>
                </a:solidFill>
                <a:effectLst/>
                <a:uLnTx/>
                <a:uFillTx/>
                <a:latin typeface="Calibri" charset="0"/>
                <a:ea typeface="ＭＳ Ｐゴシック" charset="-128"/>
                <a:cs typeface="+mn-cs"/>
              </a:rPr>
              <a:t>databricks.com</a:t>
            </a: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/glossary/extract-transform-load</a:t>
            </a:r>
          </a:p>
        </p:txBody>
      </p:sp>
    </p:spTree>
    <p:extLst>
      <p:ext uri="{BB962C8B-B14F-4D97-AF65-F5344CB8AC3E}">
        <p14:creationId xmlns:p14="http://schemas.microsoft.com/office/powerpoint/2010/main" val="3173170736"/>
      </p:ext>
    </p:extLst>
  </p:cSld>
  <p:clrMapOvr>
    <a:masterClrMapping/>
  </p:clrMapOvr>
  <p:transition spd="med">
    <p:wipe dir="r"/>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0994B66-8E82-3813-D503-F1F11CE7A3A0}"/>
              </a:ext>
            </a:extLst>
          </p:cNvPr>
          <p:cNvSpPr>
            <a:spLocks noGrp="1"/>
          </p:cNvSpPr>
          <p:nvPr>
            <p:ph idx="1"/>
          </p:nvPr>
        </p:nvSpPr>
        <p:spPr>
          <a:xfrm>
            <a:off x="152400" y="590550"/>
            <a:ext cx="8839200" cy="3733800"/>
          </a:xfrm>
        </p:spPr>
        <p:txBody>
          <a:bodyPr/>
          <a:lstStyle/>
          <a:p>
            <a:r>
              <a:rPr lang="en-US" dirty="0"/>
              <a:t>We will spend 1.5 to 2 lectures in Module IV on “Big Data,” and this will cover data engineering. </a:t>
            </a:r>
            <a:r>
              <a:rPr lang="en-US" dirty="0">
                <a:sym typeface="Wingdings" pitchFamily="2" charset="2"/>
              </a:rPr>
              <a:t> We are not going to spend time explaining it now.</a:t>
            </a:r>
          </a:p>
          <a:p>
            <a:r>
              <a:rPr lang="en-US" dirty="0"/>
              <a:t>The core concepts are</a:t>
            </a:r>
          </a:p>
          <a:p>
            <a:pPr lvl="1"/>
            <a:r>
              <a:rPr lang="en-US" dirty="0"/>
              <a:t>Extract – Transform – Load aka Extract – Load – Transform</a:t>
            </a:r>
          </a:p>
          <a:p>
            <a:pPr lvl="1"/>
            <a:r>
              <a:rPr lang="en-US" dirty="0"/>
              <a:t>Data Warehouse, Data Lake</a:t>
            </a:r>
          </a:p>
          <a:p>
            <a:pPr lvl="1"/>
            <a:r>
              <a:rPr lang="en-US" dirty="0"/>
              <a:t>Directed Acyclic Data Flow Graphs</a:t>
            </a:r>
          </a:p>
          <a:p>
            <a:pPr lvl="1"/>
            <a:r>
              <a:rPr lang="en-US" dirty="0"/>
              <a:t>Algebraic Transformation Operators</a:t>
            </a:r>
          </a:p>
          <a:p>
            <a:r>
              <a:rPr lang="en-US" dirty="0"/>
              <a:t>We are going to keep this simple for now:</a:t>
            </a:r>
          </a:p>
          <a:p>
            <a:pPr lvl="1"/>
            <a:r>
              <a:rPr lang="en-US" dirty="0"/>
              <a:t>MySQL will be the data warehouse.</a:t>
            </a:r>
          </a:p>
          <a:p>
            <a:pPr lvl="1"/>
            <a:r>
              <a:rPr lang="en-US" dirty="0"/>
              <a:t>We will use </a:t>
            </a:r>
            <a:r>
              <a:rPr lang="en-US" dirty="0" err="1"/>
              <a:t>Jupyter</a:t>
            </a:r>
            <a:r>
              <a:rPr lang="en-US" dirty="0"/>
              <a:t> notebooks and SQL for ETL.</a:t>
            </a:r>
          </a:p>
          <a:p>
            <a:r>
              <a:rPr lang="en-US" dirty="0"/>
              <a:t>Go to data engineering example in project template.</a:t>
            </a:r>
          </a:p>
        </p:txBody>
      </p:sp>
      <p:sp>
        <p:nvSpPr>
          <p:cNvPr id="3" name="Title 2">
            <a:extLst>
              <a:ext uri="{FF2B5EF4-FFF2-40B4-BE49-F238E27FC236}">
                <a16:creationId xmlns:a16="http://schemas.microsoft.com/office/drawing/2014/main" id="{99152BA3-7696-93B3-BA0F-729974A5908C}"/>
              </a:ext>
            </a:extLst>
          </p:cNvPr>
          <p:cNvSpPr>
            <a:spLocks noGrp="1"/>
          </p:cNvSpPr>
          <p:nvPr>
            <p:ph type="title"/>
          </p:nvPr>
        </p:nvSpPr>
        <p:spPr/>
        <p:txBody>
          <a:bodyPr/>
          <a:lstStyle/>
          <a:p>
            <a:r>
              <a:rPr lang="en-US" dirty="0"/>
              <a:t>Data Engineering Overview</a:t>
            </a:r>
          </a:p>
        </p:txBody>
      </p:sp>
    </p:spTree>
    <p:extLst>
      <p:ext uri="{BB962C8B-B14F-4D97-AF65-F5344CB8AC3E}">
        <p14:creationId xmlns:p14="http://schemas.microsoft.com/office/powerpoint/2010/main" val="323121362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5E4FBCC-A8C3-F298-74EA-E76EB9CCEFAA}"/>
              </a:ext>
            </a:extLst>
          </p:cNvPr>
          <p:cNvSpPr>
            <a:spLocks noGrp="1"/>
          </p:cNvSpPr>
          <p:nvPr>
            <p:ph idx="1"/>
          </p:nvPr>
        </p:nvSpPr>
        <p:spPr>
          <a:xfrm>
            <a:off x="152400" y="2952751"/>
            <a:ext cx="8839200" cy="1676400"/>
          </a:xfrm>
        </p:spPr>
        <p:txBody>
          <a:bodyPr/>
          <a:lstStyle/>
          <a:p>
            <a:r>
              <a:rPr lang="en-US" dirty="0"/>
              <a:t>Data sources to extract:</a:t>
            </a:r>
          </a:p>
          <a:p>
            <a:pPr lvl="1"/>
            <a:r>
              <a:rPr lang="en-US" dirty="0"/>
              <a:t>IMDB: </a:t>
            </a:r>
            <a:r>
              <a:rPr lang="en-US" dirty="0">
                <a:hlinkClick r:id="rId2"/>
              </a:rPr>
              <a:t>https://developer.imdb.com/non-commercial-datasets/</a:t>
            </a:r>
            <a:endParaRPr lang="en-US" dirty="0"/>
          </a:p>
          <a:p>
            <a:pPr lvl="1"/>
            <a:r>
              <a:rPr lang="en-US" dirty="0"/>
              <a:t>Game of Thrones: </a:t>
            </a:r>
            <a:r>
              <a:rPr lang="en-US" dirty="0">
                <a:hlinkClick r:id="rId3"/>
              </a:rPr>
              <a:t>https://github.com/jeffreylancaster/game-of-thrones</a:t>
            </a:r>
            <a:endParaRPr lang="en-US" dirty="0"/>
          </a:p>
          <a:p>
            <a:r>
              <a:rPr lang="en-US" dirty="0"/>
              <a:t>Sample implementation in project template: </a:t>
            </a:r>
            <a:r>
              <a:rPr lang="en-US" dirty="0" err="1"/>
              <a:t>common_data_engineering</a:t>
            </a:r>
            <a:r>
              <a:rPr lang="en-US" dirty="0"/>
              <a:t>/Data_Engineering_Phase_1_Example.ipynb</a:t>
            </a:r>
          </a:p>
        </p:txBody>
      </p:sp>
      <p:sp>
        <p:nvSpPr>
          <p:cNvPr id="3" name="Title 2">
            <a:extLst>
              <a:ext uri="{FF2B5EF4-FFF2-40B4-BE49-F238E27FC236}">
                <a16:creationId xmlns:a16="http://schemas.microsoft.com/office/drawing/2014/main" id="{413C5555-7F71-F3E6-F85D-1C17DE695D2C}"/>
              </a:ext>
            </a:extLst>
          </p:cNvPr>
          <p:cNvSpPr>
            <a:spLocks noGrp="1"/>
          </p:cNvSpPr>
          <p:nvPr>
            <p:ph type="title"/>
          </p:nvPr>
        </p:nvSpPr>
        <p:spPr/>
        <p:txBody>
          <a:bodyPr/>
          <a:lstStyle/>
          <a:p>
            <a:r>
              <a:rPr lang="en-US" dirty="0"/>
              <a:t>Simple DAG</a:t>
            </a:r>
          </a:p>
        </p:txBody>
      </p:sp>
      <p:pic>
        <p:nvPicPr>
          <p:cNvPr id="5" name="Picture 4">
            <a:extLst>
              <a:ext uri="{FF2B5EF4-FFF2-40B4-BE49-F238E27FC236}">
                <a16:creationId xmlns:a16="http://schemas.microsoft.com/office/drawing/2014/main" id="{5E6FD862-9194-9D82-0F64-4993ED14FD19}"/>
              </a:ext>
            </a:extLst>
          </p:cNvPr>
          <p:cNvPicPr>
            <a:picLocks noChangeAspect="1"/>
          </p:cNvPicPr>
          <p:nvPr/>
        </p:nvPicPr>
        <p:blipFill>
          <a:blip r:embed="rId4"/>
          <a:stretch>
            <a:fillRect/>
          </a:stretch>
        </p:blipFill>
        <p:spPr>
          <a:xfrm>
            <a:off x="175067" y="514350"/>
            <a:ext cx="9044765" cy="2438400"/>
          </a:xfrm>
          <a:prstGeom prst="rect">
            <a:avLst/>
          </a:prstGeom>
        </p:spPr>
      </p:pic>
      <p:sp>
        <p:nvSpPr>
          <p:cNvPr id="6" name="TextBox 5">
            <a:extLst>
              <a:ext uri="{FF2B5EF4-FFF2-40B4-BE49-F238E27FC236}">
                <a16:creationId xmlns:a16="http://schemas.microsoft.com/office/drawing/2014/main" id="{47922143-CF3C-6B8D-430B-512F479995A8}"/>
              </a:ext>
            </a:extLst>
          </p:cNvPr>
          <p:cNvSpPr txBox="1"/>
          <p:nvPr/>
        </p:nvSpPr>
        <p:spPr>
          <a:xfrm>
            <a:off x="5943600" y="742950"/>
            <a:ext cx="2615973" cy="646331"/>
          </a:xfrm>
          <a:prstGeom prst="rect">
            <a:avLst/>
          </a:prstGeom>
          <a:noFill/>
        </p:spPr>
        <p:txBody>
          <a:bodyPr wrap="none" rtlCol="0">
            <a:spAutoFit/>
          </a:bodyPr>
          <a:lstStyle/>
          <a:p>
            <a:r>
              <a:rPr lang="en-US" dirty="0"/>
              <a:t>Subset of the logical</a:t>
            </a:r>
            <a:br>
              <a:rPr lang="en-US" dirty="0"/>
            </a:br>
            <a:r>
              <a:rPr lang="en-US" dirty="0"/>
              <a:t>DAG for data engineering.</a:t>
            </a:r>
          </a:p>
        </p:txBody>
      </p:sp>
    </p:spTree>
    <p:extLst>
      <p:ext uri="{BB962C8B-B14F-4D97-AF65-F5344CB8AC3E}">
        <p14:creationId xmlns:p14="http://schemas.microsoft.com/office/powerpoint/2010/main" val="10219147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6853EE3-5718-6790-8488-6639F15CDCCF}"/>
              </a:ext>
            </a:extLst>
          </p:cNvPr>
          <p:cNvSpPr>
            <a:spLocks noGrp="1"/>
          </p:cNvSpPr>
          <p:nvPr>
            <p:ph idx="1"/>
          </p:nvPr>
        </p:nvSpPr>
        <p:spPr/>
        <p:txBody>
          <a:bodyPr/>
          <a:lstStyle/>
          <a:p>
            <a:r>
              <a:rPr lang="en-US" sz="1800" dirty="0"/>
              <a:t>Natural Join: section ⨝ classroom</a:t>
            </a:r>
          </a:p>
          <a:p>
            <a:r>
              <a:rPr lang="en-US" sz="1800" dirty="0"/>
              <a:t>Equivalent to</a:t>
            </a:r>
          </a:p>
          <a:p>
            <a:pPr marL="857250" lvl="2" indent="0">
              <a:buNone/>
            </a:pPr>
            <a:r>
              <a:rPr lang="el-GR" sz="1400" dirty="0"/>
              <a:t>π </a:t>
            </a:r>
            <a:r>
              <a:rPr lang="en-US" sz="1400" dirty="0" err="1"/>
              <a:t>course_id</a:t>
            </a:r>
            <a:r>
              <a:rPr lang="en-US" sz="1400" dirty="0"/>
              <a:t>, </a:t>
            </a:r>
            <a:r>
              <a:rPr lang="en-US" sz="1400" dirty="0" err="1"/>
              <a:t>sec_id</a:t>
            </a:r>
            <a:r>
              <a:rPr lang="en-US" sz="1400" dirty="0"/>
              <a:t>, semester, year, </a:t>
            </a:r>
          </a:p>
          <a:p>
            <a:pPr marL="857250" lvl="2" indent="0">
              <a:buNone/>
            </a:pPr>
            <a:r>
              <a:rPr lang="en-US" sz="1400" dirty="0"/>
              <a:t>	</a:t>
            </a:r>
            <a:r>
              <a:rPr lang="en-US" sz="1400" dirty="0" err="1"/>
              <a:t>section.building</a:t>
            </a:r>
            <a:r>
              <a:rPr lang="en-US" sz="1400" dirty="0"/>
              <a:t>, </a:t>
            </a:r>
            <a:r>
              <a:rPr lang="en-US" sz="1400" dirty="0" err="1"/>
              <a:t>section.room_number</a:t>
            </a:r>
            <a:r>
              <a:rPr lang="en-US" sz="1400" dirty="0"/>
              <a:t>, </a:t>
            </a:r>
            <a:r>
              <a:rPr lang="en-US" sz="1400" dirty="0" err="1"/>
              <a:t>time_slot_id</a:t>
            </a:r>
            <a:endParaRPr lang="en-US" sz="1400" dirty="0"/>
          </a:p>
          <a:p>
            <a:pPr marL="857250" lvl="2" indent="0">
              <a:buNone/>
            </a:pPr>
            <a:r>
              <a:rPr lang="en-US" sz="1400" dirty="0"/>
              <a:t>	(section </a:t>
            </a:r>
          </a:p>
          <a:p>
            <a:pPr marL="857250" lvl="2" indent="0">
              <a:buNone/>
            </a:pPr>
            <a:r>
              <a:rPr lang="en-US" sz="1400" dirty="0"/>
              <a:t>		⨝ </a:t>
            </a:r>
            <a:r>
              <a:rPr lang="en-US" sz="1400" dirty="0" err="1"/>
              <a:t>classroom.building</a:t>
            </a:r>
            <a:r>
              <a:rPr lang="en-US" sz="1400" dirty="0"/>
              <a:t>=</a:t>
            </a:r>
            <a:r>
              <a:rPr lang="en-US" sz="1400" dirty="0" err="1"/>
              <a:t>section.building</a:t>
            </a:r>
            <a:endParaRPr lang="en-US" sz="1400" dirty="0"/>
          </a:p>
          <a:p>
            <a:pPr marL="857250" lvl="2" indent="0">
              <a:buNone/>
            </a:pPr>
            <a:r>
              <a:rPr lang="en-US" sz="1400" dirty="0"/>
              <a:t>		∧ 	            	       	</a:t>
            </a:r>
          </a:p>
          <a:p>
            <a:pPr marL="857250" lvl="2" indent="0">
              <a:buNone/>
            </a:pPr>
            <a:r>
              <a:rPr lang="en-US" sz="1400" dirty="0"/>
              <a:t>		</a:t>
            </a:r>
            <a:r>
              <a:rPr lang="en-US" sz="1400" dirty="0" err="1"/>
              <a:t>classroom.room_number</a:t>
            </a:r>
            <a:r>
              <a:rPr lang="en-US" sz="1400" dirty="0"/>
              <a:t>=</a:t>
            </a:r>
            <a:r>
              <a:rPr lang="en-US" sz="1400" dirty="0" err="1"/>
              <a:t>section.room_number</a:t>
            </a:r>
            <a:endParaRPr lang="en-US" sz="1400" dirty="0"/>
          </a:p>
          <a:p>
            <a:pPr marL="857250" lvl="2" indent="0">
              <a:buNone/>
            </a:pPr>
            <a:r>
              <a:rPr lang="en-US" sz="1400" dirty="0"/>
              <a:t>	classroom)</a:t>
            </a:r>
          </a:p>
          <a:p>
            <a:pPr marL="400050"/>
            <a:r>
              <a:rPr lang="en-US" sz="1800" dirty="0"/>
              <a:t> Equivalent to </a:t>
            </a:r>
          </a:p>
          <a:p>
            <a:pPr marL="971550" lvl="2" indent="0">
              <a:buNone/>
            </a:pPr>
            <a:r>
              <a:rPr lang="el-GR" sz="1400" dirty="0"/>
              <a:t>σ </a:t>
            </a:r>
            <a:r>
              <a:rPr lang="en-US" sz="1400" dirty="0" err="1"/>
              <a:t>section.building</a:t>
            </a:r>
            <a:r>
              <a:rPr lang="en-US" sz="1400" dirty="0"/>
              <a:t>=</a:t>
            </a:r>
            <a:r>
              <a:rPr lang="en-US" sz="1400" dirty="0" err="1"/>
              <a:t>classroom.building</a:t>
            </a:r>
            <a:r>
              <a:rPr lang="en-US" sz="1400" dirty="0"/>
              <a:t> ∧</a:t>
            </a:r>
          </a:p>
          <a:p>
            <a:pPr marL="971550" lvl="2" indent="0">
              <a:buNone/>
            </a:pPr>
            <a:r>
              <a:rPr lang="en-US" sz="1400" dirty="0"/>
              <a:t>	</a:t>
            </a:r>
            <a:r>
              <a:rPr lang="en-US" sz="1400" dirty="0" err="1"/>
              <a:t>section.room_number</a:t>
            </a:r>
            <a:r>
              <a:rPr lang="en-US" sz="1400" dirty="0"/>
              <a:t>=</a:t>
            </a:r>
            <a:r>
              <a:rPr lang="en-US" sz="1400" dirty="0" err="1"/>
              <a:t>classroom.room_number</a:t>
            </a:r>
            <a:endParaRPr lang="en-US" sz="1400" dirty="0"/>
          </a:p>
          <a:p>
            <a:pPr marL="971550" lvl="2" indent="0">
              <a:buNone/>
            </a:pPr>
            <a:r>
              <a:rPr lang="en-US" sz="1400" dirty="0"/>
              <a:t>(section ⨯ classroom)</a:t>
            </a:r>
          </a:p>
        </p:txBody>
      </p:sp>
      <p:sp>
        <p:nvSpPr>
          <p:cNvPr id="3" name="Title 2">
            <a:extLst>
              <a:ext uri="{FF2B5EF4-FFF2-40B4-BE49-F238E27FC236}">
                <a16:creationId xmlns:a16="http://schemas.microsoft.com/office/drawing/2014/main" id="{D4FACD66-1A1F-97D7-3E1E-2B9184D7ACA9}"/>
              </a:ext>
            </a:extLst>
          </p:cNvPr>
          <p:cNvSpPr>
            <a:spLocks noGrp="1"/>
          </p:cNvSpPr>
          <p:nvPr>
            <p:ph type="title"/>
          </p:nvPr>
        </p:nvSpPr>
        <p:spPr/>
        <p:txBody>
          <a:bodyPr/>
          <a:lstStyle/>
          <a:p>
            <a:r>
              <a:rPr lang="en-US" dirty="0"/>
              <a:t>JOIN</a:t>
            </a:r>
          </a:p>
        </p:txBody>
      </p:sp>
      <p:sp>
        <p:nvSpPr>
          <p:cNvPr id="4" name="TextBox 3">
            <a:extLst>
              <a:ext uri="{FF2B5EF4-FFF2-40B4-BE49-F238E27FC236}">
                <a16:creationId xmlns:a16="http://schemas.microsoft.com/office/drawing/2014/main" id="{568B6DDF-41C4-E6CC-3BFF-25FCFB290BE7}"/>
              </a:ext>
            </a:extLst>
          </p:cNvPr>
          <p:cNvSpPr txBox="1"/>
          <p:nvPr/>
        </p:nvSpPr>
        <p:spPr>
          <a:xfrm>
            <a:off x="5589342" y="666750"/>
            <a:ext cx="3390352" cy="1754326"/>
          </a:xfrm>
          <a:prstGeom prst="rect">
            <a:avLst/>
          </a:prstGeom>
          <a:noFill/>
        </p:spPr>
        <p:txBody>
          <a:bodyPr wrap="none" rtlCol="0">
            <a:spAutoFit/>
          </a:bodyPr>
          <a:lstStyle/>
          <a:p>
            <a:pPr marL="285750" indent="-285750">
              <a:buFont typeface="Arial" panose="020B0604020202020204" pitchFamily="34" charset="0"/>
              <a:buChar char="•"/>
            </a:pPr>
            <a:r>
              <a:rPr lang="en-US" dirty="0"/>
              <a:t>You can derive ⨝ from </a:t>
            </a:r>
            <a:r>
              <a:rPr lang="el-GR" dirty="0"/>
              <a:t>σ, π, ⨯</a:t>
            </a:r>
            <a:endParaRPr lang="en-US" dirty="0"/>
          </a:p>
          <a:p>
            <a:pPr marL="285750" indent="-285750">
              <a:buFont typeface="Arial" panose="020B0604020202020204" pitchFamily="34" charset="0"/>
              <a:buChar char="•"/>
            </a:pPr>
            <a:r>
              <a:rPr lang="en-US" dirty="0"/>
              <a:t>There are naming conventions</a:t>
            </a:r>
            <a:br>
              <a:rPr lang="en-US" dirty="0"/>
            </a:br>
            <a:r>
              <a:rPr lang="en-US" dirty="0"/>
              <a:t>for types of JOIN</a:t>
            </a:r>
          </a:p>
          <a:p>
            <a:pPr marL="742950" lvl="1" indent="-285750">
              <a:buFont typeface="Arial" panose="020B0604020202020204" pitchFamily="34" charset="0"/>
              <a:buChar char="•"/>
            </a:pPr>
            <a:r>
              <a:rPr lang="en-US" dirty="0"/>
              <a:t>Natural JOIN</a:t>
            </a:r>
          </a:p>
          <a:p>
            <a:pPr marL="742950" lvl="1" indent="-285750">
              <a:buFont typeface="Arial" panose="020B0604020202020204" pitchFamily="34" charset="0"/>
              <a:buChar char="•"/>
            </a:pPr>
            <a:r>
              <a:rPr lang="en-US" dirty="0"/>
              <a:t>Equi-JOIN</a:t>
            </a:r>
          </a:p>
          <a:p>
            <a:pPr marL="742950" lvl="1" indent="-285750">
              <a:buFont typeface="Arial" panose="020B0604020202020204" pitchFamily="34" charset="0"/>
              <a:buChar char="•"/>
            </a:pPr>
            <a:r>
              <a:rPr lang="en-US" dirty="0"/>
              <a:t>Theta JOIN</a:t>
            </a:r>
          </a:p>
        </p:txBody>
      </p:sp>
    </p:spTree>
    <p:extLst>
      <p:ext uri="{BB962C8B-B14F-4D97-AF65-F5344CB8AC3E}">
        <p14:creationId xmlns:p14="http://schemas.microsoft.com/office/powerpoint/2010/main" val="70922705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4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2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3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1_db">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1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1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1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1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b" id="{854B61EF-CFBF-4F4D-90C6-BAB015E35D01}" vid="{BC3EFCCA-7EC7-446B-8189-3ECEF79E3264}"/>
    </a:ext>
  </a:extLst>
</a:theme>
</file>

<file path=ppt/theme/theme7.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xml><?xml version="1.0" encoding="utf-8"?>
<a:theme xmlns:a="http://schemas.openxmlformats.org/drawingml/2006/main" name="5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2_db">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1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1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1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1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b" id="{854B61EF-CFBF-4F4D-90C6-BAB015E35D01}" vid="{BC3EFCCA-7EC7-446B-8189-3ECEF79E3264}"/>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Status xmlns="http://schemas.microsoft.com/sharepoint/v3/fields">Not Started</_Statu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0DE64AEEDD9B7A4D93545ACBE97D4615" ma:contentTypeVersion="2" ma:contentTypeDescription="Create a new document." ma:contentTypeScope="" ma:versionID="f49002b78e3a4a71b814eef46a983816">
  <xsd:schema xmlns:xsd="http://www.w3.org/2001/XMLSchema" xmlns:xs="http://www.w3.org/2001/XMLSchema" xmlns:p="http://schemas.microsoft.com/office/2006/metadata/properties" xmlns:ns2="http://schemas.microsoft.com/sharepoint/v3/fields" targetNamespace="http://schemas.microsoft.com/office/2006/metadata/properties" ma:root="true" ma:fieldsID="38f6db2dd0d9a0cf6a8dc37be32b365b" ns2:_="">
    <xsd:import namespace="http://schemas.microsoft.com/sharepoint/v3/fields"/>
    <xsd:element name="properties">
      <xsd:complexType>
        <xsd:sequence>
          <xsd:element name="documentManagement">
            <xsd:complexType>
              <xsd:all>
                <xsd:element ref="ns2:_Status" minOccurs="0"/>
                <xsd:element ref="ns2: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8" nillable="true" ma:displayName="Status" ma:default="Not Started" ma:internalName="_Status">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element name="_Version" ma:index="9"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ma:displayName="Status"/>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B6F2769-7194-4217-93D3-3AF3A4742282}">
  <ds:schemaRefs>
    <ds:schemaRef ds:uri="http://schemas.microsoft.com/office/2006/metadata/properties"/>
    <ds:schemaRef ds:uri="http://schemas.microsoft.com/sharepoint/v3/fields"/>
    <ds:schemaRef ds:uri="http://schemas.microsoft.com/office/infopath/2007/PartnerControls"/>
    <ds:schemaRef ds:uri="http://schemas.microsoft.com/office/2006/documentManagement/types"/>
    <ds:schemaRef ds:uri="http://purl.org/dc/dcmitype/"/>
    <ds:schemaRef ds:uri="http://purl.org/dc/terms/"/>
    <ds:schemaRef ds:uri="http://purl.org/dc/elements/1.1/"/>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87D2A1B0-FF3E-4009-940D-AED0EB70AA20}">
  <ds:schemaRefs>
    <ds:schemaRef ds:uri="http://schemas.microsoft.com/sharepoint/v3/contenttype/forms"/>
  </ds:schemaRefs>
</ds:datastoreItem>
</file>

<file path=customXml/itemProps3.xml><?xml version="1.0" encoding="utf-8"?>
<ds:datastoreItem xmlns:ds="http://schemas.openxmlformats.org/officeDocument/2006/customXml" ds:itemID="{E4214858-785C-42F7-BE66-6D0E79395F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FNEMasterTemplateForThemePreview.pptx</Template>
  <TotalTime>95485</TotalTime>
  <Words>7785</Words>
  <Application>Microsoft Macintosh PowerPoint</Application>
  <PresentationFormat>On-screen Show (16:9)</PresentationFormat>
  <Paragraphs>731</Paragraphs>
  <Slides>87</Slides>
  <Notes>39</Notes>
  <HiddenSlides>0</HiddenSlides>
  <MMClips>0</MMClips>
  <ScaleCrop>false</ScaleCrop>
  <HeadingPairs>
    <vt:vector size="6" baseType="variant">
      <vt:variant>
        <vt:lpstr>Fonts Used</vt:lpstr>
      </vt:variant>
      <vt:variant>
        <vt:i4>16</vt:i4>
      </vt:variant>
      <vt:variant>
        <vt:lpstr>Theme</vt:lpstr>
      </vt:variant>
      <vt:variant>
        <vt:i4>9</vt:i4>
      </vt:variant>
      <vt:variant>
        <vt:lpstr>Slide Titles</vt:lpstr>
      </vt:variant>
      <vt:variant>
        <vt:i4>87</vt:i4>
      </vt:variant>
    </vt:vector>
  </HeadingPairs>
  <TitlesOfParts>
    <vt:vector size="112" baseType="lpstr">
      <vt:lpstr>ＭＳ Ｐゴシック</vt:lpstr>
      <vt:lpstr>Arial</vt:lpstr>
      <vt:lpstr>Calibri</vt:lpstr>
      <vt:lpstr>Century Schoolbook</vt:lpstr>
      <vt:lpstr>Greek Symbols</vt:lpstr>
      <vt:lpstr>Helvetica</vt:lpstr>
      <vt:lpstr>Monotype Sorts</vt:lpstr>
      <vt:lpstr>Museo For Dell</vt:lpstr>
      <vt:lpstr>Museo Sans For Dell</vt:lpstr>
      <vt:lpstr>Roboto</vt:lpstr>
      <vt:lpstr>source-serif-pro</vt:lpstr>
      <vt:lpstr>Symbol</vt:lpstr>
      <vt:lpstr>Times</vt:lpstr>
      <vt:lpstr>Times New Roman</vt:lpstr>
      <vt:lpstr>Webdings</vt:lpstr>
      <vt:lpstr>Wingdings</vt:lpstr>
      <vt:lpstr>Office Theme</vt:lpstr>
      <vt:lpstr>4_db-5-grey</vt:lpstr>
      <vt:lpstr>2_db-5-grey</vt:lpstr>
      <vt:lpstr>3_db-5-grey</vt:lpstr>
      <vt:lpstr>4_Office Theme</vt:lpstr>
      <vt:lpstr>1_db</vt:lpstr>
      <vt:lpstr>1_Office Theme</vt:lpstr>
      <vt:lpstr>5_db-5-grey</vt:lpstr>
      <vt:lpstr>2_db</vt:lpstr>
      <vt:lpstr>PowerPoint Presentation</vt:lpstr>
      <vt:lpstr>PowerPoint Presentation</vt:lpstr>
      <vt:lpstr>Contents</vt:lpstr>
      <vt:lpstr>PowerPoint Presentation</vt:lpstr>
      <vt:lpstr>Course Updates</vt:lpstr>
      <vt:lpstr>PowerPoint Presentation</vt:lpstr>
      <vt:lpstr>Relational Algebra</vt:lpstr>
      <vt:lpstr>What are all those other Symbols?</vt:lpstr>
      <vt:lpstr>JOIN</vt:lpstr>
      <vt:lpstr>LEFT, RIGHT, OUTER JOIN</vt:lpstr>
      <vt:lpstr>Anti – Join</vt:lpstr>
      <vt:lpstr>Group By, Order By</vt:lpstr>
      <vt:lpstr>Semi-Join</vt:lpstr>
      <vt:lpstr>Division</vt:lpstr>
      <vt:lpstr>Division</vt:lpstr>
      <vt:lpstr>Relation Algebra Summary</vt:lpstr>
      <vt:lpstr>PowerPoint Presentation</vt:lpstr>
      <vt:lpstr>PowerPoint Presentation</vt:lpstr>
      <vt:lpstr>SQL Parts</vt:lpstr>
      <vt:lpstr>Transaction Concerns (I)</vt:lpstr>
      <vt:lpstr>Transaction Concerns (II)</vt:lpstr>
      <vt:lpstr>Transaction Concept</vt:lpstr>
      <vt:lpstr>Transactions</vt:lpstr>
      <vt:lpstr>Switch to Notebook</vt:lpstr>
      <vt:lpstr>PowerPoint Presentation</vt:lpstr>
      <vt:lpstr>PowerPoint Presentation</vt:lpstr>
      <vt:lpstr>Features of Good Relational Designs</vt:lpstr>
      <vt:lpstr>The Perils of Redundancy</vt:lpstr>
      <vt:lpstr>PowerPoint Presentation</vt:lpstr>
      <vt:lpstr>Features of Good Relational Designs</vt:lpstr>
      <vt:lpstr>Decomposition</vt:lpstr>
      <vt:lpstr>Lossy Decomposition</vt:lpstr>
      <vt:lpstr>Normalization Theory</vt:lpstr>
      <vt:lpstr>Functional Dependencies</vt:lpstr>
      <vt:lpstr>Functional Dependencies (Cont.)</vt:lpstr>
      <vt:lpstr>Functional Dependencies Definition </vt:lpstr>
      <vt:lpstr>Closure of a Set of Functional Dependencies</vt:lpstr>
      <vt:lpstr>Keys and Functional Dependencies</vt:lpstr>
      <vt:lpstr>Use of Functional Dependencies</vt:lpstr>
      <vt:lpstr>PowerPoint Presentation</vt:lpstr>
      <vt:lpstr>Boyce-Codd Normal Form</vt:lpstr>
      <vt:lpstr>Decomposing a Schema into BCNF</vt:lpstr>
      <vt:lpstr>BCNF and Dependency Preservation</vt:lpstr>
      <vt:lpstr>Third Normal Form</vt:lpstr>
      <vt:lpstr>3NF Example</vt:lpstr>
      <vt:lpstr>Comparison of BCNF and 3NF</vt:lpstr>
      <vt:lpstr>PowerPoint Presentation</vt:lpstr>
      <vt:lpstr>Ferguson’s Laws of Teaching Databases</vt:lpstr>
      <vt:lpstr>Goals of Normalization</vt:lpstr>
      <vt:lpstr>Denormalization for Performance</vt:lpstr>
      <vt:lpstr>Simple Explanations</vt:lpstr>
      <vt:lpstr>Simple Explanations</vt:lpstr>
      <vt:lpstr>PowerPoint Presentation</vt:lpstr>
      <vt:lpstr>Wide Flat Tables</vt:lpstr>
      <vt:lpstr>PowerPoint Presentation</vt:lpstr>
      <vt:lpstr>Overview (I) (https://en.wikipedia.org/wiki/NoSQL)</vt:lpstr>
      <vt:lpstr>Overview (I) (https://en.wikipedia.org/wiki/NoSQL)</vt:lpstr>
      <vt:lpstr>Simplistic Classification (https://medium.com/swlh/4-types-of-nosql-databases-d88ad21f7d3b)</vt:lpstr>
      <vt:lpstr>One Taxonomy</vt:lpstr>
      <vt:lpstr>Another Taxonomy</vt:lpstr>
      <vt:lpstr>Use Cases</vt:lpstr>
      <vt:lpstr>PowerPoint Presentation</vt:lpstr>
      <vt:lpstr>PowerPoint Presentation</vt:lpstr>
      <vt:lpstr>Database Applications</vt:lpstr>
      <vt:lpstr>Overall System</vt:lpstr>
      <vt:lpstr>PowerPoint Presentation</vt:lpstr>
      <vt:lpstr>Full Stack Application</vt:lpstr>
      <vt:lpstr>Full Stack Web Application</vt:lpstr>
      <vt:lpstr>Some Terms</vt:lpstr>
      <vt:lpstr>Some Terms</vt:lpstr>
      <vt:lpstr>REST (https://restfulapi.net/)</vt:lpstr>
      <vt:lpstr>Resources</vt:lpstr>
      <vt:lpstr>REST – Resource Oriented</vt:lpstr>
      <vt:lpstr>PowerPoint Presentation</vt:lpstr>
      <vt:lpstr>Resources and APIs</vt:lpstr>
      <vt:lpstr>Data Modeling Concepts and REST</vt:lpstr>
      <vt:lpstr>REST (https://www.tutorialspoint.com/restful/restful_introduction.htm)</vt:lpstr>
      <vt:lpstr>REST (https://www.tutorialspoint.com/restful/restful_introduction.htm)</vt:lpstr>
      <vt:lpstr>Let’s Look at the Programming Project</vt:lpstr>
      <vt:lpstr>Let’s Look at the Programming Project</vt:lpstr>
      <vt:lpstr>Let’s Look at the Programming Project</vt:lpstr>
      <vt:lpstr>A Simple Example</vt:lpstr>
      <vt:lpstr>PowerPoint Presentation</vt:lpstr>
      <vt:lpstr>Data Warehouse and Data Lake</vt:lpstr>
      <vt:lpstr>ETL Concepts</vt:lpstr>
      <vt:lpstr>Data Engineering Overview</vt:lpstr>
      <vt:lpstr>Simple DAG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FileNewTemplate</dc:title>
  <dc:creator>Diana</dc:creator>
  <cp:lastModifiedBy>Donald Ferguson</cp:lastModifiedBy>
  <cp:revision>639</cp:revision>
  <cp:lastPrinted>2018-11-15T21:01:50Z</cp:lastPrinted>
  <dcterms:created xsi:type="dcterms:W3CDTF">2010-04-12T23:12:02Z</dcterms:created>
  <dcterms:modified xsi:type="dcterms:W3CDTF">2025-03-07T15:34:22Z</dcterms:modified>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ies>
</file>